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9128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29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1478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9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6302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186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7294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4681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860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0156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9905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66325-BF73-494A-8711-47D5A6F1A403}" type="datetimeFigureOut">
              <a:rPr lang="en-SG" smtClean="0"/>
              <a:t>17/2/2022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FB0A6-5F1E-416A-8A12-9966662B2E5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3649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60000">
            <a:off x="883482" y="2172110"/>
            <a:ext cx="3423229" cy="2985289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238284" y="1273395"/>
          <a:ext cx="6536837" cy="5059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3964">
                  <a:extLst>
                    <a:ext uri="{9D8B030D-6E8A-4147-A177-3AD203B41FA5}">
                      <a16:colId xmlns:a16="http://schemas.microsoft.com/office/drawing/2014/main" val="1220250680"/>
                    </a:ext>
                  </a:extLst>
                </a:gridCol>
                <a:gridCol w="1113964">
                  <a:extLst>
                    <a:ext uri="{9D8B030D-6E8A-4147-A177-3AD203B41FA5}">
                      <a16:colId xmlns:a16="http://schemas.microsoft.com/office/drawing/2014/main" val="3363006122"/>
                    </a:ext>
                  </a:extLst>
                </a:gridCol>
                <a:gridCol w="4308909">
                  <a:extLst>
                    <a:ext uri="{9D8B030D-6E8A-4147-A177-3AD203B41FA5}">
                      <a16:colId xmlns:a16="http://schemas.microsoft.com/office/drawing/2014/main" val="2781156081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Item</a:t>
                      </a:r>
                      <a:endParaRPr lang="en-SG" sz="16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Buttons</a:t>
                      </a:r>
                      <a:endParaRPr lang="en-SG" sz="1600" b="1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Functions</a:t>
                      </a:r>
                      <a:endParaRPr lang="en-SG" sz="1600" b="1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28326851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Front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Front camera view toggle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49550398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Rear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Rear camera view toggle </a:t>
                      </a:r>
                    </a:p>
                    <a:p>
                      <a:r>
                        <a:rPr lang="en-US" sz="1600" dirty="0" smtClean="0"/>
                        <a:t>(for both rear near and rear far cameras)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30584137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IR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 illuminator on/off toggle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29102201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NUC*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Manual NUC trigger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61890867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Night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Low-brightness</a:t>
                      </a:r>
                      <a:r>
                        <a:rPr lang="en-US" sz="1600" baseline="0" dirty="0" smtClean="0"/>
                        <a:t> N</a:t>
                      </a:r>
                      <a:r>
                        <a:rPr lang="en-US" sz="1600" dirty="0" smtClean="0"/>
                        <a:t>ight Mode</a:t>
                      </a:r>
                      <a:r>
                        <a:rPr lang="en-US" sz="1600" baseline="0" dirty="0" smtClean="0"/>
                        <a:t> toggle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513135593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/>
                        <a:t>Selection for brightness / contrast / functions settings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26449729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+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 vMerge="1">
                  <a:txBody>
                    <a:bodyPr/>
                    <a:lstStyle/>
                    <a:p>
                      <a:endParaRPr lang="en-SG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2523319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Menu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 vMerge="1">
                  <a:txBody>
                    <a:bodyPr/>
                    <a:lstStyle/>
                    <a:p>
                      <a:endParaRPr lang="en-SG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8806989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Power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Power on/off toggle, 2s holding, default on</a:t>
                      </a:r>
                      <a:endParaRPr lang="en-SG" sz="1600" dirty="0"/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460749415"/>
                  </a:ext>
                </a:extLst>
              </a:tr>
            </a:tbl>
          </a:graphicData>
        </a:graphic>
      </p:graphicFrame>
      <p:sp>
        <p:nvSpPr>
          <p:cNvPr id="4" name="Freeform 3"/>
          <p:cNvSpPr/>
          <p:nvPr/>
        </p:nvSpPr>
        <p:spPr>
          <a:xfrm>
            <a:off x="1763473" y="4901063"/>
            <a:ext cx="0" cy="731520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7630">
                <a:moveTo>
                  <a:pt x="0" y="0"/>
                </a:moveTo>
                <a:lnTo>
                  <a:pt x="0" y="42763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5" name="Freeform 4"/>
          <p:cNvSpPr/>
          <p:nvPr/>
        </p:nvSpPr>
        <p:spPr>
          <a:xfrm>
            <a:off x="2217487" y="4803433"/>
            <a:ext cx="0" cy="731520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7630">
                <a:moveTo>
                  <a:pt x="0" y="0"/>
                </a:moveTo>
                <a:lnTo>
                  <a:pt x="0" y="42763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6" name="Freeform 5"/>
          <p:cNvSpPr/>
          <p:nvPr/>
        </p:nvSpPr>
        <p:spPr>
          <a:xfrm>
            <a:off x="2676559" y="4709971"/>
            <a:ext cx="0" cy="731520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7630">
                <a:moveTo>
                  <a:pt x="0" y="0"/>
                </a:moveTo>
                <a:lnTo>
                  <a:pt x="0" y="42763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7" name="Freeform 6"/>
          <p:cNvSpPr/>
          <p:nvPr/>
        </p:nvSpPr>
        <p:spPr>
          <a:xfrm>
            <a:off x="3128451" y="4664473"/>
            <a:ext cx="0" cy="731520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7630">
                <a:moveTo>
                  <a:pt x="0" y="0"/>
                </a:moveTo>
                <a:lnTo>
                  <a:pt x="0" y="42763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8" name="Freeform 7"/>
          <p:cNvSpPr/>
          <p:nvPr/>
        </p:nvSpPr>
        <p:spPr>
          <a:xfrm>
            <a:off x="3592475" y="4588652"/>
            <a:ext cx="0" cy="731520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7630">
                <a:moveTo>
                  <a:pt x="0" y="0"/>
                </a:moveTo>
                <a:lnTo>
                  <a:pt x="0" y="42763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9" name="Freeform 8"/>
          <p:cNvSpPr/>
          <p:nvPr/>
        </p:nvSpPr>
        <p:spPr>
          <a:xfrm flipH="1">
            <a:off x="4074974" y="2740696"/>
            <a:ext cx="533775" cy="113393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  <a:gd name="connsiteX0" fmla="*/ 34518 w 34518"/>
              <a:gd name="connsiteY0" fmla="*/ 0 h 10671"/>
              <a:gd name="connsiteX1" fmla="*/ 0 w 34518"/>
              <a:gd name="connsiteY1" fmla="*/ 10671 h 10671"/>
              <a:gd name="connsiteX0" fmla="*/ 18113 w 18113"/>
              <a:gd name="connsiteY0" fmla="*/ 0 h 12264"/>
              <a:gd name="connsiteX1" fmla="*/ 0 w 18113"/>
              <a:gd name="connsiteY1" fmla="*/ 12264 h 12264"/>
              <a:gd name="connsiteX0" fmla="*/ 30075 w 30075"/>
              <a:gd name="connsiteY0" fmla="*/ 1567 h 1567"/>
              <a:gd name="connsiteX1" fmla="*/ 0 w 30075"/>
              <a:gd name="connsiteY1" fmla="*/ 0 h 1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75" h="1567">
                <a:moveTo>
                  <a:pt x="30075" y="1567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10" name="Oval 9"/>
          <p:cNvSpPr/>
          <p:nvPr/>
        </p:nvSpPr>
        <p:spPr>
          <a:xfrm>
            <a:off x="1572641" y="5341671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2030110" y="5256752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2487781" y="5180342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2942937" y="5099520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3404146" y="5011072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4431272" y="2521800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9</a:t>
            </a:r>
            <a:endParaRPr lang="en-AU" sz="1867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6" name="Freeform 15"/>
          <p:cNvSpPr/>
          <p:nvPr/>
        </p:nvSpPr>
        <p:spPr>
          <a:xfrm flipH="1">
            <a:off x="4067253" y="3276133"/>
            <a:ext cx="533775" cy="113393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  <a:gd name="connsiteX0" fmla="*/ 34518 w 34518"/>
              <a:gd name="connsiteY0" fmla="*/ 0 h 10671"/>
              <a:gd name="connsiteX1" fmla="*/ 0 w 34518"/>
              <a:gd name="connsiteY1" fmla="*/ 10671 h 10671"/>
              <a:gd name="connsiteX0" fmla="*/ 18113 w 18113"/>
              <a:gd name="connsiteY0" fmla="*/ 0 h 12264"/>
              <a:gd name="connsiteX1" fmla="*/ 0 w 18113"/>
              <a:gd name="connsiteY1" fmla="*/ 12264 h 12264"/>
              <a:gd name="connsiteX0" fmla="*/ 30075 w 30075"/>
              <a:gd name="connsiteY0" fmla="*/ 1567 h 1567"/>
              <a:gd name="connsiteX1" fmla="*/ 0 w 30075"/>
              <a:gd name="connsiteY1" fmla="*/ 0 h 1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75" h="1567">
                <a:moveTo>
                  <a:pt x="30075" y="1567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17" name="Oval 16"/>
          <p:cNvSpPr/>
          <p:nvPr/>
        </p:nvSpPr>
        <p:spPr>
          <a:xfrm>
            <a:off x="4423550" y="3057238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8</a:t>
            </a:r>
            <a:endParaRPr lang="en-AU" sz="1867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8" name="Freeform 17"/>
          <p:cNvSpPr/>
          <p:nvPr/>
        </p:nvSpPr>
        <p:spPr>
          <a:xfrm flipH="1">
            <a:off x="4047871" y="3843758"/>
            <a:ext cx="533775" cy="113393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  <a:gd name="connsiteX0" fmla="*/ 34518 w 34518"/>
              <a:gd name="connsiteY0" fmla="*/ 0 h 10671"/>
              <a:gd name="connsiteX1" fmla="*/ 0 w 34518"/>
              <a:gd name="connsiteY1" fmla="*/ 10671 h 10671"/>
              <a:gd name="connsiteX0" fmla="*/ 18113 w 18113"/>
              <a:gd name="connsiteY0" fmla="*/ 0 h 12264"/>
              <a:gd name="connsiteX1" fmla="*/ 0 w 18113"/>
              <a:gd name="connsiteY1" fmla="*/ 12264 h 12264"/>
              <a:gd name="connsiteX0" fmla="*/ 30075 w 30075"/>
              <a:gd name="connsiteY0" fmla="*/ 1567 h 1567"/>
              <a:gd name="connsiteX1" fmla="*/ 0 w 30075"/>
              <a:gd name="connsiteY1" fmla="*/ 0 h 1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75" h="1567">
                <a:moveTo>
                  <a:pt x="30075" y="1567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19" name="Oval 18"/>
          <p:cNvSpPr/>
          <p:nvPr/>
        </p:nvSpPr>
        <p:spPr>
          <a:xfrm>
            <a:off x="4404169" y="3624863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7</a:t>
            </a:r>
            <a:endParaRPr lang="en-AU" sz="1867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0" name="Freeform 19"/>
          <p:cNvSpPr/>
          <p:nvPr/>
        </p:nvSpPr>
        <p:spPr>
          <a:xfrm flipH="1">
            <a:off x="4040150" y="4379196"/>
            <a:ext cx="533775" cy="113393"/>
          </a:xfrm>
          <a:custGeom>
            <a:avLst/>
            <a:gdLst>
              <a:gd name="connsiteX0" fmla="*/ 0 w 0"/>
              <a:gd name="connsiteY0" fmla="*/ 0 h 427630"/>
              <a:gd name="connsiteX1" fmla="*/ 0 w 0"/>
              <a:gd name="connsiteY1" fmla="*/ 427630 h 427630"/>
              <a:gd name="connsiteX0" fmla="*/ 34518 w 34518"/>
              <a:gd name="connsiteY0" fmla="*/ 0 h 10671"/>
              <a:gd name="connsiteX1" fmla="*/ 0 w 34518"/>
              <a:gd name="connsiteY1" fmla="*/ 10671 h 10671"/>
              <a:gd name="connsiteX0" fmla="*/ 18113 w 18113"/>
              <a:gd name="connsiteY0" fmla="*/ 0 h 12264"/>
              <a:gd name="connsiteX1" fmla="*/ 0 w 18113"/>
              <a:gd name="connsiteY1" fmla="*/ 12264 h 12264"/>
              <a:gd name="connsiteX0" fmla="*/ 30075 w 30075"/>
              <a:gd name="connsiteY0" fmla="*/ 1567 h 1567"/>
              <a:gd name="connsiteX1" fmla="*/ 0 w 30075"/>
              <a:gd name="connsiteY1" fmla="*/ 0 h 1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75" h="1567">
                <a:moveTo>
                  <a:pt x="30075" y="1567"/>
                </a:moveTo>
                <a:lnTo>
                  <a:pt x="0" y="0"/>
                </a:lnTo>
              </a:path>
            </a:pathLst>
          </a:custGeom>
          <a:noFill/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400"/>
          </a:p>
        </p:txBody>
      </p:sp>
      <p:sp>
        <p:nvSpPr>
          <p:cNvPr id="21" name="Oval 20"/>
          <p:cNvSpPr/>
          <p:nvPr/>
        </p:nvSpPr>
        <p:spPr>
          <a:xfrm>
            <a:off x="4396448" y="4160300"/>
            <a:ext cx="391121" cy="38862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109741" tIns="54871" rIns="109741" bIns="54871" rtlCol="0" anchor="ctr"/>
          <a:lstStyle/>
          <a:p>
            <a:pPr algn="ctr" defTabSz="548661"/>
            <a:r>
              <a:rPr lang="en-AU" sz="1867" dirty="0">
                <a:solidFill>
                  <a:prstClr val="white"/>
                </a:solidFill>
                <a:latin typeface="Arial"/>
              </a:rPr>
              <a:t>6</a:t>
            </a:r>
            <a:endParaRPr lang="en-AU" sz="1867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97840" y="919477"/>
            <a:ext cx="11212320" cy="1019839"/>
          </a:xfrm>
          <a:prstGeom prst="rect">
            <a:avLst/>
          </a:prstGeom>
        </p:spPr>
        <p:txBody>
          <a:bodyPr vert="horz" lIns="121920" tIns="60960" rIns="121920" bIns="60960" rtlCol="0" anchor="t" anchorCtr="0">
            <a:norm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kern="1200" baseline="0">
                <a:solidFill>
                  <a:srgbClr val="40404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sz="2667" dirty="0"/>
              <a:t>Video Display Unit</a:t>
            </a:r>
            <a:endParaRPr lang="en-SG" sz="2667" dirty="0"/>
          </a:p>
        </p:txBody>
      </p:sp>
    </p:spTree>
    <p:extLst>
      <p:ext uri="{BB962C8B-B14F-4D97-AF65-F5344CB8AC3E}">
        <p14:creationId xmlns:p14="http://schemas.microsoft.com/office/powerpoint/2010/main" val="251706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52257" y="1643847"/>
            <a:ext cx="6886815" cy="3878250"/>
            <a:chOff x="528083" y="1748392"/>
            <a:chExt cx="5165111" cy="2908688"/>
          </a:xfrm>
        </p:grpSpPr>
        <p:sp>
          <p:nvSpPr>
            <p:cNvPr id="4" name="Curved Down Arrow 3"/>
            <p:cNvSpPr/>
            <p:nvPr/>
          </p:nvSpPr>
          <p:spPr>
            <a:xfrm>
              <a:off x="785526" y="1988835"/>
              <a:ext cx="4907668" cy="756000"/>
            </a:xfrm>
            <a:prstGeom prst="curvedDownArrow">
              <a:avLst>
                <a:gd name="adj1" fmla="val 35690"/>
                <a:gd name="adj2" fmla="val 89089"/>
                <a:gd name="adj3" fmla="val 374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400">
                <a:solidFill>
                  <a:schemeClr val="tx1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473133" y="1748392"/>
              <a:ext cx="1108717" cy="192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67" dirty="0"/>
                <a:t>Activate Reverse Gear*</a:t>
              </a:r>
              <a:endParaRPr lang="en-SG" sz="1067" dirty="0"/>
            </a:p>
          </p:txBody>
        </p:sp>
        <p:sp>
          <p:nvSpPr>
            <p:cNvPr id="6" name="Curved Down Arrow 5"/>
            <p:cNvSpPr/>
            <p:nvPr/>
          </p:nvSpPr>
          <p:spPr>
            <a:xfrm>
              <a:off x="1318082" y="2240835"/>
              <a:ext cx="1672197" cy="499148"/>
            </a:xfrm>
            <a:prstGeom prst="curvedDownArrow">
              <a:avLst>
                <a:gd name="adj1" fmla="val 35690"/>
                <a:gd name="adj2" fmla="val 89089"/>
                <a:gd name="adj3" fmla="val 374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40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46894" y="2304123"/>
              <a:ext cx="927338" cy="685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67" dirty="0"/>
                <a:t>Press Rear View Button </a:t>
              </a:r>
            </a:p>
            <a:p>
              <a:pPr algn="ctr"/>
              <a:r>
                <a:rPr lang="en-US" sz="1067" dirty="0"/>
                <a:t>or </a:t>
              </a:r>
            </a:p>
            <a:p>
              <a:pPr algn="ctr"/>
              <a:r>
                <a:rPr lang="en-US" sz="1067" dirty="0"/>
                <a:t>Activate Forward Gear*</a:t>
              </a:r>
              <a:endParaRPr lang="en-SG" sz="1067" dirty="0"/>
            </a:p>
          </p:txBody>
        </p:sp>
        <p:sp>
          <p:nvSpPr>
            <p:cNvPr id="8" name="Curved Down Arrow 7"/>
            <p:cNvSpPr/>
            <p:nvPr/>
          </p:nvSpPr>
          <p:spPr>
            <a:xfrm>
              <a:off x="3232358" y="2216627"/>
              <a:ext cx="1672197" cy="499148"/>
            </a:xfrm>
            <a:prstGeom prst="curvedDownArrow">
              <a:avLst>
                <a:gd name="adj1" fmla="val 35690"/>
                <a:gd name="adj2" fmla="val 89089"/>
                <a:gd name="adj3" fmla="val 374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40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94055" y="2306924"/>
              <a:ext cx="927338" cy="685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67" dirty="0"/>
                <a:t>Press Rear View Button </a:t>
              </a:r>
            </a:p>
            <a:p>
              <a:pPr algn="ctr"/>
              <a:r>
                <a:rPr lang="en-US" sz="1067" dirty="0"/>
                <a:t>or </a:t>
              </a:r>
            </a:p>
            <a:p>
              <a:pPr algn="ctr"/>
              <a:r>
                <a:rPr lang="en-US" sz="1067" dirty="0"/>
                <a:t>Activate Reverse Gear*</a:t>
              </a:r>
              <a:endParaRPr lang="en-SG" sz="1067" dirty="0"/>
            </a:p>
          </p:txBody>
        </p:sp>
        <p:sp>
          <p:nvSpPr>
            <p:cNvPr id="10" name="Curved Down Arrow 9"/>
            <p:cNvSpPr/>
            <p:nvPr/>
          </p:nvSpPr>
          <p:spPr>
            <a:xfrm flipH="1" flipV="1">
              <a:off x="1209172" y="3685304"/>
              <a:ext cx="1672197" cy="499148"/>
            </a:xfrm>
            <a:prstGeom prst="curvedDownArrow">
              <a:avLst>
                <a:gd name="adj1" fmla="val 35690"/>
                <a:gd name="adj2" fmla="val 89089"/>
                <a:gd name="adj3" fmla="val 374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40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79135" y="3748592"/>
              <a:ext cx="927338" cy="315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67" dirty="0"/>
                <a:t>Press Front View Button</a:t>
              </a:r>
              <a:endParaRPr lang="en-SG" sz="1067" dirty="0"/>
            </a:p>
          </p:txBody>
        </p:sp>
        <p:sp>
          <p:nvSpPr>
            <p:cNvPr id="12" name="Curved Down Arrow 11"/>
            <p:cNvSpPr/>
            <p:nvPr/>
          </p:nvSpPr>
          <p:spPr>
            <a:xfrm flipH="1" flipV="1">
              <a:off x="3123448" y="3661096"/>
              <a:ext cx="1672197" cy="499148"/>
            </a:xfrm>
            <a:prstGeom prst="curvedDownArrow">
              <a:avLst>
                <a:gd name="adj1" fmla="val 35690"/>
                <a:gd name="adj2" fmla="val 89089"/>
                <a:gd name="adj3" fmla="val 374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40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14022" y="3346356"/>
              <a:ext cx="927338" cy="685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67" dirty="0"/>
                <a:t>Press Rear View Button </a:t>
              </a:r>
            </a:p>
            <a:p>
              <a:pPr algn="ctr"/>
              <a:r>
                <a:rPr lang="en-US" sz="1067" dirty="0"/>
                <a:t>or </a:t>
              </a:r>
            </a:p>
            <a:p>
              <a:pPr algn="ctr"/>
              <a:r>
                <a:rPr lang="en-US" sz="1067" dirty="0"/>
                <a:t>Activate Forward Gear*</a:t>
              </a:r>
              <a:endParaRPr lang="en-SG" sz="1067" dirty="0"/>
            </a:p>
          </p:txBody>
        </p:sp>
        <p:sp>
          <p:nvSpPr>
            <p:cNvPr id="14" name="Curved Down Arrow 13"/>
            <p:cNvSpPr/>
            <p:nvPr/>
          </p:nvSpPr>
          <p:spPr>
            <a:xfrm flipH="1" flipV="1">
              <a:off x="528083" y="3694089"/>
              <a:ext cx="4907668" cy="756000"/>
            </a:xfrm>
            <a:prstGeom prst="curvedDownArrow">
              <a:avLst>
                <a:gd name="adj1" fmla="val 35690"/>
                <a:gd name="adj2" fmla="val 89089"/>
                <a:gd name="adj3" fmla="val 3746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400">
                <a:solidFill>
                  <a:schemeClr val="tx1"/>
                </a:solidFill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569377" y="2725754"/>
              <a:ext cx="1177130" cy="969000"/>
              <a:chOff x="774295" y="2715403"/>
              <a:chExt cx="1177130" cy="969000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74295" y="2715403"/>
                <a:ext cx="1177130" cy="969000"/>
              </a:xfrm>
              <a:prstGeom prst="rect">
                <a:avLst/>
              </a:prstGeom>
            </p:spPr>
          </p:pic>
          <p:sp>
            <p:nvSpPr>
              <p:cNvPr id="24" name="Rectangle 23"/>
              <p:cNvSpPr/>
              <p:nvPr/>
            </p:nvSpPr>
            <p:spPr>
              <a:xfrm>
                <a:off x="888533" y="2743267"/>
                <a:ext cx="849405" cy="720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rgbClr val="0070C0"/>
                    </a:solidFill>
                  </a:rPr>
                  <a:t>Front TI View</a:t>
                </a:r>
                <a:endParaRPr lang="en-SG" sz="16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473133" y="2718576"/>
              <a:ext cx="1177130" cy="969000"/>
              <a:chOff x="2113004" y="2715403"/>
              <a:chExt cx="1177130" cy="969000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113004" y="2715403"/>
                <a:ext cx="1177130" cy="969000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/>
            </p:nvSpPr>
            <p:spPr>
              <a:xfrm>
                <a:off x="2240103" y="2743267"/>
                <a:ext cx="849405" cy="720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rgbClr val="00B050"/>
                    </a:solidFill>
                  </a:rPr>
                  <a:t>Rear Far View</a:t>
                </a:r>
                <a:endParaRPr lang="en-SG" sz="1600" dirty="0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516064" y="2733528"/>
              <a:ext cx="1177130" cy="969000"/>
              <a:chOff x="6661290" y="4015577"/>
              <a:chExt cx="1177130" cy="969000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661290" y="4015577"/>
                <a:ext cx="1177130" cy="969000"/>
              </a:xfrm>
              <a:prstGeom prst="rect">
                <a:avLst/>
              </a:prstGeom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6756741" y="4043441"/>
                <a:ext cx="893327" cy="72000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</a:rPr>
                  <a:t>Rear Near View</a:t>
                </a:r>
              </a:p>
              <a:p>
                <a:pPr algn="ctr"/>
                <a:r>
                  <a:rPr lang="en-US" sz="733" dirty="0">
                    <a:solidFill>
                      <a:srgbClr val="000000"/>
                    </a:solidFill>
                  </a:rPr>
                  <a:t>(Default Boot Up View)</a:t>
                </a:r>
                <a:endParaRPr lang="en-SG" sz="733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461213" y="4464671"/>
              <a:ext cx="1133964" cy="192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67" dirty="0"/>
                <a:t>Press Front View Switch</a:t>
              </a:r>
              <a:endParaRPr lang="en-SG" sz="1067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7222085" y="1355752"/>
            <a:ext cx="45216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SG" sz="1600" dirty="0"/>
              <a:t>Boot </a:t>
            </a:r>
            <a:r>
              <a:rPr lang="en-SG" sz="1600" dirty="0"/>
              <a:t>up state: </a:t>
            </a:r>
            <a:r>
              <a:rPr lang="en-SG" sz="1600" dirty="0">
                <a:solidFill>
                  <a:srgbClr val="FF0000"/>
                </a:solidFill>
              </a:rPr>
              <a:t>Rear Near </a:t>
            </a:r>
            <a:r>
              <a:rPr lang="en-SG" sz="1600" dirty="0">
                <a:solidFill>
                  <a:srgbClr val="FF0000"/>
                </a:solidFill>
              </a:rPr>
              <a:t>View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SG" sz="1600" dirty="0">
              <a:solidFill>
                <a:srgbClr val="FF0000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SG" sz="1600" dirty="0"/>
              <a:t>If Forward </a:t>
            </a:r>
            <a:r>
              <a:rPr lang="en-SG" sz="1600" dirty="0"/>
              <a:t>gear is </a:t>
            </a:r>
            <a:r>
              <a:rPr lang="en-SG" sz="1600" dirty="0"/>
              <a:t>activated, </a:t>
            </a:r>
          </a:p>
          <a:p>
            <a:pPr marL="838179" lvl="1" indent="-380990">
              <a:buFont typeface="Wingdings" panose="05000000000000000000" pitchFamily="2" charset="2"/>
              <a:buChar char="Ø"/>
            </a:pPr>
            <a:r>
              <a:rPr lang="en-US" sz="1600" dirty="0"/>
              <a:t>View auto change to </a:t>
            </a:r>
            <a:r>
              <a:rPr lang="en-US" sz="1600" dirty="0">
                <a:solidFill>
                  <a:srgbClr val="00B050"/>
                </a:solidFill>
              </a:rPr>
              <a:t>Rear Far View</a:t>
            </a:r>
            <a:endParaRPr lang="en-SG" sz="1600" dirty="0">
              <a:solidFill>
                <a:srgbClr val="00B050"/>
              </a:solidFill>
            </a:endParaRPr>
          </a:p>
          <a:p>
            <a:pPr marL="838179" lvl="1" indent="-380990">
              <a:buFont typeface="Wingdings" panose="05000000000000000000" pitchFamily="2" charset="2"/>
              <a:buChar char="Ø"/>
            </a:pPr>
            <a:r>
              <a:rPr lang="en-SG" sz="1600" dirty="0"/>
              <a:t>Driver can use “Rear” button </a:t>
            </a:r>
            <a:r>
              <a:rPr lang="en-SG" sz="1600" dirty="0"/>
              <a:t>on VDU to </a:t>
            </a:r>
            <a:r>
              <a:rPr lang="en-SG" sz="1600" dirty="0"/>
              <a:t>toggle </a:t>
            </a:r>
            <a:r>
              <a:rPr lang="en-SG" sz="1600" dirty="0"/>
              <a:t>between </a:t>
            </a:r>
            <a:r>
              <a:rPr lang="en-SG" sz="1600" dirty="0">
                <a:solidFill>
                  <a:srgbClr val="FF0000"/>
                </a:solidFill>
              </a:rPr>
              <a:t>Rear Near </a:t>
            </a:r>
            <a:r>
              <a:rPr lang="en-SG" sz="1600" dirty="0"/>
              <a:t>&amp; </a:t>
            </a:r>
            <a:r>
              <a:rPr lang="en-SG" sz="1600" dirty="0">
                <a:solidFill>
                  <a:srgbClr val="00B050"/>
                </a:solidFill>
              </a:rPr>
              <a:t>Rear Far</a:t>
            </a:r>
            <a:r>
              <a:rPr lang="en-SG" sz="1600" dirty="0"/>
              <a:t> </a:t>
            </a:r>
            <a:r>
              <a:rPr lang="en-SG" sz="1600" dirty="0"/>
              <a:t>views</a:t>
            </a:r>
            <a:endParaRPr lang="en-SG" sz="1600" dirty="0"/>
          </a:p>
          <a:p>
            <a:pPr marL="838179" lvl="1" indent="-380990">
              <a:buFont typeface="Wingdings" panose="05000000000000000000" pitchFamily="2" charset="2"/>
              <a:buChar char="Ø"/>
            </a:pPr>
            <a:r>
              <a:rPr lang="en-SG" sz="1600" dirty="0"/>
              <a:t>Driver </a:t>
            </a:r>
            <a:r>
              <a:rPr lang="en-SG" sz="1600" dirty="0"/>
              <a:t>can switch to </a:t>
            </a:r>
            <a:r>
              <a:rPr lang="en-SG" sz="1600" dirty="0">
                <a:solidFill>
                  <a:srgbClr val="0070C0"/>
                </a:solidFill>
              </a:rPr>
              <a:t>Front TI </a:t>
            </a:r>
            <a:r>
              <a:rPr lang="en-SG" sz="1600" dirty="0">
                <a:solidFill>
                  <a:srgbClr val="0070C0"/>
                </a:solidFill>
              </a:rPr>
              <a:t>View </a:t>
            </a:r>
            <a:r>
              <a:rPr lang="en-SG" sz="1600" dirty="0"/>
              <a:t>at any </a:t>
            </a:r>
            <a:r>
              <a:rPr lang="en-SG" sz="1600" dirty="0"/>
              <a:t>time using “Front</a:t>
            </a:r>
            <a:r>
              <a:rPr lang="en-SG" sz="1600" dirty="0"/>
              <a:t>” button </a:t>
            </a:r>
            <a:r>
              <a:rPr lang="en-SG" sz="1600" dirty="0"/>
              <a:t>on VDU</a:t>
            </a:r>
          </a:p>
          <a:p>
            <a:pPr marL="838179" lvl="1" indent="-380990">
              <a:buFont typeface="Wingdings" panose="05000000000000000000" pitchFamily="2" charset="2"/>
              <a:buChar char="Ø"/>
            </a:pPr>
            <a:r>
              <a:rPr lang="en-US" sz="1600" dirty="0"/>
              <a:t>To switch back to desired rear views, use “Rear” button to toggle the views</a:t>
            </a:r>
            <a:endParaRPr lang="en-SG" sz="1600" dirty="0"/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SG" sz="1600" dirty="0"/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SG" sz="1600" dirty="0"/>
              <a:t>If </a:t>
            </a:r>
            <a:r>
              <a:rPr lang="en-SG" sz="1600" dirty="0"/>
              <a:t>Reverse gear is </a:t>
            </a:r>
            <a:r>
              <a:rPr lang="en-SG" sz="1600" dirty="0"/>
              <a:t>activated,</a:t>
            </a:r>
            <a:endParaRPr lang="en-SG" sz="1600" dirty="0"/>
          </a:p>
          <a:p>
            <a:pPr marL="838179" lvl="1" indent="-380990">
              <a:buFont typeface="Arial" panose="020B0604020202020204" pitchFamily="34" charset="0"/>
              <a:buChar char="•"/>
            </a:pPr>
            <a:r>
              <a:rPr lang="en-SG" sz="1600" dirty="0"/>
              <a:t>View </a:t>
            </a:r>
            <a:r>
              <a:rPr lang="en-SG" sz="1600" dirty="0"/>
              <a:t>auto </a:t>
            </a:r>
            <a:r>
              <a:rPr lang="en-SG" sz="1600" dirty="0"/>
              <a:t>change to </a:t>
            </a:r>
            <a:r>
              <a:rPr lang="en-SG" sz="1600" dirty="0">
                <a:solidFill>
                  <a:srgbClr val="FF0000"/>
                </a:solidFill>
              </a:rPr>
              <a:t>Rear Near </a:t>
            </a:r>
            <a:r>
              <a:rPr lang="en-SG" sz="1600" dirty="0">
                <a:solidFill>
                  <a:srgbClr val="FF0000"/>
                </a:solidFill>
              </a:rPr>
              <a:t>View</a:t>
            </a:r>
            <a:endParaRPr lang="en-SG" sz="1600" dirty="0">
              <a:solidFill>
                <a:srgbClr val="FF0000"/>
              </a:solidFill>
            </a:endParaRPr>
          </a:p>
          <a:p>
            <a:pPr marL="838179" lvl="1" indent="-380990">
              <a:buFont typeface="Arial" panose="020B0604020202020204" pitchFamily="34" charset="0"/>
              <a:buChar char="•"/>
            </a:pPr>
            <a:r>
              <a:rPr lang="en-SG" sz="1600" dirty="0"/>
              <a:t>Driver </a:t>
            </a:r>
            <a:r>
              <a:rPr lang="en-SG" sz="1600" dirty="0"/>
              <a:t>can use “Rear” button to toggle </a:t>
            </a:r>
            <a:r>
              <a:rPr lang="en-SG" sz="1600" dirty="0"/>
              <a:t>between </a:t>
            </a:r>
            <a:r>
              <a:rPr lang="en-SG" sz="1600" dirty="0">
                <a:solidFill>
                  <a:srgbClr val="FF0000"/>
                </a:solidFill>
              </a:rPr>
              <a:t>Rear Near </a:t>
            </a:r>
            <a:r>
              <a:rPr lang="en-SG" sz="1600" dirty="0"/>
              <a:t>&amp; </a:t>
            </a:r>
            <a:r>
              <a:rPr lang="en-SG" sz="1600" dirty="0">
                <a:solidFill>
                  <a:srgbClr val="00B050"/>
                </a:solidFill>
              </a:rPr>
              <a:t>Rear Far </a:t>
            </a:r>
            <a:r>
              <a:rPr lang="en-SG" sz="1600" dirty="0"/>
              <a:t>view</a:t>
            </a:r>
          </a:p>
          <a:p>
            <a:pPr marL="838179" lvl="1" indent="-380990">
              <a:buFont typeface="Wingdings" panose="05000000000000000000" pitchFamily="2" charset="2"/>
              <a:buChar char="Ø"/>
            </a:pPr>
            <a:r>
              <a:rPr lang="en-SG" sz="1600" dirty="0"/>
              <a:t>Driver can switch to </a:t>
            </a:r>
            <a:r>
              <a:rPr lang="en-SG" sz="1600" dirty="0">
                <a:solidFill>
                  <a:srgbClr val="0070C0"/>
                </a:solidFill>
              </a:rPr>
              <a:t>Front TI View </a:t>
            </a:r>
            <a:r>
              <a:rPr lang="en-SG" sz="1600" dirty="0"/>
              <a:t>at any time using “Front” button on VDU</a:t>
            </a:r>
          </a:p>
          <a:p>
            <a:pPr marL="838179" lvl="1" indent="-380990">
              <a:buFont typeface="Wingdings" panose="05000000000000000000" pitchFamily="2" charset="2"/>
              <a:buChar char="Ø"/>
            </a:pPr>
            <a:r>
              <a:rPr lang="en-US" sz="1600" dirty="0"/>
              <a:t>To switch back to desired rear views, use “Rear” button to toggle the views</a:t>
            </a:r>
            <a:endParaRPr lang="en-SG" sz="1600" dirty="0"/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SG" sz="1600" dirty="0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97840" y="919477"/>
            <a:ext cx="11212320" cy="1019839"/>
          </a:xfrm>
          <a:prstGeom prst="rect">
            <a:avLst/>
          </a:prstGeom>
        </p:spPr>
        <p:txBody>
          <a:bodyPr vert="horz" lIns="121920" tIns="60960" rIns="121920" bIns="60960" rtlCol="0" anchor="t" anchorCtr="0">
            <a:norm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000" kern="1200" baseline="0">
                <a:solidFill>
                  <a:srgbClr val="40404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sz="2667" dirty="0"/>
              <a:t>Video Display </a:t>
            </a:r>
            <a:r>
              <a:rPr lang="en-US" sz="2667" dirty="0" smtClean="0"/>
              <a:t>Unit – Displayed View</a:t>
            </a:r>
            <a:endParaRPr lang="en-SG" sz="2667" dirty="0"/>
          </a:p>
        </p:txBody>
      </p:sp>
    </p:spTree>
    <p:extLst>
      <p:ext uri="{BB962C8B-B14F-4D97-AF65-F5344CB8AC3E}">
        <p14:creationId xmlns:p14="http://schemas.microsoft.com/office/powerpoint/2010/main" val="307705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21200"/>
              </p:ext>
            </p:extLst>
          </p:nvPr>
        </p:nvGraphicFramePr>
        <p:xfrm>
          <a:off x="590474" y="572556"/>
          <a:ext cx="3168726" cy="21244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9561">
                  <a:extLst>
                    <a:ext uri="{9D8B030D-6E8A-4147-A177-3AD203B41FA5}">
                      <a16:colId xmlns:a16="http://schemas.microsoft.com/office/drawing/2014/main" val="1020671055"/>
                    </a:ext>
                  </a:extLst>
                </a:gridCol>
                <a:gridCol w="1525464">
                  <a:extLst>
                    <a:ext uri="{9D8B030D-6E8A-4147-A177-3AD203B41FA5}">
                      <a16:colId xmlns:a16="http://schemas.microsoft.com/office/drawing/2014/main" val="2415522152"/>
                    </a:ext>
                  </a:extLst>
                </a:gridCol>
                <a:gridCol w="1353701">
                  <a:extLst>
                    <a:ext uri="{9D8B030D-6E8A-4147-A177-3AD203B41FA5}">
                      <a16:colId xmlns:a16="http://schemas.microsoft.com/office/drawing/2014/main" val="840371708"/>
                    </a:ext>
                  </a:extLst>
                </a:gridCol>
              </a:tblGrid>
              <a:tr h="236051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 smtClean="0"/>
                        <a:t>J6 - D38999/24WE35SN</a:t>
                      </a:r>
                    </a:p>
                  </a:txBody>
                  <a:tcPr marL="43777" marR="43777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200" dirty="0"/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100" dirty="0"/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4204043556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26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DI+1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Trailer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186661505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27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DI-1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0795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28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DI+2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Reverse Gear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1707595404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29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DI-2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185226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30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DI+3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Forward Gear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3544616481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31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DI-3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428973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43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DO+1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IR Control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268724777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44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DO-1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73084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57965" y="572556"/>
            <a:ext cx="72505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Discrete Video Switching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reverse gear is activated, J6 pin 28 is always HIGH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J6 pin 28 changes from low to HIGH, the VCU should switch the VDU output (J7 pin 1) ONCE to the Rear Near view (J4 pin 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forward gear is activated, J6 pin 30 is always HIGH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J6 pin 30 changes from low to HIGH, the VCU should switch </a:t>
            </a:r>
            <a:r>
              <a:rPr lang="en-US" dirty="0" smtClean="0"/>
              <a:t>the VDU output (J7 pin 1) </a:t>
            </a:r>
            <a:r>
              <a:rPr lang="en-US" dirty="0" smtClean="0"/>
              <a:t>ONCE to the Rear Far view (J4 pin C)</a:t>
            </a:r>
          </a:p>
          <a:p>
            <a:endParaRPr lang="en-US" dirty="0" smtClean="0"/>
          </a:p>
          <a:p>
            <a:r>
              <a:rPr lang="en-US" dirty="0" smtClean="0"/>
              <a:t>VDU Button Switching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FRONT button is pressed on VDU, the VDU should send an RS422 message to the VCU. The VCU should switch </a:t>
            </a:r>
            <a:r>
              <a:rPr lang="en-US" dirty="0" smtClean="0"/>
              <a:t>the VDU output (J7 pin 1) to the front TI view (J4 pin 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the REAR button is pressed on the VDU, the VDU should send an RS422 message to the VCU. The VCU should check what the current view is.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the current view is front TI or Rear Near, change the </a:t>
            </a:r>
            <a:r>
              <a:rPr lang="en-US" dirty="0" smtClean="0"/>
              <a:t>VDU output (J7 pin 1) to the Rear Far view (J4 pin 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the current view is Rear Far, change the </a:t>
            </a:r>
            <a:r>
              <a:rPr lang="en-US" dirty="0" smtClean="0"/>
              <a:t>VDU output (J7 pin 1) to the Rear Near view (J4 pin B)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Initial boot up state: Rear Near view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855264"/>
              </p:ext>
            </p:extLst>
          </p:nvPr>
        </p:nvGraphicFramePr>
        <p:xfrm>
          <a:off x="590474" y="2866666"/>
          <a:ext cx="3168727" cy="13451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2987">
                  <a:extLst>
                    <a:ext uri="{9D8B030D-6E8A-4147-A177-3AD203B41FA5}">
                      <a16:colId xmlns:a16="http://schemas.microsoft.com/office/drawing/2014/main" val="86082509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4109707747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947747480"/>
                    </a:ext>
                  </a:extLst>
                </a:gridCol>
              </a:tblGrid>
              <a:tr h="26902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J4 - TV07RW-17-20SN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1160913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HD-SDI INPUT 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Front TI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0221054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HD-SDI INPUT 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Rear Near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7147519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HD-SDI INPUT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Rear Far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631581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HD-SDI INPUT 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Trailer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850187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52887"/>
              </p:ext>
            </p:extLst>
          </p:nvPr>
        </p:nvGraphicFramePr>
        <p:xfrm>
          <a:off x="590474" y="4459937"/>
          <a:ext cx="3168727" cy="5380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2987">
                  <a:extLst>
                    <a:ext uri="{9D8B030D-6E8A-4147-A177-3AD203B41FA5}">
                      <a16:colId xmlns:a16="http://schemas.microsoft.com/office/drawing/2014/main" val="2888483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3752089026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3460714710"/>
                    </a:ext>
                  </a:extLst>
                </a:gridCol>
              </a:tblGrid>
              <a:tr h="26902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J7 - D38999/24WG11SN</a:t>
                      </a:r>
                      <a:endParaRPr lang="en-SG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3845671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endParaRPr lang="en-SG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HD-SDI OUTPUT 1</a:t>
                      </a:r>
                      <a:endParaRPr lang="en-SG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VDU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90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61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282081"/>
              </p:ext>
            </p:extLst>
          </p:nvPr>
        </p:nvGraphicFramePr>
        <p:xfrm>
          <a:off x="368801" y="572351"/>
          <a:ext cx="3168726" cy="21244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9561">
                  <a:extLst>
                    <a:ext uri="{9D8B030D-6E8A-4147-A177-3AD203B41FA5}">
                      <a16:colId xmlns:a16="http://schemas.microsoft.com/office/drawing/2014/main" val="1020671055"/>
                    </a:ext>
                  </a:extLst>
                </a:gridCol>
                <a:gridCol w="1525464">
                  <a:extLst>
                    <a:ext uri="{9D8B030D-6E8A-4147-A177-3AD203B41FA5}">
                      <a16:colId xmlns:a16="http://schemas.microsoft.com/office/drawing/2014/main" val="2415522152"/>
                    </a:ext>
                  </a:extLst>
                </a:gridCol>
                <a:gridCol w="1353701">
                  <a:extLst>
                    <a:ext uri="{9D8B030D-6E8A-4147-A177-3AD203B41FA5}">
                      <a16:colId xmlns:a16="http://schemas.microsoft.com/office/drawing/2014/main" val="840371708"/>
                    </a:ext>
                  </a:extLst>
                </a:gridCol>
              </a:tblGrid>
              <a:tr h="236051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 smtClean="0"/>
                        <a:t>J6 - D38999/24WE35SN</a:t>
                      </a:r>
                    </a:p>
                  </a:txBody>
                  <a:tcPr marL="43777" marR="43777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200" dirty="0"/>
                    </a:p>
                  </a:txBody>
                  <a:tcPr marL="16267" marR="16267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100" dirty="0"/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4204043556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26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DI+1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Trailer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186661505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27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DI-1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0795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28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DI+2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Reverse Gear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1707595404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29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DI-2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185226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30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DI+3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Forward Gear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3544616481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31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DI-3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428973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43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DO+1</a:t>
                      </a:r>
                    </a:p>
                  </a:txBody>
                  <a:tcPr marL="16267" marR="16267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IR Control</a:t>
                      </a:r>
                    </a:p>
                  </a:txBody>
                  <a:tcPr marL="43777" marR="43777" marT="0" marB="0" anchor="ctr"/>
                </a:tc>
                <a:extLst>
                  <a:ext uri="{0D108BD9-81ED-4DB2-BD59-A6C34878D82A}">
                    <a16:rowId xmlns:a16="http://schemas.microsoft.com/office/drawing/2014/main" val="268724777"/>
                  </a:ext>
                </a:extLst>
              </a:tr>
              <a:tr h="236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44</a:t>
                      </a:r>
                    </a:p>
                  </a:txBody>
                  <a:tcPr marL="43777" marR="4377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DO-1</a:t>
                      </a:r>
                    </a:p>
                  </a:txBody>
                  <a:tcPr marL="16267" marR="16267" marT="0" marB="0" anchor="ctr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73084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42132"/>
              </p:ext>
            </p:extLst>
          </p:nvPr>
        </p:nvGraphicFramePr>
        <p:xfrm>
          <a:off x="368801" y="2866461"/>
          <a:ext cx="3168727" cy="13451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2987">
                  <a:extLst>
                    <a:ext uri="{9D8B030D-6E8A-4147-A177-3AD203B41FA5}">
                      <a16:colId xmlns:a16="http://schemas.microsoft.com/office/drawing/2014/main" val="86082509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4109707747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947747480"/>
                    </a:ext>
                  </a:extLst>
                </a:gridCol>
              </a:tblGrid>
              <a:tr h="26902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J4 - TV07RW-17-20SN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1160913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HD-SDI INPUT 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Front TI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0221054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HD-SDI INPUT 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Rear Near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7147519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HD-SDI INPUT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Rear Far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631581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/>
                        <a:t>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/>
                        <a:t>HD-SDI INPUT 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Trailer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850187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724671"/>
              </p:ext>
            </p:extLst>
          </p:nvPr>
        </p:nvGraphicFramePr>
        <p:xfrm>
          <a:off x="368801" y="4459732"/>
          <a:ext cx="3168727" cy="5380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2987">
                  <a:extLst>
                    <a:ext uri="{9D8B030D-6E8A-4147-A177-3AD203B41FA5}">
                      <a16:colId xmlns:a16="http://schemas.microsoft.com/office/drawing/2014/main" val="2888483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3752089026"/>
                    </a:ext>
                  </a:extLst>
                </a:gridCol>
                <a:gridCol w="1442870">
                  <a:extLst>
                    <a:ext uri="{9D8B030D-6E8A-4147-A177-3AD203B41FA5}">
                      <a16:colId xmlns:a16="http://schemas.microsoft.com/office/drawing/2014/main" val="3460714710"/>
                    </a:ext>
                  </a:extLst>
                </a:gridCol>
              </a:tblGrid>
              <a:tr h="26902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J7 - D38999/24WG11SN</a:t>
                      </a:r>
                      <a:endParaRPr lang="en-SG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3845671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endParaRPr lang="en-SG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HD-SDI OUTPUT 1</a:t>
                      </a:r>
                      <a:endParaRPr lang="en-SG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VDU</a:t>
                      </a:r>
                      <a:endParaRPr lang="en-SG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9098319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363274"/>
              </p:ext>
            </p:extLst>
          </p:nvPr>
        </p:nvGraphicFramePr>
        <p:xfrm>
          <a:off x="3731491" y="572351"/>
          <a:ext cx="8128000" cy="4211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836511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326853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057279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04263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View State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Result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70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J6</a:t>
                      </a:r>
                      <a:r>
                        <a:rPr lang="en-US" baseline="0" dirty="0" smtClean="0"/>
                        <a:t> pin 28 change from low to HIGH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J7</a:t>
                      </a:r>
                      <a:r>
                        <a:rPr lang="en-US" baseline="0" dirty="0" smtClean="0"/>
                        <a:t> pin A change to J4 pin B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VDU output switch to rear near view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875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J6</a:t>
                      </a:r>
                      <a:r>
                        <a:rPr lang="en-US" baseline="0" dirty="0" smtClean="0"/>
                        <a:t> pin 30 change from low to HIGH</a:t>
                      </a:r>
                      <a:endParaRPr lang="en-S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J7</a:t>
                      </a:r>
                      <a:r>
                        <a:rPr lang="en-US" baseline="0" dirty="0" smtClean="0"/>
                        <a:t> pin A change to J4 pin 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VDU output switch to rear far view</a:t>
                      </a:r>
                      <a:endParaRPr lang="en-S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51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FRONT</a:t>
                      </a:r>
                      <a:r>
                        <a:rPr lang="en-US" baseline="0" dirty="0" smtClean="0"/>
                        <a:t> button pressed on VDU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J7 pin A change to J4 pin A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VDU output switch to front</a:t>
                      </a:r>
                      <a:r>
                        <a:rPr lang="en-US" baseline="0" dirty="0" smtClean="0"/>
                        <a:t> TI view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9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REAR button pressed on VDU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Front TI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J7 pin A change to J4 pin 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VDU output switch to rear far view</a:t>
                      </a:r>
                      <a:endParaRPr lang="en-S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398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REAR button pressed on VDU</a:t>
                      </a:r>
                      <a:endParaRPr lang="en-S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Rear Near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J7 pin A change to J4 pin 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VDU output switch to rear far view</a:t>
                      </a:r>
                      <a:endParaRPr lang="en-S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66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REAR button pressed on VDU</a:t>
                      </a:r>
                      <a:endParaRPr lang="en-S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Rear Far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J7 pin A change to J4 pin B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VDU output switch to rear near view</a:t>
                      </a:r>
                      <a:endParaRPr lang="en-S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62201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31491" y="4997778"/>
            <a:ext cx="812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current VDU view state and the expected view state is the same, there should be NO switching</a:t>
            </a:r>
          </a:p>
          <a:p>
            <a:endParaRPr lang="en-US" dirty="0"/>
          </a:p>
          <a:p>
            <a:r>
              <a:rPr lang="en-US" dirty="0" smtClean="0"/>
              <a:t>* Supplier to advise VCU-VDU RS422 communications protocol</a:t>
            </a:r>
          </a:p>
        </p:txBody>
      </p:sp>
    </p:spTree>
    <p:extLst>
      <p:ext uri="{BB962C8B-B14F-4D97-AF65-F5344CB8AC3E}">
        <p14:creationId xmlns:p14="http://schemas.microsoft.com/office/powerpoint/2010/main" val="6675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798</Words>
  <Application>Microsoft Office PowerPoint</Application>
  <PresentationFormat>Widescreen</PresentationFormat>
  <Paragraphs>189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Display Unit – Displayed View</dc:title>
  <dc:creator>Wee Ann Honghui</dc:creator>
  <cp:lastModifiedBy>Wee Ann Honghui</cp:lastModifiedBy>
  <cp:revision>4</cp:revision>
  <dcterms:created xsi:type="dcterms:W3CDTF">2022-02-17T10:24:08Z</dcterms:created>
  <dcterms:modified xsi:type="dcterms:W3CDTF">2022-02-17T10:48:31Z</dcterms:modified>
</cp:coreProperties>
</file>