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7"/>
  </p:notesMasterIdLst>
  <p:handoutMasterIdLst>
    <p:handoutMasterId r:id="rId38"/>
  </p:handoutMasterIdLst>
  <p:sldIdLst>
    <p:sldId id="439" r:id="rId2"/>
    <p:sldId id="509" r:id="rId3"/>
    <p:sldId id="510" r:id="rId4"/>
    <p:sldId id="511" r:id="rId5"/>
    <p:sldId id="512" r:id="rId6"/>
    <p:sldId id="519" r:id="rId7"/>
    <p:sldId id="513" r:id="rId8"/>
    <p:sldId id="487" r:id="rId9"/>
    <p:sldId id="488" r:id="rId10"/>
    <p:sldId id="489" r:id="rId11"/>
    <p:sldId id="490" r:id="rId12"/>
    <p:sldId id="514" r:id="rId13"/>
    <p:sldId id="491" r:id="rId14"/>
    <p:sldId id="515" r:id="rId15"/>
    <p:sldId id="492" r:id="rId16"/>
    <p:sldId id="493" r:id="rId17"/>
    <p:sldId id="516" r:id="rId18"/>
    <p:sldId id="494" r:id="rId19"/>
    <p:sldId id="495" r:id="rId20"/>
    <p:sldId id="496" r:id="rId21"/>
    <p:sldId id="501" r:id="rId22"/>
    <p:sldId id="520" r:id="rId23"/>
    <p:sldId id="521" r:id="rId24"/>
    <p:sldId id="517" r:id="rId25"/>
    <p:sldId id="497" r:id="rId26"/>
    <p:sldId id="498" r:id="rId27"/>
    <p:sldId id="499" r:id="rId28"/>
    <p:sldId id="518" r:id="rId29"/>
    <p:sldId id="503" r:id="rId30"/>
    <p:sldId id="504" r:id="rId31"/>
    <p:sldId id="505" r:id="rId32"/>
    <p:sldId id="506" r:id="rId33"/>
    <p:sldId id="507" r:id="rId34"/>
    <p:sldId id="508" r:id="rId35"/>
    <p:sldId id="302" r:id="rId3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A7406"/>
    <a:srgbClr val="E30613"/>
    <a:srgbClr val="A3C7D2"/>
    <a:srgbClr val="687888"/>
    <a:srgbClr val="FA5521"/>
    <a:srgbClr val="59636F"/>
    <a:srgbClr val="404040"/>
    <a:srgbClr val="706F6F"/>
    <a:srgbClr val="5696C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4" autoAdjust="0"/>
    <p:restoredTop sz="94660"/>
  </p:normalViewPr>
  <p:slideViewPr>
    <p:cSldViewPr snapToGrid="0">
      <p:cViewPr varScale="1">
        <p:scale>
          <a:sx n="91" d="100"/>
          <a:sy n="91" d="100"/>
        </p:scale>
        <p:origin x="736" y="56"/>
      </p:cViewPr>
      <p:guideLst/>
    </p:cSldViewPr>
  </p:slideViewPr>
  <p:notesTextViewPr>
    <p:cViewPr>
      <p:scale>
        <a:sx n="1" d="1"/>
        <a:sy n="1" d="1"/>
      </p:scale>
      <p:origin x="0" y="0"/>
    </p:cViewPr>
  </p:notesTextViewPr>
  <p:sorterViewPr>
    <p:cViewPr>
      <p:scale>
        <a:sx n="100" d="100"/>
        <a:sy n="100" d="100"/>
      </p:scale>
      <p:origin x="0" y="-178"/>
    </p:cViewPr>
  </p:sorterViewPr>
  <p:notesViewPr>
    <p:cSldViewPr snapToGrid="0">
      <p:cViewPr varScale="1">
        <p:scale>
          <a:sx n="63" d="100"/>
          <a:sy n="63" d="100"/>
        </p:scale>
        <p:origin x="223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FE95DE-177D-401D-BD85-53FC56DE1457}" type="datetimeFigureOut">
              <a:rPr lang="en-SG" smtClean="0"/>
              <a:t>16/8/2022</a:t>
            </a:fld>
            <a:endParaRPr lang="en-SG"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0CEAD8-C44C-47C0-805A-DC067711AFD5}" type="slidenum">
              <a:rPr lang="en-SG" smtClean="0"/>
              <a:t>‹#›</a:t>
            </a:fld>
            <a:endParaRPr lang="en-SG" dirty="0"/>
          </a:p>
        </p:txBody>
      </p:sp>
    </p:spTree>
    <p:extLst>
      <p:ext uri="{BB962C8B-B14F-4D97-AF65-F5344CB8AC3E}">
        <p14:creationId xmlns:p14="http://schemas.microsoft.com/office/powerpoint/2010/main" val="2247552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74289-298B-484F-A146-BAFB6A718314}" type="datetimeFigureOut">
              <a:rPr lang="en-SG" smtClean="0"/>
              <a:t>16/8/2022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2D850-EE77-489D-BF87-BA2DB5EE821C}" type="slidenum">
              <a:rPr lang="en-SG" smtClean="0"/>
              <a:t>‹#›</a:t>
            </a:fld>
            <a:endParaRPr lang="en-SG"/>
          </a:p>
        </p:txBody>
      </p:sp>
    </p:spTree>
    <p:extLst>
      <p:ext uri="{BB962C8B-B14F-4D97-AF65-F5344CB8AC3E}">
        <p14:creationId xmlns:p14="http://schemas.microsoft.com/office/powerpoint/2010/main" val="326349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2228" y="280059"/>
            <a:ext cx="2307930" cy="693124"/>
          </a:xfrm>
          <a:prstGeom prst="rect">
            <a:avLst/>
          </a:prstGeom>
        </p:spPr>
      </p:pic>
      <p:sp>
        <p:nvSpPr>
          <p:cNvPr id="4" name="Title 1"/>
          <p:cNvSpPr>
            <a:spLocks noGrp="1"/>
          </p:cNvSpPr>
          <p:nvPr>
            <p:ph type="ctrTitle" hasCustomPrompt="1"/>
          </p:nvPr>
        </p:nvSpPr>
        <p:spPr>
          <a:xfrm>
            <a:off x="464819" y="1999704"/>
            <a:ext cx="7111637" cy="1015663"/>
          </a:xfrm>
        </p:spPr>
        <p:txBody>
          <a:bodyPr wrap="square" anchor="t" anchorCtr="0">
            <a:spAutoFit/>
          </a:bodyPr>
          <a:lstStyle>
            <a:lvl1pPr algn="l">
              <a:lnSpc>
                <a:spcPct val="100000"/>
              </a:lnSpc>
              <a:defRPr sz="3000" baseline="0">
                <a:solidFill>
                  <a:schemeClr val="bg1"/>
                </a:solidFill>
              </a:defRPr>
            </a:lvl1pPr>
          </a:lstStyle>
          <a:p>
            <a:r>
              <a:rPr lang="en-US" dirty="0" smtClean="0"/>
              <a:t>This is over slide option 1, </a:t>
            </a:r>
            <a:br>
              <a:rPr lang="en-US" dirty="0" smtClean="0"/>
            </a:br>
            <a:r>
              <a:rPr lang="en-US" dirty="0" smtClean="0"/>
              <a:t>title font is Arial Black in 30pt </a:t>
            </a:r>
            <a:endParaRPr lang="en-US" dirty="0"/>
          </a:p>
        </p:txBody>
      </p:sp>
      <p:sp>
        <p:nvSpPr>
          <p:cNvPr id="5" name="Subtitle 2"/>
          <p:cNvSpPr>
            <a:spLocks noGrp="1"/>
          </p:cNvSpPr>
          <p:nvPr>
            <p:ph type="subTitle" idx="1" hasCustomPrompt="1"/>
          </p:nvPr>
        </p:nvSpPr>
        <p:spPr>
          <a:xfrm>
            <a:off x="464819" y="3050810"/>
            <a:ext cx="7274923" cy="369332"/>
          </a:xfrm>
        </p:spPr>
        <p:txBody>
          <a:bodyPr wrap="square">
            <a:spAutoFit/>
          </a:bodyPr>
          <a:lstStyle>
            <a:lvl1pPr marL="0" indent="0" algn="l">
              <a:lnSpc>
                <a:spcPct val="100000"/>
              </a:lnSpc>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add subtitle, date or presenter’s name, use font Arial in 18pt</a:t>
            </a:r>
          </a:p>
        </p:txBody>
      </p:sp>
      <p:sp>
        <p:nvSpPr>
          <p:cNvPr id="14" name="Text Placeholder 13"/>
          <p:cNvSpPr>
            <a:spLocks noGrp="1"/>
          </p:cNvSpPr>
          <p:nvPr>
            <p:ph type="body" sz="quarter" idx="10" hasCustomPrompt="1"/>
          </p:nvPr>
        </p:nvSpPr>
        <p:spPr>
          <a:xfrm>
            <a:off x="464820" y="4686300"/>
            <a:ext cx="5504906" cy="230832"/>
          </a:xfrm>
        </p:spPr>
        <p:txBody>
          <a:bodyPr wrap="square">
            <a:spAutoFit/>
          </a:bodyPr>
          <a:lstStyle>
            <a:lvl1pPr marL="0" indent="0">
              <a:buNone/>
              <a:defRPr sz="1000">
                <a:solidFill>
                  <a:schemeClr val="bg1"/>
                </a:solidFill>
              </a:defRPr>
            </a:lvl1pPr>
          </a:lstStyle>
          <a:p>
            <a:pPr lvl="0"/>
            <a:r>
              <a:rPr lang="en-US" dirty="0" smtClean="0"/>
              <a:t>Remember to classify your document – use font Arial in 10pt </a:t>
            </a:r>
            <a:endParaRPr lang="en-US" dirty="0"/>
          </a:p>
        </p:txBody>
      </p:sp>
    </p:spTree>
    <p:extLst>
      <p:ext uri="{BB962C8B-B14F-4D97-AF65-F5344CB8AC3E}">
        <p14:creationId xmlns:p14="http://schemas.microsoft.com/office/powerpoint/2010/main" val="3029921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12"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14" name="Title 1"/>
          <p:cNvSpPr>
            <a:spLocks noGrp="1"/>
          </p:cNvSpPr>
          <p:nvPr>
            <p:ph type="title" hasCustomPrompt="1"/>
          </p:nvPr>
        </p:nvSpPr>
        <p:spPr>
          <a:xfrm>
            <a:off x="373381" y="702669"/>
            <a:ext cx="3906332" cy="1172205"/>
          </a:xfrm>
        </p:spPr>
        <p:txBody>
          <a:bodyPr anchor="t" anchorCtr="0">
            <a:normAutofit/>
          </a:bodyPr>
          <a:lstStyle>
            <a:lvl1pPr>
              <a:lnSpc>
                <a:spcPct val="100000"/>
              </a:lnSpc>
              <a:defRPr sz="2000" baseline="0">
                <a:solidFill>
                  <a:srgbClr val="404040"/>
                </a:solidFill>
              </a:defRPr>
            </a:lvl1pPr>
          </a:lstStyle>
          <a:p>
            <a:r>
              <a:rPr lang="en-US" dirty="0" smtClean="0"/>
              <a:t>This is a content page with images, title font is Arial Black in 20pt</a:t>
            </a:r>
            <a:endParaRPr lang="en-US" dirty="0"/>
          </a:p>
        </p:txBody>
      </p:sp>
      <p:sp>
        <p:nvSpPr>
          <p:cNvPr id="15" name="Text Placeholder 3"/>
          <p:cNvSpPr>
            <a:spLocks noGrp="1"/>
          </p:cNvSpPr>
          <p:nvPr>
            <p:ph type="body" sz="quarter" idx="13" hasCustomPrompt="1"/>
          </p:nvPr>
        </p:nvSpPr>
        <p:spPr>
          <a:xfrm>
            <a:off x="376620" y="452298"/>
            <a:ext cx="4099515" cy="24384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 – section title font is Arial in 12pt</a:t>
            </a:r>
            <a:endParaRPr lang="en-US" dirty="0"/>
          </a:p>
        </p:txBody>
      </p:sp>
      <p:sp>
        <p:nvSpPr>
          <p:cNvPr id="16" name="Text Placeholder 9"/>
          <p:cNvSpPr>
            <a:spLocks noGrp="1"/>
          </p:cNvSpPr>
          <p:nvPr>
            <p:ph type="body" sz="quarter" idx="14" hasCustomPrompt="1"/>
          </p:nvPr>
        </p:nvSpPr>
        <p:spPr>
          <a:xfrm>
            <a:off x="376239" y="1874874"/>
            <a:ext cx="3903474" cy="1682512"/>
          </a:xfrm>
        </p:spPr>
        <p:txBody>
          <a:bodyPr wrap="square">
            <a:spAutoFit/>
          </a:bodyPr>
          <a:lstStyle>
            <a:lvl1pPr marL="0" indent="0">
              <a:lnSpc>
                <a:spcPct val="100000"/>
              </a:lnSpc>
              <a:buNone/>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Picture Placeholder 21"/>
          <p:cNvSpPr>
            <a:spLocks noGrp="1"/>
          </p:cNvSpPr>
          <p:nvPr>
            <p:ph type="pic" sz="quarter" idx="15" hasCustomPrompt="1"/>
          </p:nvPr>
        </p:nvSpPr>
        <p:spPr>
          <a:xfrm>
            <a:off x="6408420" y="942975"/>
            <a:ext cx="2270760" cy="2182813"/>
          </a:xfrm>
          <a:solidFill>
            <a:schemeClr val="bg1">
              <a:lumMod val="95000"/>
            </a:schemeClr>
          </a:solidFill>
        </p:spPr>
        <p:txBody>
          <a:bodyPr/>
          <a:lstStyle>
            <a:lvl1pPr marL="0" indent="0">
              <a:buNone/>
              <a:defRPr baseline="0"/>
            </a:lvl1pPr>
          </a:lstStyle>
          <a:p>
            <a:r>
              <a:rPr lang="en-US" dirty="0" smtClean="0"/>
              <a:t>Click to insert picture 02</a:t>
            </a:r>
            <a:endParaRPr lang="en-US" dirty="0"/>
          </a:p>
        </p:txBody>
      </p:sp>
      <p:sp>
        <p:nvSpPr>
          <p:cNvPr id="24" name="Picture Placeholder 23"/>
          <p:cNvSpPr>
            <a:spLocks noGrp="1"/>
          </p:cNvSpPr>
          <p:nvPr>
            <p:ph type="pic" sz="quarter" idx="16" hasCustomPrompt="1"/>
          </p:nvPr>
        </p:nvSpPr>
        <p:spPr>
          <a:xfrm>
            <a:off x="4279713" y="942975"/>
            <a:ext cx="2036839" cy="1716405"/>
          </a:xfrm>
          <a:solidFill>
            <a:schemeClr val="bg1">
              <a:lumMod val="95000"/>
            </a:schemeClr>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Click to insert picture 01</a:t>
            </a:r>
          </a:p>
        </p:txBody>
      </p:sp>
      <p:sp>
        <p:nvSpPr>
          <p:cNvPr id="27" name="Picture Placeholder 26"/>
          <p:cNvSpPr>
            <a:spLocks noGrp="1"/>
          </p:cNvSpPr>
          <p:nvPr>
            <p:ph type="pic" sz="quarter" idx="17" hasCustomPrompt="1"/>
          </p:nvPr>
        </p:nvSpPr>
        <p:spPr>
          <a:xfrm>
            <a:off x="6408420" y="3240764"/>
            <a:ext cx="2271531" cy="1584325"/>
          </a:xfrm>
          <a:solidFill>
            <a:schemeClr val="bg1">
              <a:lumMod val="95000"/>
            </a:schemeClr>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Click to insert picture 04</a:t>
            </a:r>
          </a:p>
        </p:txBody>
      </p:sp>
      <p:sp>
        <p:nvSpPr>
          <p:cNvPr id="28" name="Picture Placeholder 23"/>
          <p:cNvSpPr>
            <a:spLocks noGrp="1"/>
          </p:cNvSpPr>
          <p:nvPr>
            <p:ph type="pic" sz="quarter" idx="18" hasCustomPrompt="1"/>
          </p:nvPr>
        </p:nvSpPr>
        <p:spPr>
          <a:xfrm>
            <a:off x="4279713" y="2758441"/>
            <a:ext cx="2036839" cy="2066648"/>
          </a:xfrm>
          <a:solidFill>
            <a:schemeClr val="bg1">
              <a:lumMod val="95000"/>
            </a:schemeClr>
          </a:solidFill>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Click to insert picture 03</a:t>
            </a:r>
          </a:p>
        </p:txBody>
      </p:sp>
      <p:sp>
        <p:nvSpPr>
          <p:cNvPr id="17" name="Rectangle 16"/>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28508774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9"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6" name="Rectangle 5"/>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2" name="Title 1"/>
          <p:cNvSpPr>
            <a:spLocks noGrp="1"/>
          </p:cNvSpPr>
          <p:nvPr>
            <p:ph type="title" hasCustomPrompt="1"/>
          </p:nvPr>
        </p:nvSpPr>
        <p:spPr>
          <a:xfrm>
            <a:off x="373380" y="689607"/>
            <a:ext cx="8409240" cy="764879"/>
          </a:xfrm>
        </p:spPr>
        <p:txBody>
          <a:bodyPr anchor="t" anchorCtr="0">
            <a:normAutofit/>
          </a:bodyPr>
          <a:lstStyle>
            <a:lvl1pPr algn="l">
              <a:lnSpc>
                <a:spcPct val="100000"/>
              </a:lnSpc>
              <a:defRPr sz="2000" baseline="0">
                <a:solidFill>
                  <a:srgbClr val="404040"/>
                </a:solidFill>
              </a:defRPr>
            </a:lvl1pPr>
          </a:lstStyle>
          <a:p>
            <a:r>
              <a:rPr lang="en-US" dirty="0" smtClean="0"/>
              <a:t>This is a content page, click to add title, title font is Arial Black in 20pt</a:t>
            </a:r>
            <a:endParaRPr lang="en-US" dirty="0"/>
          </a:p>
        </p:txBody>
      </p:sp>
      <p:sp>
        <p:nvSpPr>
          <p:cNvPr id="4" name="Text Placeholder 3"/>
          <p:cNvSpPr>
            <a:spLocks noGrp="1"/>
          </p:cNvSpPr>
          <p:nvPr>
            <p:ph type="body" sz="quarter" idx="13" hasCustomPrompt="1"/>
          </p:nvPr>
        </p:nvSpPr>
        <p:spPr>
          <a:xfrm>
            <a:off x="376620" y="452298"/>
            <a:ext cx="4342765" cy="22860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 – section title font is Arial in 12pt</a:t>
            </a:r>
            <a:endParaRPr lang="en-US" dirty="0"/>
          </a:p>
        </p:txBody>
      </p:sp>
      <p:sp>
        <p:nvSpPr>
          <p:cNvPr id="7" name="Picture Placeholder 6"/>
          <p:cNvSpPr>
            <a:spLocks noGrp="1"/>
          </p:cNvSpPr>
          <p:nvPr>
            <p:ph type="pic" sz="quarter" idx="14" hasCustomPrompt="1"/>
          </p:nvPr>
        </p:nvSpPr>
        <p:spPr>
          <a:xfrm>
            <a:off x="373062" y="1658938"/>
            <a:ext cx="2755491" cy="2032000"/>
          </a:xfrm>
          <a:solidFill>
            <a:schemeClr val="bg2"/>
          </a:solidFill>
        </p:spPr>
        <p:txBody>
          <a:bodyPr>
            <a:normAutofit/>
          </a:bodyPr>
          <a:lstStyle>
            <a:lvl1pPr>
              <a:defRPr sz="1600"/>
            </a:lvl1pPr>
          </a:lstStyle>
          <a:p>
            <a:r>
              <a:rPr lang="en-US" dirty="0" smtClean="0"/>
              <a:t>Click to insert image</a:t>
            </a:r>
            <a:endParaRPr lang="en-US" dirty="0"/>
          </a:p>
        </p:txBody>
      </p:sp>
      <p:sp>
        <p:nvSpPr>
          <p:cNvPr id="11" name="Picture Placeholder 6"/>
          <p:cNvSpPr>
            <a:spLocks noGrp="1"/>
          </p:cNvSpPr>
          <p:nvPr>
            <p:ph type="pic" sz="quarter" idx="15" hasCustomPrompt="1"/>
          </p:nvPr>
        </p:nvSpPr>
        <p:spPr>
          <a:xfrm>
            <a:off x="3200254" y="1658938"/>
            <a:ext cx="2755491" cy="2032000"/>
          </a:xfrm>
          <a:solidFill>
            <a:schemeClr val="bg2"/>
          </a:solidFill>
        </p:spPr>
        <p:txBody>
          <a:bodyPr>
            <a:normAutofit/>
          </a:bodyPr>
          <a:lstStyle>
            <a:lvl1pPr>
              <a:defRPr sz="1600"/>
            </a:lvl1pPr>
          </a:lstStyle>
          <a:p>
            <a:r>
              <a:rPr lang="en-US" dirty="0" smtClean="0"/>
              <a:t>Click to insert image</a:t>
            </a:r>
            <a:endParaRPr lang="en-US" dirty="0"/>
          </a:p>
        </p:txBody>
      </p:sp>
      <p:sp>
        <p:nvSpPr>
          <p:cNvPr id="12" name="Picture Placeholder 6"/>
          <p:cNvSpPr>
            <a:spLocks noGrp="1"/>
          </p:cNvSpPr>
          <p:nvPr>
            <p:ph type="pic" sz="quarter" idx="16" hasCustomPrompt="1"/>
          </p:nvPr>
        </p:nvSpPr>
        <p:spPr>
          <a:xfrm>
            <a:off x="6027129" y="1658938"/>
            <a:ext cx="2755491" cy="2032000"/>
          </a:xfrm>
          <a:solidFill>
            <a:schemeClr val="bg2"/>
          </a:solidFill>
        </p:spPr>
        <p:txBody>
          <a:bodyPr>
            <a:normAutofit/>
          </a:bodyPr>
          <a:lstStyle>
            <a:lvl1pPr>
              <a:defRPr sz="1600"/>
            </a:lvl1pPr>
          </a:lstStyle>
          <a:p>
            <a:r>
              <a:rPr lang="en-US" dirty="0" smtClean="0"/>
              <a:t>Click to insert image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15709136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Rectangle 2"/>
          <p:cNvSpPr/>
          <p:nvPr userDrawn="1"/>
        </p:nvSpPr>
        <p:spPr>
          <a:xfrm>
            <a:off x="3634740" y="0"/>
            <a:ext cx="5509261" cy="5143500"/>
          </a:xfrm>
          <a:prstGeom prst="rect">
            <a:avLst/>
          </a:prstGeom>
          <a:gradFill flip="none" rotWithShape="1">
            <a:gsLst>
              <a:gs pos="0">
                <a:schemeClr val="bg2"/>
              </a:gs>
              <a:gs pos="10000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900" dirty="0"/>
          </a:p>
        </p:txBody>
      </p:sp>
      <p:sp>
        <p:nvSpPr>
          <p:cNvPr id="7"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11"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14" name="Title 1"/>
          <p:cNvSpPr>
            <a:spLocks noGrp="1"/>
          </p:cNvSpPr>
          <p:nvPr>
            <p:ph type="title" hasCustomPrompt="1"/>
          </p:nvPr>
        </p:nvSpPr>
        <p:spPr>
          <a:xfrm>
            <a:off x="373380" y="696137"/>
            <a:ext cx="3194989" cy="1337615"/>
          </a:xfrm>
        </p:spPr>
        <p:txBody>
          <a:bodyPr anchor="t" anchorCtr="0">
            <a:normAutofit/>
          </a:bodyPr>
          <a:lstStyle>
            <a:lvl1pPr>
              <a:lnSpc>
                <a:spcPct val="100000"/>
              </a:lnSpc>
              <a:defRPr sz="2000" baseline="0">
                <a:solidFill>
                  <a:schemeClr val="tx1"/>
                </a:solidFill>
              </a:defRPr>
            </a:lvl1pPr>
          </a:lstStyle>
          <a:p>
            <a:r>
              <a:rPr lang="en-US" dirty="0" smtClean="0"/>
              <a:t>This is a content page in 2-column layout, title font is Arial Black in 20pt</a:t>
            </a:r>
            <a:endParaRPr lang="en-US" dirty="0"/>
          </a:p>
        </p:txBody>
      </p:sp>
      <p:sp>
        <p:nvSpPr>
          <p:cNvPr id="15" name="Text Placeholder 3"/>
          <p:cNvSpPr>
            <a:spLocks noGrp="1"/>
          </p:cNvSpPr>
          <p:nvPr>
            <p:ph type="body" sz="quarter" idx="13" hasCustomPrompt="1"/>
          </p:nvPr>
        </p:nvSpPr>
        <p:spPr>
          <a:xfrm>
            <a:off x="376620" y="452298"/>
            <a:ext cx="3191749" cy="24384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a:t>
            </a:r>
            <a:endParaRPr lang="en-US" dirty="0"/>
          </a:p>
        </p:txBody>
      </p:sp>
      <p:sp>
        <p:nvSpPr>
          <p:cNvPr id="10" name="Rectangle 9"/>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13" name="Text Placeholder 9"/>
          <p:cNvSpPr>
            <a:spLocks noGrp="1"/>
          </p:cNvSpPr>
          <p:nvPr>
            <p:ph type="body" sz="quarter" idx="14" hasCustomPrompt="1"/>
          </p:nvPr>
        </p:nvSpPr>
        <p:spPr>
          <a:xfrm>
            <a:off x="376238" y="2066563"/>
            <a:ext cx="3192131" cy="2308324"/>
          </a:xfrm>
        </p:spPr>
        <p:txBody>
          <a:bodyPr wrap="square">
            <a:spAutoFit/>
          </a:bodyPr>
          <a:lstStyle>
            <a:lvl1pPr>
              <a:lnSpc>
                <a:spcPct val="100000"/>
              </a:lnSpc>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26133171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Rectangle 2"/>
          <p:cNvSpPr/>
          <p:nvPr userDrawn="1"/>
        </p:nvSpPr>
        <p:spPr>
          <a:xfrm flipH="1">
            <a:off x="-1" y="0"/>
            <a:ext cx="5509261" cy="5143500"/>
          </a:xfrm>
          <a:prstGeom prst="rect">
            <a:avLst/>
          </a:prstGeom>
          <a:gradFill flip="none" rotWithShape="1">
            <a:gsLst>
              <a:gs pos="0">
                <a:schemeClr val="bg2"/>
              </a:gs>
              <a:gs pos="10000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900" dirty="0"/>
          </a:p>
        </p:txBody>
      </p:sp>
      <p:sp>
        <p:nvSpPr>
          <p:cNvPr id="7"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11"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14" name="Title 1"/>
          <p:cNvSpPr>
            <a:spLocks noGrp="1"/>
          </p:cNvSpPr>
          <p:nvPr>
            <p:ph type="title" hasCustomPrompt="1"/>
          </p:nvPr>
        </p:nvSpPr>
        <p:spPr>
          <a:xfrm>
            <a:off x="5727462" y="1071056"/>
            <a:ext cx="3194989" cy="1337615"/>
          </a:xfrm>
        </p:spPr>
        <p:txBody>
          <a:bodyPr anchor="t" anchorCtr="0">
            <a:normAutofit/>
          </a:bodyPr>
          <a:lstStyle>
            <a:lvl1pPr>
              <a:lnSpc>
                <a:spcPct val="100000"/>
              </a:lnSpc>
              <a:defRPr sz="2000" baseline="0">
                <a:solidFill>
                  <a:schemeClr val="tx1"/>
                </a:solidFill>
              </a:defRPr>
            </a:lvl1pPr>
          </a:lstStyle>
          <a:p>
            <a:r>
              <a:rPr lang="en-US" dirty="0" smtClean="0"/>
              <a:t>This is a content page in 2-column layout, title font is Arial Black in 20pt</a:t>
            </a:r>
            <a:endParaRPr lang="en-US" dirty="0"/>
          </a:p>
        </p:txBody>
      </p:sp>
      <p:sp>
        <p:nvSpPr>
          <p:cNvPr id="15" name="Text Placeholder 3"/>
          <p:cNvSpPr>
            <a:spLocks noGrp="1"/>
          </p:cNvSpPr>
          <p:nvPr>
            <p:ph type="body" sz="quarter" idx="13" hasCustomPrompt="1"/>
          </p:nvPr>
        </p:nvSpPr>
        <p:spPr>
          <a:xfrm>
            <a:off x="376620" y="452298"/>
            <a:ext cx="3191749" cy="24384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a:t>
            </a:r>
            <a:endParaRPr lang="en-US" dirty="0"/>
          </a:p>
        </p:txBody>
      </p:sp>
      <p:sp>
        <p:nvSpPr>
          <p:cNvPr id="10" name="Rectangle 9"/>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13" name="Text Placeholder 9"/>
          <p:cNvSpPr>
            <a:spLocks noGrp="1"/>
          </p:cNvSpPr>
          <p:nvPr>
            <p:ph type="body" sz="quarter" idx="14" hasCustomPrompt="1"/>
          </p:nvPr>
        </p:nvSpPr>
        <p:spPr>
          <a:xfrm>
            <a:off x="5730320" y="2441482"/>
            <a:ext cx="3192131" cy="2308324"/>
          </a:xfrm>
        </p:spPr>
        <p:txBody>
          <a:bodyPr wrap="square">
            <a:spAutoFit/>
          </a:bodyPr>
          <a:lstStyle>
            <a:lvl1pPr>
              <a:lnSpc>
                <a:spcPct val="100000"/>
              </a:lnSpc>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2098760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Rectangle 2"/>
          <p:cNvSpPr/>
          <p:nvPr userDrawn="1"/>
        </p:nvSpPr>
        <p:spPr>
          <a:xfrm>
            <a:off x="1" y="1577341"/>
            <a:ext cx="9144000" cy="3566160"/>
          </a:xfrm>
          <a:prstGeom prst="rect">
            <a:avLst/>
          </a:prstGeom>
          <a:gradFill flip="none" rotWithShape="1">
            <a:gsLst>
              <a:gs pos="0">
                <a:schemeClr val="bg2"/>
              </a:gs>
              <a:gs pos="100000">
                <a:schemeClr val="bg2">
                  <a:alpha val="1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900" dirty="0"/>
          </a:p>
        </p:txBody>
      </p:sp>
      <p:sp>
        <p:nvSpPr>
          <p:cNvPr id="7"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11"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sp>
        <p:nvSpPr>
          <p:cNvPr id="15" name="Text Placeholder 3"/>
          <p:cNvSpPr>
            <a:spLocks noGrp="1"/>
          </p:cNvSpPr>
          <p:nvPr>
            <p:ph type="body" sz="quarter" idx="13" hasCustomPrompt="1"/>
          </p:nvPr>
        </p:nvSpPr>
        <p:spPr>
          <a:xfrm>
            <a:off x="376620" y="452298"/>
            <a:ext cx="4342765" cy="228600"/>
          </a:xfrm>
        </p:spPr>
        <p:txBody>
          <a:bodyPr>
            <a:no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200" b="0" baseline="0">
                <a:solidFill>
                  <a:srgbClr val="E30613"/>
                </a:solidFill>
              </a:defRPr>
            </a:lvl1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smtClean="0"/>
              <a:t>Click to add section title – section title font is Arial in 12pt</a:t>
            </a:r>
          </a:p>
        </p:txBody>
      </p:sp>
      <p:sp>
        <p:nvSpPr>
          <p:cNvPr id="10" name="Rectangle 9"/>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13" name="Title 1"/>
          <p:cNvSpPr>
            <a:spLocks noGrp="1"/>
          </p:cNvSpPr>
          <p:nvPr>
            <p:ph type="title" hasCustomPrompt="1"/>
          </p:nvPr>
        </p:nvSpPr>
        <p:spPr>
          <a:xfrm>
            <a:off x="373380" y="689607"/>
            <a:ext cx="8409240" cy="764879"/>
          </a:xfrm>
        </p:spPr>
        <p:txBody>
          <a:bodyPr anchor="t" anchorCtr="0">
            <a:normAutofit/>
          </a:bodyPr>
          <a:lstStyle>
            <a:lvl1pPr algn="l">
              <a:lnSpc>
                <a:spcPct val="100000"/>
              </a:lnSpc>
              <a:defRPr sz="2000" baseline="0">
                <a:solidFill>
                  <a:srgbClr val="404040"/>
                </a:solidFill>
              </a:defRPr>
            </a:lvl1pPr>
          </a:lstStyle>
          <a:p>
            <a:r>
              <a:rPr lang="en-US" dirty="0" smtClean="0"/>
              <a:t>This is a content page, click to add title, title font is Arial Black in 20pt</a:t>
            </a:r>
            <a:endParaRPr lang="en-US" dirty="0"/>
          </a:p>
        </p:txBody>
      </p:sp>
      <p:sp>
        <p:nvSpPr>
          <p:cNvPr id="17" name="Text Placeholder 9"/>
          <p:cNvSpPr>
            <a:spLocks noGrp="1"/>
          </p:cNvSpPr>
          <p:nvPr>
            <p:ph type="body" sz="quarter" idx="14" hasCustomPrompt="1"/>
          </p:nvPr>
        </p:nvSpPr>
        <p:spPr>
          <a:xfrm>
            <a:off x="376238" y="1831677"/>
            <a:ext cx="8406382" cy="1374735"/>
          </a:xfrm>
        </p:spPr>
        <p:txBody>
          <a:bodyPr wrap="square">
            <a:spAutoFit/>
          </a:bodyPr>
          <a:lstStyle>
            <a:lvl1pPr>
              <a:lnSpc>
                <a:spcPct val="100000"/>
              </a:lnSpc>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Tree>
    <p:extLst>
      <p:ext uri="{BB962C8B-B14F-4D97-AF65-F5344CB8AC3E}">
        <p14:creationId xmlns:p14="http://schemas.microsoft.com/office/powerpoint/2010/main" val="6156173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66325-BF73-494A-8711-47D5A6F1A403}" type="datetimeFigureOut">
              <a:rPr lang="en-SG" smtClean="0"/>
              <a:t>16/8/2022</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EF6FB0A6-5F1E-416A-8A12-9966662B2E57}" type="slidenum">
              <a:rPr lang="en-SG" smtClean="0"/>
              <a:t>‹#›</a:t>
            </a:fld>
            <a:endParaRPr lang="en-SG"/>
          </a:p>
        </p:txBody>
      </p:sp>
    </p:spTree>
    <p:extLst>
      <p:ext uri="{BB962C8B-B14F-4D97-AF65-F5344CB8AC3E}">
        <p14:creationId xmlns:p14="http://schemas.microsoft.com/office/powerpoint/2010/main" val="101425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2228" y="280059"/>
            <a:ext cx="2307930" cy="693124"/>
          </a:xfrm>
          <a:prstGeom prst="rect">
            <a:avLst/>
          </a:prstGeom>
        </p:spPr>
      </p:pic>
      <p:sp>
        <p:nvSpPr>
          <p:cNvPr id="12" name="Text Placeholder 13"/>
          <p:cNvSpPr>
            <a:spLocks noGrp="1"/>
          </p:cNvSpPr>
          <p:nvPr>
            <p:ph type="body" sz="quarter" idx="10" hasCustomPrompt="1"/>
          </p:nvPr>
        </p:nvSpPr>
        <p:spPr>
          <a:xfrm>
            <a:off x="464820" y="4686300"/>
            <a:ext cx="5504906" cy="230832"/>
          </a:xfrm>
        </p:spPr>
        <p:txBody>
          <a:bodyPr wrap="square">
            <a:spAutoFit/>
          </a:bodyPr>
          <a:lstStyle>
            <a:lvl1pPr marL="0" indent="0">
              <a:buNone/>
              <a:defRPr sz="1000">
                <a:solidFill>
                  <a:schemeClr val="bg1"/>
                </a:solidFill>
              </a:defRPr>
            </a:lvl1pPr>
          </a:lstStyle>
          <a:p>
            <a:pPr lvl="0"/>
            <a:r>
              <a:rPr lang="en-US" dirty="0" smtClean="0"/>
              <a:t>Remember to classify your document – use font Arial in 10pt </a:t>
            </a:r>
            <a:endParaRPr lang="en-US" dirty="0"/>
          </a:p>
        </p:txBody>
      </p:sp>
      <p:sp>
        <p:nvSpPr>
          <p:cNvPr id="15" name="Title 1"/>
          <p:cNvSpPr>
            <a:spLocks noGrp="1"/>
          </p:cNvSpPr>
          <p:nvPr>
            <p:ph type="ctrTitle" hasCustomPrompt="1"/>
          </p:nvPr>
        </p:nvSpPr>
        <p:spPr>
          <a:xfrm>
            <a:off x="464819" y="1999704"/>
            <a:ext cx="6562997" cy="1015663"/>
          </a:xfrm>
        </p:spPr>
        <p:txBody>
          <a:bodyPr wrap="square" anchor="t" anchorCtr="0">
            <a:spAutoFit/>
          </a:bodyPr>
          <a:lstStyle>
            <a:lvl1pPr algn="l">
              <a:lnSpc>
                <a:spcPct val="100000"/>
              </a:lnSpc>
              <a:defRPr sz="3000" baseline="0">
                <a:solidFill>
                  <a:schemeClr val="bg1"/>
                </a:solidFill>
              </a:defRPr>
            </a:lvl1pPr>
          </a:lstStyle>
          <a:p>
            <a:r>
              <a:rPr lang="en-US" dirty="0" smtClean="0"/>
              <a:t>This is over slide option 3, title font is Arial Black in 30pt </a:t>
            </a:r>
            <a:endParaRPr lang="en-US" dirty="0"/>
          </a:p>
        </p:txBody>
      </p:sp>
      <p:sp>
        <p:nvSpPr>
          <p:cNvPr id="16" name="Subtitle 2"/>
          <p:cNvSpPr>
            <a:spLocks noGrp="1"/>
          </p:cNvSpPr>
          <p:nvPr>
            <p:ph type="subTitle" idx="1" hasCustomPrompt="1"/>
          </p:nvPr>
        </p:nvSpPr>
        <p:spPr>
          <a:xfrm>
            <a:off x="464819" y="3050810"/>
            <a:ext cx="7274923" cy="369332"/>
          </a:xfrm>
        </p:spPr>
        <p:txBody>
          <a:bodyPr wrap="square">
            <a:spAutoFit/>
          </a:bodyPr>
          <a:lstStyle>
            <a:lvl1pPr marL="0" indent="0" algn="l">
              <a:lnSpc>
                <a:spcPct val="100000"/>
              </a:lnSpc>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add subtitle, date or presenter’s name, use font Arial in 18pt</a:t>
            </a:r>
          </a:p>
        </p:txBody>
      </p:sp>
    </p:spTree>
    <p:extLst>
      <p:ext uri="{BB962C8B-B14F-4D97-AF65-F5344CB8AC3E}">
        <p14:creationId xmlns:p14="http://schemas.microsoft.com/office/powerpoint/2010/main" val="16742256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2223" cy="51435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417" y="288471"/>
            <a:ext cx="2349646" cy="705652"/>
          </a:xfrm>
          <a:prstGeom prst="rect">
            <a:avLst/>
          </a:prstGeom>
        </p:spPr>
      </p:pic>
      <p:sp>
        <p:nvSpPr>
          <p:cNvPr id="12" name="Text Placeholder 11"/>
          <p:cNvSpPr>
            <a:spLocks noGrp="1"/>
          </p:cNvSpPr>
          <p:nvPr>
            <p:ph type="body" sz="quarter" idx="10" hasCustomPrompt="1"/>
          </p:nvPr>
        </p:nvSpPr>
        <p:spPr>
          <a:xfrm>
            <a:off x="855253" y="1283264"/>
            <a:ext cx="4992481" cy="1622425"/>
          </a:xfrm>
        </p:spPr>
        <p:txBody>
          <a:bodyPr>
            <a:normAutofit/>
          </a:bodyPr>
          <a:lstStyle>
            <a:lvl1pPr marL="0" indent="0">
              <a:buNone/>
              <a:defRPr sz="3000" baseline="0">
                <a:solidFill>
                  <a:schemeClr val="tx1"/>
                </a:solidFill>
                <a:latin typeface="Arial Black" panose="020B0A04020102020204" pitchFamily="34" charset="0"/>
              </a:defRPr>
            </a:lvl1pPr>
          </a:lstStyle>
          <a:p>
            <a:pPr lvl="0"/>
            <a:r>
              <a:rPr lang="en-US" dirty="0" smtClean="0"/>
              <a:t>This is divider slide option 1, title font is Arial Black in 30pt</a:t>
            </a:r>
            <a:endParaRPr lang="en-US" dirty="0"/>
          </a:p>
        </p:txBody>
      </p:sp>
      <p:sp>
        <p:nvSpPr>
          <p:cNvPr id="5" name="Text Placeholder 13"/>
          <p:cNvSpPr>
            <a:spLocks noGrp="1"/>
          </p:cNvSpPr>
          <p:nvPr>
            <p:ph type="body" sz="quarter" idx="11" hasCustomPrompt="1"/>
          </p:nvPr>
        </p:nvSpPr>
        <p:spPr>
          <a:xfrm>
            <a:off x="464820" y="4686300"/>
            <a:ext cx="5504906" cy="230832"/>
          </a:xfrm>
        </p:spPr>
        <p:txBody>
          <a:bodyPr wrap="square">
            <a:spAutoFit/>
          </a:bodyPr>
          <a:lstStyle>
            <a:lvl1pPr marL="0" indent="0">
              <a:buNone/>
              <a:defRPr sz="1000">
                <a:solidFill>
                  <a:schemeClr val="bg1"/>
                </a:solidFill>
              </a:defRPr>
            </a:lvl1pPr>
          </a:lstStyle>
          <a:p>
            <a:pPr lvl="0"/>
            <a:r>
              <a:rPr lang="en-US" dirty="0" smtClean="0"/>
              <a:t>Remember to classify your document – use font Arial in 10pt </a:t>
            </a:r>
            <a:endParaRPr lang="en-US" dirty="0"/>
          </a:p>
        </p:txBody>
      </p:sp>
    </p:spTree>
    <p:extLst>
      <p:ext uri="{BB962C8B-B14F-4D97-AF65-F5344CB8AC3E}">
        <p14:creationId xmlns:p14="http://schemas.microsoft.com/office/powerpoint/2010/main" val="34161099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 y="0"/>
            <a:ext cx="9142223" cy="5143500"/>
          </a:xfrm>
          <a:prstGeom prst="rect">
            <a:avLst/>
          </a:prstGeom>
        </p:spPr>
      </p:pic>
      <p:sp>
        <p:nvSpPr>
          <p:cNvPr id="10" name="Text Placeholder 11"/>
          <p:cNvSpPr>
            <a:spLocks noGrp="1"/>
          </p:cNvSpPr>
          <p:nvPr>
            <p:ph type="body" sz="quarter" idx="10" hasCustomPrompt="1"/>
          </p:nvPr>
        </p:nvSpPr>
        <p:spPr>
          <a:xfrm>
            <a:off x="855253" y="1290638"/>
            <a:ext cx="5213707" cy="1622425"/>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a:solidFill>
                  <a:schemeClr val="tx1"/>
                </a:solidFill>
                <a:latin typeface="Arial Black" panose="020B0A040201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This is divider slide option 2, title font is Arial Black in 30pt</a:t>
            </a:r>
          </a:p>
          <a:p>
            <a:pPr lvl="0"/>
            <a:endParaRPr lang="en-US" dirty="0"/>
          </a:p>
        </p:txBody>
      </p:sp>
      <p:sp>
        <p:nvSpPr>
          <p:cNvPr id="5" name="Text Placeholder 13"/>
          <p:cNvSpPr>
            <a:spLocks noGrp="1"/>
          </p:cNvSpPr>
          <p:nvPr>
            <p:ph type="body" sz="quarter" idx="11" hasCustomPrompt="1"/>
          </p:nvPr>
        </p:nvSpPr>
        <p:spPr>
          <a:xfrm>
            <a:off x="464820" y="4686300"/>
            <a:ext cx="5504906" cy="230832"/>
          </a:xfrm>
        </p:spPr>
        <p:txBody>
          <a:bodyPr wrap="square">
            <a:spAutoFit/>
          </a:bodyPr>
          <a:lstStyle>
            <a:lvl1pPr marL="0" indent="0">
              <a:buNone/>
              <a:defRPr sz="1000">
                <a:solidFill>
                  <a:schemeClr val="bg1"/>
                </a:solidFill>
              </a:defRPr>
            </a:lvl1pPr>
          </a:lstStyle>
          <a:p>
            <a:pPr lvl="0"/>
            <a:r>
              <a:rPr lang="en-US" dirty="0" smtClean="0"/>
              <a:t>Remember to classify your document – use font Arial in 10pt </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3417" y="288471"/>
            <a:ext cx="2349646" cy="705652"/>
          </a:xfrm>
          <a:prstGeom prst="rect">
            <a:avLst/>
          </a:prstGeom>
        </p:spPr>
      </p:pic>
    </p:spTree>
    <p:extLst>
      <p:ext uri="{BB962C8B-B14F-4D97-AF65-F5344CB8AC3E}">
        <p14:creationId xmlns:p14="http://schemas.microsoft.com/office/powerpoint/2010/main" val="356067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5665" r="1584"/>
          <a:stretch/>
        </p:blipFill>
        <p:spPr>
          <a:xfrm>
            <a:off x="0" y="0"/>
            <a:ext cx="2994660" cy="51435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667" y="256493"/>
            <a:ext cx="2180651" cy="654898"/>
          </a:xfrm>
          <a:prstGeom prst="rect">
            <a:avLst/>
          </a:prstGeom>
        </p:spPr>
      </p:pic>
      <p:sp>
        <p:nvSpPr>
          <p:cNvPr id="14" name="Title 7"/>
          <p:cNvSpPr>
            <a:spLocks noGrp="1"/>
          </p:cNvSpPr>
          <p:nvPr>
            <p:ph type="title" hasCustomPrompt="1"/>
          </p:nvPr>
        </p:nvSpPr>
        <p:spPr>
          <a:xfrm>
            <a:off x="240030" y="1371421"/>
            <a:ext cx="2653392" cy="2400657"/>
          </a:xfrm>
        </p:spPr>
        <p:txBody>
          <a:bodyPr wrap="square" anchor="t" anchorCtr="0">
            <a:spAutoFit/>
          </a:bodyPr>
          <a:lstStyle>
            <a:lvl1pPr>
              <a:lnSpc>
                <a:spcPct val="100000"/>
              </a:lnSpc>
              <a:defRPr sz="2500" baseline="0">
                <a:solidFill>
                  <a:schemeClr val="bg1"/>
                </a:solidFill>
              </a:defRPr>
            </a:lvl1pPr>
          </a:lstStyle>
          <a:p>
            <a:r>
              <a:rPr lang="en-US" dirty="0" smtClean="0"/>
              <a:t>This is a Section opening slide title font is Arial Black </a:t>
            </a:r>
            <a:br>
              <a:rPr lang="en-US" dirty="0" smtClean="0"/>
            </a:br>
            <a:r>
              <a:rPr lang="en-US" dirty="0" smtClean="0"/>
              <a:t>in 25pt</a:t>
            </a:r>
            <a:endParaRPr lang="en-US" dirty="0"/>
          </a:p>
        </p:txBody>
      </p:sp>
      <p:sp>
        <p:nvSpPr>
          <p:cNvPr id="15" name="Text Placeholder 13"/>
          <p:cNvSpPr>
            <a:spLocks noGrp="1"/>
          </p:cNvSpPr>
          <p:nvPr>
            <p:ph type="body" sz="quarter" idx="10" hasCustomPrompt="1"/>
          </p:nvPr>
        </p:nvSpPr>
        <p:spPr>
          <a:xfrm>
            <a:off x="240030" y="4686300"/>
            <a:ext cx="2381250" cy="228600"/>
          </a:xfrm>
        </p:spPr>
        <p:txBody>
          <a:bodyPr>
            <a:spAutoFit/>
          </a:bodyPr>
          <a:lstStyle>
            <a:lvl1pPr marL="0" indent="0">
              <a:buNone/>
              <a:defRPr sz="1000">
                <a:solidFill>
                  <a:schemeClr val="bg1"/>
                </a:solidFill>
              </a:defRPr>
            </a:lvl1pPr>
          </a:lstStyle>
          <a:p>
            <a:pPr lvl="0"/>
            <a:r>
              <a:rPr lang="en-US" dirty="0" smtClean="0"/>
              <a:t>Remember to classify your document</a:t>
            </a:r>
            <a:endParaRPr lang="en-US" dirty="0"/>
          </a:p>
        </p:txBody>
      </p:sp>
      <p:sp>
        <p:nvSpPr>
          <p:cNvPr id="7" name="Text Placeholder 6"/>
          <p:cNvSpPr>
            <a:spLocks noGrp="1"/>
          </p:cNvSpPr>
          <p:nvPr>
            <p:ph type="body" sz="quarter" idx="11" hasCustomPrompt="1"/>
          </p:nvPr>
        </p:nvSpPr>
        <p:spPr>
          <a:xfrm>
            <a:off x="3318489" y="1371421"/>
            <a:ext cx="5500688" cy="3314700"/>
          </a:xfrm>
        </p:spPr>
        <p:txBody>
          <a:bodyPr/>
          <a:lstStyle>
            <a:lvl1pPr>
              <a:defRPr baseline="0"/>
            </a:lvl1pPr>
          </a:lstStyle>
          <a:p>
            <a:pPr lvl="0"/>
            <a:r>
              <a:rPr lang="en-US" dirty="0" smtClean="0"/>
              <a:t>Click to insert a section introduction, keep font size at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404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83"/>
            <a:ext cx="2998370" cy="5143217"/>
          </a:xfrm>
          <a:prstGeom prst="rect">
            <a:avLst/>
          </a:prstGeom>
        </p:spPr>
      </p:pic>
      <p:sp>
        <p:nvSpPr>
          <p:cNvPr id="9" name="Text Placeholder 13"/>
          <p:cNvSpPr>
            <a:spLocks noGrp="1"/>
          </p:cNvSpPr>
          <p:nvPr>
            <p:ph type="body" sz="quarter" idx="10" hasCustomPrompt="1"/>
          </p:nvPr>
        </p:nvSpPr>
        <p:spPr>
          <a:xfrm>
            <a:off x="240030" y="4686300"/>
            <a:ext cx="2381250" cy="228600"/>
          </a:xfrm>
        </p:spPr>
        <p:txBody>
          <a:bodyPr>
            <a:spAutoFit/>
          </a:bodyPr>
          <a:lstStyle>
            <a:lvl1pPr marL="0" indent="0">
              <a:buNone/>
              <a:defRPr sz="1000">
                <a:solidFill>
                  <a:schemeClr val="bg1"/>
                </a:solidFill>
              </a:defRPr>
            </a:lvl1pPr>
          </a:lstStyle>
          <a:p>
            <a:pPr lvl="0"/>
            <a:r>
              <a:rPr lang="en-US" dirty="0" smtClean="0"/>
              <a:t>Remember to classify your document</a:t>
            </a:r>
            <a:endParaRPr lang="en-US" dirty="0"/>
          </a:p>
        </p:txBody>
      </p:sp>
      <p:sp>
        <p:nvSpPr>
          <p:cNvPr id="6" name="Title 7"/>
          <p:cNvSpPr>
            <a:spLocks noGrp="1"/>
          </p:cNvSpPr>
          <p:nvPr>
            <p:ph type="title" hasCustomPrompt="1"/>
          </p:nvPr>
        </p:nvSpPr>
        <p:spPr>
          <a:xfrm>
            <a:off x="240030" y="1371421"/>
            <a:ext cx="2653392" cy="2400657"/>
          </a:xfrm>
        </p:spPr>
        <p:txBody>
          <a:bodyPr wrap="square" anchor="t" anchorCtr="0">
            <a:spAutoFit/>
          </a:bodyPr>
          <a:lstStyle>
            <a:lvl1pPr>
              <a:lnSpc>
                <a:spcPct val="100000"/>
              </a:lnSpc>
              <a:defRPr sz="2500" baseline="0">
                <a:solidFill>
                  <a:schemeClr val="bg1"/>
                </a:solidFill>
              </a:defRPr>
            </a:lvl1pPr>
          </a:lstStyle>
          <a:p>
            <a:r>
              <a:rPr lang="en-US" dirty="0" smtClean="0"/>
              <a:t>This is a Section opening slide title font is Arial Black </a:t>
            </a:r>
            <a:br>
              <a:rPr lang="en-US" dirty="0" smtClean="0"/>
            </a:br>
            <a:r>
              <a:rPr lang="en-US" dirty="0" smtClean="0"/>
              <a:t>in 25pt</a:t>
            </a:r>
            <a:endParaRPr lang="en-US" dirty="0"/>
          </a:p>
        </p:txBody>
      </p:sp>
      <p:sp>
        <p:nvSpPr>
          <p:cNvPr id="7" name="Text Placeholder 6"/>
          <p:cNvSpPr>
            <a:spLocks noGrp="1"/>
          </p:cNvSpPr>
          <p:nvPr>
            <p:ph type="body" sz="quarter" idx="11" hasCustomPrompt="1"/>
          </p:nvPr>
        </p:nvSpPr>
        <p:spPr>
          <a:xfrm>
            <a:off x="3318489" y="1371421"/>
            <a:ext cx="5500688" cy="3314700"/>
          </a:xfrm>
        </p:spPr>
        <p:txBody>
          <a:bodyPr/>
          <a:lstStyle>
            <a:lvl1pPr>
              <a:defRPr baseline="0"/>
            </a:lvl1pPr>
          </a:lstStyle>
          <a:p>
            <a:pPr lvl="0"/>
            <a:r>
              <a:rPr lang="en-US" dirty="0" smtClean="0"/>
              <a:t>Click to insert a section introduction, keep font size at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667" y="256493"/>
            <a:ext cx="2180651" cy="654898"/>
          </a:xfrm>
          <a:prstGeom prst="rect">
            <a:avLst/>
          </a:prstGeom>
        </p:spPr>
      </p:pic>
    </p:spTree>
    <p:extLst>
      <p:ext uri="{BB962C8B-B14F-4D97-AF65-F5344CB8AC3E}">
        <p14:creationId xmlns:p14="http://schemas.microsoft.com/office/powerpoint/2010/main" val="21060116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6333" r="917"/>
          <a:stretch/>
        </p:blipFill>
        <p:spPr>
          <a:xfrm>
            <a:off x="0" y="0"/>
            <a:ext cx="2994660" cy="5143500"/>
          </a:xfrm>
          <a:prstGeom prst="rect">
            <a:avLst/>
          </a:prstGeom>
        </p:spPr>
      </p:pic>
      <p:sp>
        <p:nvSpPr>
          <p:cNvPr id="10" name="Text Placeholder 13"/>
          <p:cNvSpPr>
            <a:spLocks noGrp="1"/>
          </p:cNvSpPr>
          <p:nvPr>
            <p:ph type="body" sz="quarter" idx="10" hasCustomPrompt="1"/>
          </p:nvPr>
        </p:nvSpPr>
        <p:spPr>
          <a:xfrm>
            <a:off x="240030" y="4686300"/>
            <a:ext cx="2381250" cy="228600"/>
          </a:xfrm>
        </p:spPr>
        <p:txBody>
          <a:bodyPr>
            <a:spAutoFit/>
          </a:bodyPr>
          <a:lstStyle>
            <a:lvl1pPr marL="0" indent="0">
              <a:buNone/>
              <a:defRPr sz="1000">
                <a:solidFill>
                  <a:schemeClr val="bg1"/>
                </a:solidFill>
              </a:defRPr>
            </a:lvl1pPr>
          </a:lstStyle>
          <a:p>
            <a:pPr lvl="0"/>
            <a:r>
              <a:rPr lang="en-US" dirty="0" smtClean="0"/>
              <a:t>Remember to classify your document</a:t>
            </a:r>
            <a:endParaRPr lang="en-US" dirty="0"/>
          </a:p>
        </p:txBody>
      </p:sp>
      <p:sp>
        <p:nvSpPr>
          <p:cNvPr id="6" name="Title 7"/>
          <p:cNvSpPr>
            <a:spLocks noGrp="1"/>
          </p:cNvSpPr>
          <p:nvPr>
            <p:ph type="title" hasCustomPrompt="1"/>
          </p:nvPr>
        </p:nvSpPr>
        <p:spPr>
          <a:xfrm>
            <a:off x="240030" y="1371421"/>
            <a:ext cx="2653392" cy="2400657"/>
          </a:xfrm>
        </p:spPr>
        <p:txBody>
          <a:bodyPr wrap="square" anchor="t" anchorCtr="0">
            <a:spAutoFit/>
          </a:bodyPr>
          <a:lstStyle>
            <a:lvl1pPr>
              <a:lnSpc>
                <a:spcPct val="100000"/>
              </a:lnSpc>
              <a:defRPr sz="2500" baseline="0">
                <a:solidFill>
                  <a:schemeClr val="bg1"/>
                </a:solidFill>
              </a:defRPr>
            </a:lvl1pPr>
          </a:lstStyle>
          <a:p>
            <a:r>
              <a:rPr lang="en-US" dirty="0" smtClean="0"/>
              <a:t>This is a Section opening slide title font is Arial Black </a:t>
            </a:r>
            <a:br>
              <a:rPr lang="en-US" dirty="0" smtClean="0"/>
            </a:br>
            <a:r>
              <a:rPr lang="en-US" dirty="0" smtClean="0"/>
              <a:t>in 25pt</a:t>
            </a:r>
            <a:endParaRPr lang="en-US" dirty="0"/>
          </a:p>
        </p:txBody>
      </p:sp>
      <p:sp>
        <p:nvSpPr>
          <p:cNvPr id="7" name="Text Placeholder 6"/>
          <p:cNvSpPr>
            <a:spLocks noGrp="1"/>
          </p:cNvSpPr>
          <p:nvPr>
            <p:ph type="body" sz="quarter" idx="11" hasCustomPrompt="1"/>
          </p:nvPr>
        </p:nvSpPr>
        <p:spPr>
          <a:xfrm>
            <a:off x="3318489" y="1371421"/>
            <a:ext cx="5500688" cy="3314700"/>
          </a:xfrm>
        </p:spPr>
        <p:txBody>
          <a:bodyPr/>
          <a:lstStyle>
            <a:lvl1pPr>
              <a:defRPr baseline="0"/>
            </a:lvl1pPr>
          </a:lstStyle>
          <a:p>
            <a:pPr lvl="0"/>
            <a:r>
              <a:rPr lang="en-US" dirty="0" smtClean="0"/>
              <a:t>Click to insert a section introduction, keep font size at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667" y="256493"/>
            <a:ext cx="2180651" cy="654898"/>
          </a:xfrm>
          <a:prstGeom prst="rect">
            <a:avLst/>
          </a:prstGeom>
        </p:spPr>
      </p:pic>
    </p:spTree>
    <p:extLst>
      <p:ext uri="{BB962C8B-B14F-4D97-AF65-F5344CB8AC3E}">
        <p14:creationId xmlns:p14="http://schemas.microsoft.com/office/powerpoint/2010/main" val="161903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2977816" cy="5143500"/>
          </a:xfrm>
          <a:prstGeom prst="rect">
            <a:avLst/>
          </a:prstGeom>
        </p:spPr>
      </p:pic>
      <p:sp>
        <p:nvSpPr>
          <p:cNvPr id="7" name="Text Placeholder 13"/>
          <p:cNvSpPr>
            <a:spLocks noGrp="1"/>
          </p:cNvSpPr>
          <p:nvPr>
            <p:ph type="body" sz="quarter" idx="10" hasCustomPrompt="1"/>
          </p:nvPr>
        </p:nvSpPr>
        <p:spPr>
          <a:xfrm>
            <a:off x="240030" y="4686300"/>
            <a:ext cx="2381250" cy="228600"/>
          </a:xfrm>
        </p:spPr>
        <p:txBody>
          <a:bodyPr>
            <a:spAutoFit/>
          </a:bodyPr>
          <a:lstStyle>
            <a:lvl1pPr marL="0" indent="0">
              <a:buNone/>
              <a:defRPr sz="1000">
                <a:solidFill>
                  <a:schemeClr val="bg1"/>
                </a:solidFill>
              </a:defRPr>
            </a:lvl1pPr>
          </a:lstStyle>
          <a:p>
            <a:pPr lvl="0"/>
            <a:r>
              <a:rPr lang="en-US" dirty="0" smtClean="0"/>
              <a:t>Remember to classify your document</a:t>
            </a:r>
            <a:endParaRPr lang="en-US" dirty="0"/>
          </a:p>
        </p:txBody>
      </p:sp>
      <p:sp>
        <p:nvSpPr>
          <p:cNvPr id="8" name="Title 7"/>
          <p:cNvSpPr>
            <a:spLocks noGrp="1"/>
          </p:cNvSpPr>
          <p:nvPr>
            <p:ph type="title" hasCustomPrompt="1"/>
          </p:nvPr>
        </p:nvSpPr>
        <p:spPr>
          <a:xfrm>
            <a:off x="240030" y="1371421"/>
            <a:ext cx="2653392" cy="2400657"/>
          </a:xfrm>
        </p:spPr>
        <p:txBody>
          <a:bodyPr wrap="square" anchor="t" anchorCtr="0">
            <a:spAutoFit/>
          </a:bodyPr>
          <a:lstStyle>
            <a:lvl1pPr>
              <a:lnSpc>
                <a:spcPct val="100000"/>
              </a:lnSpc>
              <a:defRPr sz="2500" baseline="0">
                <a:solidFill>
                  <a:schemeClr val="bg1"/>
                </a:solidFill>
              </a:defRPr>
            </a:lvl1pPr>
          </a:lstStyle>
          <a:p>
            <a:r>
              <a:rPr lang="en-US" dirty="0" smtClean="0"/>
              <a:t>This is a Section opening slide title font is Arial Black </a:t>
            </a:r>
            <a:br>
              <a:rPr lang="en-US" dirty="0" smtClean="0"/>
            </a:br>
            <a:r>
              <a:rPr lang="en-US" dirty="0" smtClean="0"/>
              <a:t>in 25pt</a:t>
            </a:r>
            <a:endParaRPr lang="en-US" dirty="0"/>
          </a:p>
        </p:txBody>
      </p:sp>
      <p:sp>
        <p:nvSpPr>
          <p:cNvPr id="9" name="Text Placeholder 6"/>
          <p:cNvSpPr>
            <a:spLocks noGrp="1"/>
          </p:cNvSpPr>
          <p:nvPr>
            <p:ph type="body" sz="quarter" idx="11" hasCustomPrompt="1"/>
          </p:nvPr>
        </p:nvSpPr>
        <p:spPr>
          <a:xfrm>
            <a:off x="3318489" y="1371421"/>
            <a:ext cx="5500688" cy="3314700"/>
          </a:xfrm>
        </p:spPr>
        <p:txBody>
          <a:bodyPr/>
          <a:lstStyle>
            <a:lvl1pPr>
              <a:defRPr baseline="0"/>
            </a:lvl1pPr>
          </a:lstStyle>
          <a:p>
            <a:pPr lvl="0"/>
            <a:r>
              <a:rPr lang="en-US" dirty="0" smtClean="0"/>
              <a:t>Click to insert a section introduction, keep font size at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1667" y="256493"/>
            <a:ext cx="2180651" cy="654898"/>
          </a:xfrm>
          <a:prstGeom prst="rect">
            <a:avLst/>
          </a:prstGeom>
        </p:spPr>
      </p:pic>
    </p:spTree>
    <p:extLst>
      <p:ext uri="{BB962C8B-B14F-4D97-AF65-F5344CB8AC3E}">
        <p14:creationId xmlns:p14="http://schemas.microsoft.com/office/powerpoint/2010/main" val="6746993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Footer Placeholder 3">
            <a:extLst>
              <a:ext uri="{FF2B5EF4-FFF2-40B4-BE49-F238E27FC236}">
                <a16:creationId xmlns:a16="http://schemas.microsoft.com/office/drawing/2014/main" id="{44B18587-0869-134B-AD95-369A724E012A}"/>
              </a:ext>
            </a:extLst>
          </p:cNvPr>
          <p:cNvSpPr>
            <a:spLocks noGrp="1"/>
          </p:cNvSpPr>
          <p:nvPr>
            <p:ph type="ftr" sz="quarter" idx="11"/>
          </p:nvPr>
        </p:nvSpPr>
        <p:spPr>
          <a:xfrm>
            <a:off x="725144" y="4757426"/>
            <a:ext cx="2156898" cy="205383"/>
          </a:xfrm>
          <a:prstGeom prst="rect">
            <a:avLst/>
          </a:prstGeom>
        </p:spPr>
        <p:txBody>
          <a:bodyPr/>
          <a:lstStyle>
            <a:lvl1pPr algn="l">
              <a:defRPr sz="900">
                <a:solidFill>
                  <a:srgbClr val="E30613"/>
                </a:solidFill>
                <a:latin typeface="Arial" panose="020B0604020202020204" pitchFamily="34" charset="0"/>
                <a:cs typeface="Arial" panose="020B0604020202020204" pitchFamily="34" charset="0"/>
              </a:defRPr>
            </a:lvl1pPr>
          </a:lstStyle>
          <a:p>
            <a:r>
              <a:rPr lang="en-US" dirty="0" smtClean="0"/>
              <a:t>Remember to classify your document</a:t>
            </a:r>
            <a:endParaRPr lang="en-US" dirty="0"/>
          </a:p>
        </p:txBody>
      </p:sp>
      <p:sp>
        <p:nvSpPr>
          <p:cNvPr id="9" name="Slide Number Placeholder 4">
            <a:extLst>
              <a:ext uri="{FF2B5EF4-FFF2-40B4-BE49-F238E27FC236}">
                <a16:creationId xmlns:a16="http://schemas.microsoft.com/office/drawing/2014/main" id="{BDFAFC73-2E51-304C-BA8C-73D90FF8953F}"/>
              </a:ext>
            </a:extLst>
          </p:cNvPr>
          <p:cNvSpPr>
            <a:spLocks noGrp="1"/>
          </p:cNvSpPr>
          <p:nvPr>
            <p:ph type="sldNum" sz="quarter" idx="12"/>
          </p:nvPr>
        </p:nvSpPr>
        <p:spPr>
          <a:xfrm>
            <a:off x="376620" y="4749806"/>
            <a:ext cx="727529" cy="205383"/>
          </a:xfrm>
        </p:spPr>
        <p:txBody>
          <a:bodyPr/>
          <a:lstStyle>
            <a:lvl1pPr algn="l">
              <a:defRPr>
                <a:solidFill>
                  <a:srgbClr val="EC4750"/>
                </a:solidFill>
                <a:latin typeface="Arial" panose="020B0604020202020204" pitchFamily="34" charset="0"/>
                <a:cs typeface="Arial" panose="020B0604020202020204" pitchFamily="34" charset="0"/>
              </a:defRPr>
            </a:lvl1pPr>
          </a:lstStyle>
          <a:p>
            <a:fld id="{FC766537-94F2-A24E-B020-2BCDC9CD5735}" type="slidenum">
              <a:rPr lang="en-US" smtClean="0"/>
              <a:pPr/>
              <a:t>‹#›</a:t>
            </a:fld>
            <a:r>
              <a:rPr lang="en-US" dirty="0" smtClean="0"/>
              <a:t>   | </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0240" y="155813"/>
            <a:ext cx="1822210" cy="547251"/>
          </a:xfrm>
          <a:prstGeom prst="rect">
            <a:avLst/>
          </a:prstGeom>
        </p:spPr>
      </p:pic>
      <p:sp>
        <p:nvSpPr>
          <p:cNvPr id="6" name="Rectangle 5"/>
          <p:cNvSpPr/>
          <p:nvPr userDrawn="1"/>
        </p:nvSpPr>
        <p:spPr>
          <a:xfrm flipV="1">
            <a:off x="-1" y="0"/>
            <a:ext cx="102870" cy="1200150"/>
          </a:xfrm>
          <a:prstGeom prst="rect">
            <a:avLst/>
          </a:prstGeom>
          <a:gradFill>
            <a:gsLst>
              <a:gs pos="76000">
                <a:srgbClr val="E30613"/>
              </a:gs>
              <a:gs pos="0">
                <a:srgbClr val="EC4750">
                  <a:alpha val="1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dirty="0"/>
          </a:p>
        </p:txBody>
      </p:sp>
      <p:sp>
        <p:nvSpPr>
          <p:cNvPr id="2" name="Title 1"/>
          <p:cNvSpPr>
            <a:spLocks noGrp="1"/>
          </p:cNvSpPr>
          <p:nvPr>
            <p:ph type="title" hasCustomPrompt="1"/>
          </p:nvPr>
        </p:nvSpPr>
        <p:spPr>
          <a:xfrm>
            <a:off x="373380" y="689607"/>
            <a:ext cx="8409240" cy="764879"/>
          </a:xfrm>
        </p:spPr>
        <p:txBody>
          <a:bodyPr anchor="t" anchorCtr="0">
            <a:normAutofit/>
          </a:bodyPr>
          <a:lstStyle>
            <a:lvl1pPr algn="l">
              <a:lnSpc>
                <a:spcPct val="100000"/>
              </a:lnSpc>
              <a:defRPr sz="2000" baseline="0">
                <a:solidFill>
                  <a:srgbClr val="404040"/>
                </a:solidFill>
              </a:defRPr>
            </a:lvl1pPr>
          </a:lstStyle>
          <a:p>
            <a:r>
              <a:rPr lang="en-US" dirty="0" smtClean="0"/>
              <a:t>This is a content page, click to add title, title font is Arial Black in 20pt</a:t>
            </a:r>
            <a:endParaRPr lang="en-US" dirty="0"/>
          </a:p>
        </p:txBody>
      </p:sp>
      <p:sp>
        <p:nvSpPr>
          <p:cNvPr id="4" name="Text Placeholder 3"/>
          <p:cNvSpPr>
            <a:spLocks noGrp="1"/>
          </p:cNvSpPr>
          <p:nvPr>
            <p:ph type="body" sz="quarter" idx="13" hasCustomPrompt="1"/>
          </p:nvPr>
        </p:nvSpPr>
        <p:spPr>
          <a:xfrm>
            <a:off x="376620" y="452298"/>
            <a:ext cx="4342765" cy="228600"/>
          </a:xfrm>
        </p:spPr>
        <p:txBody>
          <a:bodyPr>
            <a:noAutofit/>
          </a:bodyPr>
          <a:lstStyle>
            <a:lvl1pPr marL="0" indent="0">
              <a:lnSpc>
                <a:spcPct val="100000"/>
              </a:lnSpc>
              <a:buNone/>
              <a:defRPr sz="1200" b="0" baseline="0">
                <a:solidFill>
                  <a:srgbClr val="E30613"/>
                </a:solidFill>
              </a:defRPr>
            </a:lvl1pPr>
          </a:lstStyle>
          <a:p>
            <a:pPr lvl="0"/>
            <a:r>
              <a:rPr lang="en-US" dirty="0" smtClean="0"/>
              <a:t>Click to add section title – section title font is Arial in 12pt</a:t>
            </a:r>
            <a:endParaRPr lang="en-US" dirty="0"/>
          </a:p>
        </p:txBody>
      </p:sp>
      <p:sp>
        <p:nvSpPr>
          <p:cNvPr id="10" name="Text Placeholder 9"/>
          <p:cNvSpPr>
            <a:spLocks noGrp="1"/>
          </p:cNvSpPr>
          <p:nvPr>
            <p:ph type="body" sz="quarter" idx="14" hasCustomPrompt="1"/>
          </p:nvPr>
        </p:nvSpPr>
        <p:spPr>
          <a:xfrm>
            <a:off x="376238" y="1463888"/>
            <a:ext cx="8406382" cy="1374735"/>
          </a:xfrm>
        </p:spPr>
        <p:txBody>
          <a:bodyPr wrap="square">
            <a:spAutoFit/>
          </a:bodyPr>
          <a:lstStyle>
            <a:lvl1pPr>
              <a:lnSpc>
                <a:spcPct val="100000"/>
              </a:lnSpc>
              <a:defRPr sz="1800" baseline="0">
                <a:solidFill>
                  <a:schemeClr val="tx2"/>
                </a:solidFill>
              </a:defRPr>
            </a:lvl1pPr>
            <a:lvl2pPr>
              <a:lnSpc>
                <a:spcPct val="100000"/>
              </a:lnSpc>
              <a:defRPr sz="1600">
                <a:solidFill>
                  <a:schemeClr val="tx2"/>
                </a:solidFill>
              </a:defRPr>
            </a:lvl2pPr>
            <a:lvl3pPr>
              <a:lnSpc>
                <a:spcPct val="100000"/>
              </a:lnSpc>
              <a:defRPr sz="1400">
                <a:solidFill>
                  <a:schemeClr val="tx2"/>
                </a:solidFill>
              </a:defRPr>
            </a:lvl3pPr>
            <a:lvl4pPr>
              <a:lnSpc>
                <a:spcPct val="100000"/>
              </a:lnSpc>
              <a:defRPr sz="1200">
                <a:solidFill>
                  <a:schemeClr val="tx2"/>
                </a:solidFill>
              </a:defRPr>
            </a:lvl4pPr>
            <a:lvl5pPr>
              <a:lnSpc>
                <a:spcPct val="100000"/>
              </a:lnSpc>
              <a:defRPr sz="1000">
                <a:solidFill>
                  <a:schemeClr val="tx2"/>
                </a:solidFill>
              </a:defRPr>
            </a:lvl5pPr>
          </a:lstStyle>
          <a:p>
            <a:pPr lvl="0"/>
            <a:r>
              <a:rPr lang="en-US" dirty="0" smtClean="0"/>
              <a:t>Click to add your content – use Arial font and keep font size at 18pt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99287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8/16/2022</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D95CC7-F421-4846-8514-5EF2179AD165}" type="slidenum">
              <a:rPr lang="en-SG" smtClean="0"/>
              <a:pPr/>
              <a:t>‹#›</a:t>
            </a:fld>
            <a:endParaRPr lang="en-SG" dirty="0"/>
          </a:p>
        </p:txBody>
      </p:sp>
    </p:spTree>
    <p:extLst>
      <p:ext uri="{BB962C8B-B14F-4D97-AF65-F5344CB8AC3E}">
        <p14:creationId xmlns:p14="http://schemas.microsoft.com/office/powerpoint/2010/main" val="1400318039"/>
      </p:ext>
    </p:extLst>
  </p:cSld>
  <p:clrMap bg1="lt1" tx1="dk1" bg2="lt2" tx2="dk2" accent1="accent1" accent2="accent2" accent3="accent3" accent4="accent4" accent5="accent5" accent6="accent6" hlink="hlink" folHlink="folHlink"/>
  <p:sldLayoutIdLst>
    <p:sldLayoutId id="2147483705" r:id="rId1"/>
    <p:sldLayoutId id="2147483666" r:id="rId2"/>
    <p:sldLayoutId id="2147483710" r:id="rId3"/>
    <p:sldLayoutId id="2147483711" r:id="rId4"/>
    <p:sldLayoutId id="2147483669" r:id="rId5"/>
    <p:sldLayoutId id="2147483708" r:id="rId6"/>
    <p:sldLayoutId id="2147483677" r:id="rId7"/>
    <p:sldLayoutId id="2147483674" r:id="rId8"/>
    <p:sldLayoutId id="2147483707" r:id="rId9"/>
    <p:sldLayoutId id="2147483709" r:id="rId10"/>
    <p:sldLayoutId id="2147483713" r:id="rId11"/>
    <p:sldLayoutId id="2147483678" r:id="rId12"/>
    <p:sldLayoutId id="2147483712" r:id="rId13"/>
    <p:sldLayoutId id="2147483679" r:id="rId14"/>
    <p:sldLayoutId id="2147483714" r:id="rId15"/>
  </p:sldLayoutIdLst>
  <p:timing>
    <p:tnLst>
      <p:par>
        <p:cTn id="1" dur="indefinite" restart="never" nodeType="tmRoot"/>
      </p:par>
    </p:tnLst>
  </p:timing>
  <p:txStyles>
    <p:titleStyle>
      <a:lvl1pPr algn="l" defTabSz="685800" rtl="0" eaLnBrk="1" latinLnBrk="0" hangingPunct="1">
        <a:lnSpc>
          <a:spcPct val="90000"/>
        </a:lnSpc>
        <a:spcBef>
          <a:spcPct val="0"/>
        </a:spcBef>
        <a:buNone/>
        <a:defRPr sz="3000" kern="1200">
          <a:solidFill>
            <a:schemeClr val="tx1"/>
          </a:solidFill>
          <a:latin typeface="Arial Black" panose="020B0A04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19" y="1999704"/>
            <a:ext cx="7111637" cy="553998"/>
          </a:xfrm>
        </p:spPr>
        <p:txBody>
          <a:bodyPr/>
          <a:lstStyle/>
          <a:p>
            <a:r>
              <a:rPr lang="en-US" dirty="0" smtClean="0"/>
              <a:t>VDU Software</a:t>
            </a:r>
            <a:endParaRPr lang="en-SG" dirty="0"/>
          </a:p>
        </p:txBody>
      </p:sp>
      <p:sp>
        <p:nvSpPr>
          <p:cNvPr id="3" name="Subtitle 2"/>
          <p:cNvSpPr>
            <a:spLocks noGrp="1"/>
          </p:cNvSpPr>
          <p:nvPr>
            <p:ph type="subTitle" idx="1"/>
          </p:nvPr>
        </p:nvSpPr>
        <p:spPr/>
        <p:txBody>
          <a:bodyPr/>
          <a:lstStyle/>
          <a:p>
            <a:r>
              <a:rPr lang="en-US" dirty="0" smtClean="0"/>
              <a:t>V0.5: 16</a:t>
            </a:r>
            <a:r>
              <a:rPr lang="en-US" baseline="30000" dirty="0" smtClean="0"/>
              <a:t>th</a:t>
            </a:r>
            <a:r>
              <a:rPr lang="en-US" dirty="0" smtClean="0"/>
              <a:t> August 2022</a:t>
            </a:r>
            <a:endParaRPr lang="en-SG" dirty="0"/>
          </a:p>
        </p:txBody>
      </p:sp>
      <p:sp>
        <p:nvSpPr>
          <p:cNvPr id="4" name="Text Placeholder 3"/>
          <p:cNvSpPr>
            <a:spLocks noGrp="1"/>
          </p:cNvSpPr>
          <p:nvPr>
            <p:ph type="body" sz="quarter" idx="10"/>
          </p:nvPr>
        </p:nvSpPr>
        <p:spPr/>
        <p:txBody>
          <a:bodyPr/>
          <a:lstStyle/>
          <a:p>
            <a:r>
              <a:rPr lang="en-US" dirty="0" smtClean="0"/>
              <a:t>Co-Confidential</a:t>
            </a:r>
            <a:endParaRPr lang="en-SG" dirty="0"/>
          </a:p>
        </p:txBody>
      </p:sp>
    </p:spTree>
    <p:extLst>
      <p:ext uri="{BB962C8B-B14F-4D97-AF65-F5344CB8AC3E}">
        <p14:creationId xmlns:p14="http://schemas.microsoft.com/office/powerpoint/2010/main" val="2502240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93474" y="429417"/>
            <a:ext cx="5437908" cy="3970318"/>
          </a:xfrm>
          <a:prstGeom prst="rect">
            <a:avLst/>
          </a:prstGeom>
          <a:noFill/>
        </p:spPr>
        <p:txBody>
          <a:bodyPr wrap="square" rtlCol="0">
            <a:spAutoFit/>
          </a:bodyPr>
          <a:lstStyle/>
          <a:p>
            <a:r>
              <a:rPr lang="en-US" sz="1200" b="1" dirty="0"/>
              <a:t>Discrete Video Switching</a:t>
            </a:r>
          </a:p>
          <a:p>
            <a:pPr marL="214313" indent="-214313">
              <a:buFont typeface="Arial" panose="020B0604020202020204" pitchFamily="34" charset="0"/>
              <a:buChar char="•"/>
            </a:pPr>
            <a:r>
              <a:rPr lang="en-US" sz="1200" dirty="0"/>
              <a:t>When reverse gear is activated, J6 pin 28 is always HIGH</a:t>
            </a:r>
          </a:p>
          <a:p>
            <a:pPr marL="214313" indent="-214313">
              <a:buFont typeface="Arial" panose="020B0604020202020204" pitchFamily="34" charset="0"/>
              <a:buChar char="•"/>
            </a:pPr>
            <a:r>
              <a:rPr lang="en-US" sz="1200" dirty="0"/>
              <a:t>When J6 pin 28 changes from low to HIGH, the VCU should switch the VDU output (J7 pin 1) ONCE to the Rear Near view (J4 pin B)</a:t>
            </a:r>
          </a:p>
          <a:p>
            <a:pPr marL="214313" indent="-214313">
              <a:buFont typeface="Arial" panose="020B0604020202020204" pitchFamily="34" charset="0"/>
              <a:buChar char="•"/>
            </a:pPr>
            <a:r>
              <a:rPr lang="en-US" sz="1200" dirty="0"/>
              <a:t>When forward gear is activated, J6 pin 30 is always HIGH</a:t>
            </a:r>
          </a:p>
          <a:p>
            <a:pPr marL="214313" indent="-214313">
              <a:buFont typeface="Arial" panose="020B0604020202020204" pitchFamily="34" charset="0"/>
              <a:buChar char="•"/>
            </a:pPr>
            <a:r>
              <a:rPr lang="en-US" sz="1200" dirty="0"/>
              <a:t>When J6 pin 30 changes from low to HIGH, the VCU should switch the VDU output (J7 pin 1) ONCE to the Rear Far view (J4 pin C)</a:t>
            </a:r>
          </a:p>
          <a:p>
            <a:endParaRPr lang="en-US" sz="1200" dirty="0"/>
          </a:p>
          <a:p>
            <a:r>
              <a:rPr lang="en-US" sz="1200" b="1" dirty="0"/>
              <a:t>VDU Button Switching</a:t>
            </a:r>
          </a:p>
          <a:p>
            <a:pPr marL="214313" indent="-214313">
              <a:buFont typeface="Arial" panose="020B0604020202020204" pitchFamily="34" charset="0"/>
              <a:buChar char="•"/>
            </a:pPr>
            <a:r>
              <a:rPr lang="en-US" sz="1200" dirty="0"/>
              <a:t>When FRONT button is pressed on VDU, the VDU should send an RS422 message to the VCU. The VCU should switch the VDU output (J7 pin 1) to the front TI view (J4 pin A)</a:t>
            </a:r>
          </a:p>
          <a:p>
            <a:pPr marL="214313" indent="-214313">
              <a:buFont typeface="Arial" panose="020B0604020202020204" pitchFamily="34" charset="0"/>
              <a:buChar char="•"/>
            </a:pPr>
            <a:r>
              <a:rPr lang="en-US" sz="1200" dirty="0"/>
              <a:t>When the REAR button is pressed on the VDU, the VDU should send an RS422 message to the VCU. The VCU should check what the current view is. </a:t>
            </a:r>
          </a:p>
          <a:p>
            <a:pPr marL="557213" lvl="1" indent="-214313">
              <a:buFont typeface="Arial" panose="020B0604020202020204" pitchFamily="34" charset="0"/>
              <a:buChar char="•"/>
            </a:pPr>
            <a:r>
              <a:rPr lang="en-US" sz="1200" dirty="0"/>
              <a:t>If the current view is front TI or Rear Near, change the VDU output (J7 pin 1) to the Rear Far view (J4 pin C)</a:t>
            </a:r>
          </a:p>
          <a:p>
            <a:pPr marL="557213" lvl="1" indent="-214313">
              <a:buFont typeface="Arial" panose="020B0604020202020204" pitchFamily="34" charset="0"/>
              <a:buChar char="•"/>
            </a:pPr>
            <a:r>
              <a:rPr lang="en-US" sz="1200" dirty="0"/>
              <a:t>If the current view is Rear Far, change the VDU output (J7 pin 1) to the Rear Near view (J4 pin B)</a:t>
            </a:r>
          </a:p>
          <a:p>
            <a:endParaRPr lang="en-US" sz="1200" dirty="0"/>
          </a:p>
          <a:p>
            <a:r>
              <a:rPr lang="en-US" sz="1200" dirty="0"/>
              <a:t>Initial boot up state: Rear Near view</a:t>
            </a:r>
          </a:p>
        </p:txBody>
      </p:sp>
      <p:graphicFrame>
        <p:nvGraphicFramePr>
          <p:cNvPr id="7" name="Table 6"/>
          <p:cNvGraphicFramePr>
            <a:graphicFrameLocks noGrp="1"/>
          </p:cNvGraphicFramePr>
          <p:nvPr>
            <p:extLst>
              <p:ext uri="{D42A27DB-BD31-4B8C-83A1-F6EECF244321}">
                <p14:modId xmlns:p14="http://schemas.microsoft.com/office/powerpoint/2010/main" val="2905479170"/>
              </p:ext>
            </p:extLst>
          </p:nvPr>
        </p:nvGraphicFramePr>
        <p:xfrm>
          <a:off x="276601" y="429264"/>
          <a:ext cx="2376545" cy="1947418"/>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smtClean="0"/>
                        <a:t>J6 - D38999/24WE35SN</a:t>
                      </a:r>
                      <a:endParaRPr lang="en-SG" sz="800" dirty="0" smtClean="0"/>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a:t>26</a:t>
                      </a:r>
                    </a:p>
                  </a:txBody>
                  <a:tcPr marL="32833" marR="32833" marT="0" marB="0" anchor="ctr"/>
                </a:tc>
                <a:tc>
                  <a:txBody>
                    <a:bodyPr/>
                    <a:lstStyle/>
                    <a:p>
                      <a:pPr>
                        <a:lnSpc>
                          <a:spcPct val="107000"/>
                        </a:lnSpc>
                        <a:spcAft>
                          <a:spcPts val="0"/>
                        </a:spcAft>
                      </a:pPr>
                      <a:r>
                        <a:rPr lang="en-SG" sz="800" dirty="0"/>
                        <a:t>DI+1</a:t>
                      </a:r>
                    </a:p>
                  </a:txBody>
                  <a:tcPr marL="12200" marR="12200" marT="0" marB="0" anchor="ctr"/>
                </a:tc>
                <a:tc rowSpan="2">
                  <a:txBody>
                    <a:bodyPr/>
                    <a:lstStyle/>
                    <a:p>
                      <a:pPr>
                        <a:lnSpc>
                          <a:spcPct val="107000"/>
                        </a:lnSpc>
                        <a:spcAft>
                          <a:spcPts val="0"/>
                        </a:spcAft>
                      </a:pPr>
                      <a:r>
                        <a:rPr lang="en-SG" sz="800"/>
                        <a:t>Trailer</a:t>
                      </a:r>
                    </a:p>
                  </a:txBody>
                  <a:tcPr marL="32833" marR="32833" marT="0" marB="0" anchor="ctr"/>
                </a:tc>
                <a:extLst>
                  <a:ext uri="{0D108BD9-81ED-4DB2-BD59-A6C34878D82A}">
                    <a16:rowId xmlns:a16="http://schemas.microsoft.com/office/drawing/2014/main" val="186661505"/>
                  </a:ext>
                </a:extLst>
              </a:tr>
              <a:tr h="177038">
                <a:tc>
                  <a:txBody>
                    <a:bodyPr/>
                    <a:lstStyle/>
                    <a:p>
                      <a:pPr>
                        <a:lnSpc>
                          <a:spcPct val="107000"/>
                        </a:lnSpc>
                        <a:spcAft>
                          <a:spcPts val="0"/>
                        </a:spcAft>
                      </a:pPr>
                      <a:r>
                        <a:rPr lang="en-SG" sz="800"/>
                        <a:t>27</a:t>
                      </a:r>
                    </a:p>
                  </a:txBody>
                  <a:tcPr marL="32833" marR="32833" marT="0" marB="0" anchor="ctr"/>
                </a:tc>
                <a:tc>
                  <a:txBody>
                    <a:bodyPr/>
                    <a:lstStyle/>
                    <a:p>
                      <a:pPr>
                        <a:lnSpc>
                          <a:spcPct val="107000"/>
                        </a:lnSpc>
                        <a:spcAft>
                          <a:spcPts val="0"/>
                        </a:spcAft>
                      </a:pPr>
                      <a:r>
                        <a:rPr lang="en-SG" sz="800" dirty="0"/>
                        <a:t>DI-1</a:t>
                      </a:r>
                    </a:p>
                  </a:txBody>
                  <a:tcPr marL="12200" marR="12200" marT="0" marB="0" anchor="ctr"/>
                </a:tc>
                <a:tc vMerge="1">
                  <a:txBody>
                    <a:bodyPr/>
                    <a:lstStyle/>
                    <a:p>
                      <a:endParaRPr lang="en-SG"/>
                    </a:p>
                  </a:txBody>
                  <a:tcPr/>
                </a:tc>
                <a:extLst>
                  <a:ext uri="{0D108BD9-81ED-4DB2-BD59-A6C34878D82A}">
                    <a16:rowId xmlns:a16="http://schemas.microsoft.com/office/drawing/2014/main" val="11380795"/>
                  </a:ext>
                </a:extLst>
              </a:tr>
              <a:tr h="177038">
                <a:tc>
                  <a:txBody>
                    <a:bodyPr/>
                    <a:lstStyle/>
                    <a:p>
                      <a:pPr>
                        <a:lnSpc>
                          <a:spcPct val="107000"/>
                        </a:lnSpc>
                        <a:spcAft>
                          <a:spcPts val="0"/>
                        </a:spcAft>
                      </a:pPr>
                      <a:r>
                        <a:rPr lang="en-SG" sz="800"/>
                        <a:t>28</a:t>
                      </a:r>
                    </a:p>
                  </a:txBody>
                  <a:tcPr marL="32833" marR="32833" marT="0" marB="0" anchor="ctr"/>
                </a:tc>
                <a:tc>
                  <a:txBody>
                    <a:bodyPr/>
                    <a:lstStyle/>
                    <a:p>
                      <a:pPr>
                        <a:lnSpc>
                          <a:spcPct val="107000"/>
                        </a:lnSpc>
                        <a:spcAft>
                          <a:spcPts val="0"/>
                        </a:spcAft>
                      </a:pPr>
                      <a:r>
                        <a:rPr lang="en-SG" sz="800" dirty="0"/>
                        <a:t>DI+2</a:t>
                      </a:r>
                    </a:p>
                  </a:txBody>
                  <a:tcPr marL="12200" marR="12200" marT="0" marB="0" anchor="ctr"/>
                </a:tc>
                <a:tc rowSpan="2">
                  <a:txBody>
                    <a:bodyPr/>
                    <a:lstStyle/>
                    <a:p>
                      <a:pPr>
                        <a:lnSpc>
                          <a:spcPct val="107000"/>
                        </a:lnSpc>
                        <a:spcAft>
                          <a:spcPts val="0"/>
                        </a:spcAft>
                      </a:pPr>
                      <a:r>
                        <a:rPr lang="en-SG" sz="800"/>
                        <a:t>Reverse Gear</a:t>
                      </a:r>
                    </a:p>
                  </a:txBody>
                  <a:tcPr marL="32833" marR="32833" marT="0" marB="0" anchor="ctr"/>
                </a:tc>
                <a:extLst>
                  <a:ext uri="{0D108BD9-81ED-4DB2-BD59-A6C34878D82A}">
                    <a16:rowId xmlns:a16="http://schemas.microsoft.com/office/drawing/2014/main" val="1707595404"/>
                  </a:ext>
                </a:extLst>
              </a:tr>
              <a:tr h="177038">
                <a:tc>
                  <a:txBody>
                    <a:bodyPr/>
                    <a:lstStyle/>
                    <a:p>
                      <a:pPr>
                        <a:lnSpc>
                          <a:spcPct val="107000"/>
                        </a:lnSpc>
                        <a:spcAft>
                          <a:spcPts val="0"/>
                        </a:spcAft>
                      </a:pPr>
                      <a:r>
                        <a:rPr lang="en-SG" sz="800"/>
                        <a:t>29</a:t>
                      </a:r>
                    </a:p>
                  </a:txBody>
                  <a:tcPr marL="32833" marR="32833" marT="0" marB="0" anchor="ctr"/>
                </a:tc>
                <a:tc>
                  <a:txBody>
                    <a:bodyPr/>
                    <a:lstStyle/>
                    <a:p>
                      <a:pPr>
                        <a:lnSpc>
                          <a:spcPct val="107000"/>
                        </a:lnSpc>
                        <a:spcAft>
                          <a:spcPts val="0"/>
                        </a:spcAft>
                      </a:pPr>
                      <a:r>
                        <a:rPr lang="en-SG" sz="800" dirty="0"/>
                        <a:t>DI-2</a:t>
                      </a:r>
                    </a:p>
                  </a:txBody>
                  <a:tcPr marL="12200" marR="12200" marT="0" marB="0" anchor="ctr"/>
                </a:tc>
                <a:tc vMerge="1">
                  <a:txBody>
                    <a:bodyPr/>
                    <a:lstStyle/>
                    <a:p>
                      <a:endParaRPr lang="en-SG"/>
                    </a:p>
                  </a:txBody>
                  <a:tcPr/>
                </a:tc>
                <a:extLst>
                  <a:ext uri="{0D108BD9-81ED-4DB2-BD59-A6C34878D82A}">
                    <a16:rowId xmlns:a16="http://schemas.microsoft.com/office/drawing/2014/main" val="596185226"/>
                  </a:ext>
                </a:extLst>
              </a:tr>
              <a:tr h="177038">
                <a:tc>
                  <a:txBody>
                    <a:bodyPr/>
                    <a:lstStyle/>
                    <a:p>
                      <a:pPr>
                        <a:lnSpc>
                          <a:spcPct val="107000"/>
                        </a:lnSpc>
                        <a:spcAft>
                          <a:spcPts val="0"/>
                        </a:spcAft>
                      </a:pPr>
                      <a:r>
                        <a:rPr lang="en-SG" sz="800"/>
                        <a:t>30</a:t>
                      </a:r>
                    </a:p>
                  </a:txBody>
                  <a:tcPr marL="32833" marR="32833" marT="0" marB="0" anchor="ctr"/>
                </a:tc>
                <a:tc>
                  <a:txBody>
                    <a:bodyPr/>
                    <a:lstStyle/>
                    <a:p>
                      <a:pPr>
                        <a:lnSpc>
                          <a:spcPct val="107000"/>
                        </a:lnSpc>
                        <a:spcAft>
                          <a:spcPts val="0"/>
                        </a:spcAft>
                      </a:pPr>
                      <a:r>
                        <a:rPr lang="en-SG" sz="800" dirty="0"/>
                        <a:t>DI+3</a:t>
                      </a:r>
                    </a:p>
                  </a:txBody>
                  <a:tcPr marL="12200" marR="12200" marT="0" marB="0" anchor="ctr"/>
                </a:tc>
                <a:tc rowSpan="2">
                  <a:txBody>
                    <a:bodyPr/>
                    <a:lstStyle/>
                    <a:p>
                      <a:pPr>
                        <a:lnSpc>
                          <a:spcPct val="107000"/>
                        </a:lnSpc>
                        <a:spcAft>
                          <a:spcPts val="0"/>
                        </a:spcAft>
                      </a:pPr>
                      <a:r>
                        <a:rPr lang="en-SG" sz="800"/>
                        <a:t>Forward Gear</a:t>
                      </a:r>
                    </a:p>
                  </a:txBody>
                  <a:tcPr marL="32833" marR="32833" marT="0" marB="0" anchor="ctr"/>
                </a:tc>
                <a:extLst>
                  <a:ext uri="{0D108BD9-81ED-4DB2-BD59-A6C34878D82A}">
                    <a16:rowId xmlns:a16="http://schemas.microsoft.com/office/drawing/2014/main" val="3544616481"/>
                  </a:ext>
                </a:extLst>
              </a:tr>
              <a:tr h="177038">
                <a:tc>
                  <a:txBody>
                    <a:bodyPr/>
                    <a:lstStyle/>
                    <a:p>
                      <a:pPr>
                        <a:lnSpc>
                          <a:spcPct val="107000"/>
                        </a:lnSpc>
                        <a:spcAft>
                          <a:spcPts val="0"/>
                        </a:spcAft>
                      </a:pPr>
                      <a:r>
                        <a:rPr lang="en-SG" sz="800"/>
                        <a:t>31</a:t>
                      </a:r>
                    </a:p>
                  </a:txBody>
                  <a:tcPr marL="32833" marR="32833" marT="0" marB="0" anchor="ctr"/>
                </a:tc>
                <a:tc>
                  <a:txBody>
                    <a:bodyPr/>
                    <a:lstStyle/>
                    <a:p>
                      <a:pPr>
                        <a:lnSpc>
                          <a:spcPct val="107000"/>
                        </a:lnSpc>
                        <a:spcAft>
                          <a:spcPts val="0"/>
                        </a:spcAft>
                      </a:pPr>
                      <a:r>
                        <a:rPr lang="en-SG" sz="800" dirty="0"/>
                        <a:t>DI-3</a:t>
                      </a:r>
                    </a:p>
                  </a:txBody>
                  <a:tcPr marL="12200" marR="12200" marT="0" marB="0" anchor="ctr"/>
                </a:tc>
                <a:tc vMerge="1">
                  <a:txBody>
                    <a:bodyPr/>
                    <a:lstStyle/>
                    <a:p>
                      <a:endParaRPr lang="en-SG"/>
                    </a:p>
                  </a:txBody>
                  <a:tcPr/>
                </a:tc>
                <a:extLst>
                  <a:ext uri="{0D108BD9-81ED-4DB2-BD59-A6C34878D82A}">
                    <a16:rowId xmlns:a16="http://schemas.microsoft.com/office/drawing/2014/main" val="4292428973"/>
                  </a:ext>
                </a:extLst>
              </a:tr>
              <a:tr h="177038">
                <a:tc>
                  <a:txBody>
                    <a:bodyPr/>
                    <a:lstStyle/>
                    <a:p>
                      <a:pPr>
                        <a:lnSpc>
                          <a:spcPct val="107000"/>
                        </a:lnSpc>
                        <a:spcAft>
                          <a:spcPts val="0"/>
                        </a:spcAft>
                      </a:pPr>
                      <a:r>
                        <a:rPr lang="en-SG" sz="800" dirty="0"/>
                        <a:t>43</a:t>
                      </a:r>
                    </a:p>
                  </a:txBody>
                  <a:tcPr marL="32833" marR="32833" marT="0" marB="0" anchor="ctr"/>
                </a:tc>
                <a:tc>
                  <a:txBody>
                    <a:bodyPr/>
                    <a:lstStyle/>
                    <a:p>
                      <a:pPr>
                        <a:lnSpc>
                          <a:spcPct val="107000"/>
                        </a:lnSpc>
                        <a:spcAft>
                          <a:spcPts val="0"/>
                        </a:spcAft>
                      </a:pPr>
                      <a:r>
                        <a:rPr lang="en-SG" sz="800" dirty="0"/>
                        <a:t>DO+1</a:t>
                      </a:r>
                    </a:p>
                  </a:txBody>
                  <a:tcPr marL="12200" marR="12200" marT="0" marB="0" anchor="ctr"/>
                </a:tc>
                <a:tc rowSpan="2">
                  <a:txBody>
                    <a:bodyPr/>
                    <a:lstStyle/>
                    <a:p>
                      <a:pPr>
                        <a:lnSpc>
                          <a:spcPct val="107000"/>
                        </a:lnSpc>
                        <a:spcAft>
                          <a:spcPts val="0"/>
                        </a:spcAft>
                      </a:pPr>
                      <a:r>
                        <a:rPr lang="en-SG" sz="800" dirty="0"/>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t>44</a:t>
                      </a:r>
                    </a:p>
                  </a:txBody>
                  <a:tcPr marL="32833" marR="32833" marT="0" marB="0" anchor="ctr"/>
                </a:tc>
                <a:tc>
                  <a:txBody>
                    <a:bodyPr/>
                    <a:lstStyle/>
                    <a:p>
                      <a:pPr>
                        <a:lnSpc>
                          <a:spcPct val="107000"/>
                        </a:lnSpc>
                        <a:spcAft>
                          <a:spcPts val="0"/>
                        </a:spcAft>
                      </a:pPr>
                      <a:r>
                        <a:rPr lang="en-SG" sz="800" dirty="0"/>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rgbClr val="FF0000"/>
                          </a:solidFill>
                        </a:rPr>
                        <a:t>45</a:t>
                      </a:r>
                      <a:endParaRPr lang="en-SG" sz="800" dirty="0">
                        <a:solidFill>
                          <a:srgbClr val="FF0000"/>
                        </a:solidFill>
                      </a:endParaRPr>
                    </a:p>
                  </a:txBody>
                  <a:tcPr marL="32833" marR="32833" marT="0" marB="0" anchor="ctr"/>
                </a:tc>
                <a:tc>
                  <a:txBody>
                    <a:bodyPr/>
                    <a:lstStyle/>
                    <a:p>
                      <a:pPr>
                        <a:lnSpc>
                          <a:spcPct val="107000"/>
                        </a:lnSpc>
                        <a:spcAft>
                          <a:spcPts val="0"/>
                        </a:spcAft>
                      </a:pPr>
                      <a:r>
                        <a:rPr lang="en-US" sz="800" dirty="0" smtClean="0">
                          <a:solidFill>
                            <a:srgbClr val="FF0000"/>
                          </a:solidFill>
                        </a:rPr>
                        <a:t>DO+2</a:t>
                      </a:r>
                      <a:endParaRPr lang="en-SG" sz="800" dirty="0">
                        <a:solidFill>
                          <a:srgbClr val="FF0000"/>
                        </a:solidFill>
                      </a:endParaRPr>
                    </a:p>
                  </a:txBody>
                  <a:tcPr marL="12200" marR="12200" marT="0" marB="0" anchor="ctr"/>
                </a:tc>
                <a:tc rowSpan="2">
                  <a:txBody>
                    <a:bodyPr/>
                    <a:lstStyle/>
                    <a:p>
                      <a:pPr>
                        <a:lnSpc>
                          <a:spcPct val="107000"/>
                        </a:lnSpc>
                        <a:spcAft>
                          <a:spcPts val="0"/>
                        </a:spcAft>
                      </a:pPr>
                      <a:r>
                        <a:rPr lang="en-US" sz="800" dirty="0" smtClean="0">
                          <a:solidFill>
                            <a:srgbClr val="FF0000"/>
                          </a:solidFill>
                        </a:rPr>
                        <a:t>IR Control</a:t>
                      </a:r>
                      <a:endParaRPr lang="en-SG" sz="800" dirty="0">
                        <a:solidFill>
                          <a:srgbClr val="FF0000"/>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rgbClr val="FF0000"/>
                          </a:solidFill>
                        </a:rPr>
                        <a:t>46</a:t>
                      </a:r>
                      <a:endParaRPr lang="en-SG" sz="800" dirty="0">
                        <a:solidFill>
                          <a:srgbClr val="FF0000"/>
                        </a:solidFill>
                      </a:endParaRPr>
                    </a:p>
                  </a:txBody>
                  <a:tcPr marL="32833" marR="32833" marT="0" marB="0" anchor="ctr"/>
                </a:tc>
                <a:tc>
                  <a:txBody>
                    <a:bodyPr/>
                    <a:lstStyle/>
                    <a:p>
                      <a:pPr>
                        <a:lnSpc>
                          <a:spcPct val="107000"/>
                        </a:lnSpc>
                        <a:spcAft>
                          <a:spcPts val="0"/>
                        </a:spcAft>
                      </a:pPr>
                      <a:r>
                        <a:rPr lang="en-US" sz="800" dirty="0" smtClean="0">
                          <a:solidFill>
                            <a:srgbClr val="FF0000"/>
                          </a:solidFill>
                        </a:rPr>
                        <a:t>DO+2</a:t>
                      </a:r>
                      <a:endParaRPr lang="en-SG" sz="800" dirty="0">
                        <a:solidFill>
                          <a:srgbClr val="FF0000"/>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38885341"/>
              </p:ext>
            </p:extLst>
          </p:nvPr>
        </p:nvGraphicFramePr>
        <p:xfrm>
          <a:off x="276601" y="2578918"/>
          <a:ext cx="2376546" cy="1008835"/>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86082509"/>
                    </a:ext>
                  </a:extLst>
                </a:gridCol>
                <a:gridCol w="1082153">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a:t>J4 </a:t>
                      </a:r>
                      <a:r>
                        <a:rPr lang="en-SG" sz="80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10624478"/>
              </p:ext>
            </p:extLst>
          </p:nvPr>
        </p:nvGraphicFramePr>
        <p:xfrm>
          <a:off x="276601" y="3773870"/>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spTree>
    <p:extLst>
      <p:ext uri="{BB962C8B-B14F-4D97-AF65-F5344CB8AC3E}">
        <p14:creationId xmlns:p14="http://schemas.microsoft.com/office/powerpoint/2010/main" val="940665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12792023"/>
              </p:ext>
            </p:extLst>
          </p:nvPr>
        </p:nvGraphicFramePr>
        <p:xfrm>
          <a:off x="276601" y="429264"/>
          <a:ext cx="2376545" cy="1947418"/>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smtClean="0"/>
                        <a:t>J6 - D38999/24WE35SN</a:t>
                      </a:r>
                      <a:endParaRPr lang="en-SG" sz="800" dirty="0" smtClean="0"/>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a:t>26</a:t>
                      </a:r>
                    </a:p>
                  </a:txBody>
                  <a:tcPr marL="32833" marR="32833" marT="0" marB="0" anchor="ctr"/>
                </a:tc>
                <a:tc>
                  <a:txBody>
                    <a:bodyPr/>
                    <a:lstStyle/>
                    <a:p>
                      <a:pPr>
                        <a:lnSpc>
                          <a:spcPct val="107000"/>
                        </a:lnSpc>
                        <a:spcAft>
                          <a:spcPts val="0"/>
                        </a:spcAft>
                      </a:pPr>
                      <a:r>
                        <a:rPr lang="en-SG" sz="800" dirty="0"/>
                        <a:t>DI+1</a:t>
                      </a:r>
                    </a:p>
                  </a:txBody>
                  <a:tcPr marL="12200" marR="12200" marT="0" marB="0" anchor="ctr"/>
                </a:tc>
                <a:tc rowSpan="2">
                  <a:txBody>
                    <a:bodyPr/>
                    <a:lstStyle/>
                    <a:p>
                      <a:pPr>
                        <a:lnSpc>
                          <a:spcPct val="107000"/>
                        </a:lnSpc>
                        <a:spcAft>
                          <a:spcPts val="0"/>
                        </a:spcAft>
                      </a:pPr>
                      <a:r>
                        <a:rPr lang="en-SG" sz="800"/>
                        <a:t>Trailer</a:t>
                      </a:r>
                    </a:p>
                  </a:txBody>
                  <a:tcPr marL="32833" marR="32833" marT="0" marB="0" anchor="ctr"/>
                </a:tc>
                <a:extLst>
                  <a:ext uri="{0D108BD9-81ED-4DB2-BD59-A6C34878D82A}">
                    <a16:rowId xmlns:a16="http://schemas.microsoft.com/office/drawing/2014/main" val="186661505"/>
                  </a:ext>
                </a:extLst>
              </a:tr>
              <a:tr h="177038">
                <a:tc>
                  <a:txBody>
                    <a:bodyPr/>
                    <a:lstStyle/>
                    <a:p>
                      <a:pPr>
                        <a:lnSpc>
                          <a:spcPct val="107000"/>
                        </a:lnSpc>
                        <a:spcAft>
                          <a:spcPts val="0"/>
                        </a:spcAft>
                      </a:pPr>
                      <a:r>
                        <a:rPr lang="en-SG" sz="800"/>
                        <a:t>27</a:t>
                      </a:r>
                    </a:p>
                  </a:txBody>
                  <a:tcPr marL="32833" marR="32833" marT="0" marB="0" anchor="ctr"/>
                </a:tc>
                <a:tc>
                  <a:txBody>
                    <a:bodyPr/>
                    <a:lstStyle/>
                    <a:p>
                      <a:pPr>
                        <a:lnSpc>
                          <a:spcPct val="107000"/>
                        </a:lnSpc>
                        <a:spcAft>
                          <a:spcPts val="0"/>
                        </a:spcAft>
                      </a:pPr>
                      <a:r>
                        <a:rPr lang="en-SG" sz="800" dirty="0"/>
                        <a:t>DI-1</a:t>
                      </a:r>
                    </a:p>
                  </a:txBody>
                  <a:tcPr marL="12200" marR="12200" marT="0" marB="0" anchor="ctr"/>
                </a:tc>
                <a:tc vMerge="1">
                  <a:txBody>
                    <a:bodyPr/>
                    <a:lstStyle/>
                    <a:p>
                      <a:endParaRPr lang="en-SG"/>
                    </a:p>
                  </a:txBody>
                  <a:tcPr/>
                </a:tc>
                <a:extLst>
                  <a:ext uri="{0D108BD9-81ED-4DB2-BD59-A6C34878D82A}">
                    <a16:rowId xmlns:a16="http://schemas.microsoft.com/office/drawing/2014/main" val="11380795"/>
                  </a:ext>
                </a:extLst>
              </a:tr>
              <a:tr h="177038">
                <a:tc>
                  <a:txBody>
                    <a:bodyPr/>
                    <a:lstStyle/>
                    <a:p>
                      <a:pPr>
                        <a:lnSpc>
                          <a:spcPct val="107000"/>
                        </a:lnSpc>
                        <a:spcAft>
                          <a:spcPts val="0"/>
                        </a:spcAft>
                      </a:pPr>
                      <a:r>
                        <a:rPr lang="en-SG" sz="800"/>
                        <a:t>28</a:t>
                      </a:r>
                    </a:p>
                  </a:txBody>
                  <a:tcPr marL="32833" marR="32833" marT="0" marB="0" anchor="ctr"/>
                </a:tc>
                <a:tc>
                  <a:txBody>
                    <a:bodyPr/>
                    <a:lstStyle/>
                    <a:p>
                      <a:pPr>
                        <a:lnSpc>
                          <a:spcPct val="107000"/>
                        </a:lnSpc>
                        <a:spcAft>
                          <a:spcPts val="0"/>
                        </a:spcAft>
                      </a:pPr>
                      <a:r>
                        <a:rPr lang="en-SG" sz="800" dirty="0"/>
                        <a:t>DI+2</a:t>
                      </a:r>
                    </a:p>
                  </a:txBody>
                  <a:tcPr marL="12200" marR="12200" marT="0" marB="0" anchor="ctr"/>
                </a:tc>
                <a:tc rowSpan="2">
                  <a:txBody>
                    <a:bodyPr/>
                    <a:lstStyle/>
                    <a:p>
                      <a:pPr>
                        <a:lnSpc>
                          <a:spcPct val="107000"/>
                        </a:lnSpc>
                        <a:spcAft>
                          <a:spcPts val="0"/>
                        </a:spcAft>
                      </a:pPr>
                      <a:r>
                        <a:rPr lang="en-SG" sz="800"/>
                        <a:t>Reverse Gear</a:t>
                      </a:r>
                    </a:p>
                  </a:txBody>
                  <a:tcPr marL="32833" marR="32833" marT="0" marB="0" anchor="ctr"/>
                </a:tc>
                <a:extLst>
                  <a:ext uri="{0D108BD9-81ED-4DB2-BD59-A6C34878D82A}">
                    <a16:rowId xmlns:a16="http://schemas.microsoft.com/office/drawing/2014/main" val="1707595404"/>
                  </a:ext>
                </a:extLst>
              </a:tr>
              <a:tr h="177038">
                <a:tc>
                  <a:txBody>
                    <a:bodyPr/>
                    <a:lstStyle/>
                    <a:p>
                      <a:pPr>
                        <a:lnSpc>
                          <a:spcPct val="107000"/>
                        </a:lnSpc>
                        <a:spcAft>
                          <a:spcPts val="0"/>
                        </a:spcAft>
                      </a:pPr>
                      <a:r>
                        <a:rPr lang="en-SG" sz="800"/>
                        <a:t>29</a:t>
                      </a:r>
                    </a:p>
                  </a:txBody>
                  <a:tcPr marL="32833" marR="32833" marT="0" marB="0" anchor="ctr"/>
                </a:tc>
                <a:tc>
                  <a:txBody>
                    <a:bodyPr/>
                    <a:lstStyle/>
                    <a:p>
                      <a:pPr>
                        <a:lnSpc>
                          <a:spcPct val="107000"/>
                        </a:lnSpc>
                        <a:spcAft>
                          <a:spcPts val="0"/>
                        </a:spcAft>
                      </a:pPr>
                      <a:r>
                        <a:rPr lang="en-SG" sz="800" dirty="0"/>
                        <a:t>DI-2</a:t>
                      </a:r>
                    </a:p>
                  </a:txBody>
                  <a:tcPr marL="12200" marR="12200" marT="0" marB="0" anchor="ctr"/>
                </a:tc>
                <a:tc vMerge="1">
                  <a:txBody>
                    <a:bodyPr/>
                    <a:lstStyle/>
                    <a:p>
                      <a:endParaRPr lang="en-SG"/>
                    </a:p>
                  </a:txBody>
                  <a:tcPr/>
                </a:tc>
                <a:extLst>
                  <a:ext uri="{0D108BD9-81ED-4DB2-BD59-A6C34878D82A}">
                    <a16:rowId xmlns:a16="http://schemas.microsoft.com/office/drawing/2014/main" val="596185226"/>
                  </a:ext>
                </a:extLst>
              </a:tr>
              <a:tr h="177038">
                <a:tc>
                  <a:txBody>
                    <a:bodyPr/>
                    <a:lstStyle/>
                    <a:p>
                      <a:pPr>
                        <a:lnSpc>
                          <a:spcPct val="107000"/>
                        </a:lnSpc>
                        <a:spcAft>
                          <a:spcPts val="0"/>
                        </a:spcAft>
                      </a:pPr>
                      <a:r>
                        <a:rPr lang="en-SG" sz="800"/>
                        <a:t>30</a:t>
                      </a:r>
                    </a:p>
                  </a:txBody>
                  <a:tcPr marL="32833" marR="32833" marT="0" marB="0" anchor="ctr"/>
                </a:tc>
                <a:tc>
                  <a:txBody>
                    <a:bodyPr/>
                    <a:lstStyle/>
                    <a:p>
                      <a:pPr>
                        <a:lnSpc>
                          <a:spcPct val="107000"/>
                        </a:lnSpc>
                        <a:spcAft>
                          <a:spcPts val="0"/>
                        </a:spcAft>
                      </a:pPr>
                      <a:r>
                        <a:rPr lang="en-SG" sz="800" dirty="0"/>
                        <a:t>DI+3</a:t>
                      </a:r>
                    </a:p>
                  </a:txBody>
                  <a:tcPr marL="12200" marR="12200" marT="0" marB="0" anchor="ctr"/>
                </a:tc>
                <a:tc rowSpan="2">
                  <a:txBody>
                    <a:bodyPr/>
                    <a:lstStyle/>
                    <a:p>
                      <a:pPr>
                        <a:lnSpc>
                          <a:spcPct val="107000"/>
                        </a:lnSpc>
                        <a:spcAft>
                          <a:spcPts val="0"/>
                        </a:spcAft>
                      </a:pPr>
                      <a:r>
                        <a:rPr lang="en-SG" sz="800"/>
                        <a:t>Forward Gear</a:t>
                      </a:r>
                    </a:p>
                  </a:txBody>
                  <a:tcPr marL="32833" marR="32833" marT="0" marB="0" anchor="ctr"/>
                </a:tc>
                <a:extLst>
                  <a:ext uri="{0D108BD9-81ED-4DB2-BD59-A6C34878D82A}">
                    <a16:rowId xmlns:a16="http://schemas.microsoft.com/office/drawing/2014/main" val="3544616481"/>
                  </a:ext>
                </a:extLst>
              </a:tr>
              <a:tr h="177038">
                <a:tc>
                  <a:txBody>
                    <a:bodyPr/>
                    <a:lstStyle/>
                    <a:p>
                      <a:pPr>
                        <a:lnSpc>
                          <a:spcPct val="107000"/>
                        </a:lnSpc>
                        <a:spcAft>
                          <a:spcPts val="0"/>
                        </a:spcAft>
                      </a:pPr>
                      <a:r>
                        <a:rPr lang="en-SG" sz="800"/>
                        <a:t>31</a:t>
                      </a:r>
                    </a:p>
                  </a:txBody>
                  <a:tcPr marL="32833" marR="32833" marT="0" marB="0" anchor="ctr"/>
                </a:tc>
                <a:tc>
                  <a:txBody>
                    <a:bodyPr/>
                    <a:lstStyle/>
                    <a:p>
                      <a:pPr>
                        <a:lnSpc>
                          <a:spcPct val="107000"/>
                        </a:lnSpc>
                        <a:spcAft>
                          <a:spcPts val="0"/>
                        </a:spcAft>
                      </a:pPr>
                      <a:r>
                        <a:rPr lang="en-SG" sz="800" dirty="0"/>
                        <a:t>DI-3</a:t>
                      </a:r>
                    </a:p>
                  </a:txBody>
                  <a:tcPr marL="12200" marR="12200" marT="0" marB="0" anchor="ctr"/>
                </a:tc>
                <a:tc vMerge="1">
                  <a:txBody>
                    <a:bodyPr/>
                    <a:lstStyle/>
                    <a:p>
                      <a:endParaRPr lang="en-SG"/>
                    </a:p>
                  </a:txBody>
                  <a:tcPr/>
                </a:tc>
                <a:extLst>
                  <a:ext uri="{0D108BD9-81ED-4DB2-BD59-A6C34878D82A}">
                    <a16:rowId xmlns:a16="http://schemas.microsoft.com/office/drawing/2014/main" val="4292428973"/>
                  </a:ext>
                </a:extLst>
              </a:tr>
              <a:tr h="177038">
                <a:tc>
                  <a:txBody>
                    <a:bodyPr/>
                    <a:lstStyle/>
                    <a:p>
                      <a:pPr>
                        <a:lnSpc>
                          <a:spcPct val="107000"/>
                        </a:lnSpc>
                        <a:spcAft>
                          <a:spcPts val="0"/>
                        </a:spcAft>
                      </a:pPr>
                      <a:r>
                        <a:rPr lang="en-SG" sz="800" dirty="0"/>
                        <a:t>43</a:t>
                      </a:r>
                    </a:p>
                  </a:txBody>
                  <a:tcPr marL="32833" marR="32833" marT="0" marB="0" anchor="ctr"/>
                </a:tc>
                <a:tc>
                  <a:txBody>
                    <a:bodyPr/>
                    <a:lstStyle/>
                    <a:p>
                      <a:pPr>
                        <a:lnSpc>
                          <a:spcPct val="107000"/>
                        </a:lnSpc>
                        <a:spcAft>
                          <a:spcPts val="0"/>
                        </a:spcAft>
                      </a:pPr>
                      <a:r>
                        <a:rPr lang="en-SG" sz="800" dirty="0"/>
                        <a:t>DO+1</a:t>
                      </a:r>
                    </a:p>
                  </a:txBody>
                  <a:tcPr marL="12200" marR="12200" marT="0" marB="0" anchor="ctr"/>
                </a:tc>
                <a:tc rowSpan="2">
                  <a:txBody>
                    <a:bodyPr/>
                    <a:lstStyle/>
                    <a:p>
                      <a:pPr>
                        <a:lnSpc>
                          <a:spcPct val="107000"/>
                        </a:lnSpc>
                        <a:spcAft>
                          <a:spcPts val="0"/>
                        </a:spcAft>
                      </a:pPr>
                      <a:r>
                        <a:rPr lang="en-SG" sz="800" dirty="0"/>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t>44</a:t>
                      </a:r>
                    </a:p>
                  </a:txBody>
                  <a:tcPr marL="32833" marR="32833" marT="0" marB="0" anchor="ctr"/>
                </a:tc>
                <a:tc>
                  <a:txBody>
                    <a:bodyPr/>
                    <a:lstStyle/>
                    <a:p>
                      <a:pPr>
                        <a:lnSpc>
                          <a:spcPct val="107000"/>
                        </a:lnSpc>
                        <a:spcAft>
                          <a:spcPts val="0"/>
                        </a:spcAft>
                      </a:pPr>
                      <a:r>
                        <a:rPr lang="en-SG" sz="800" dirty="0"/>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rgbClr val="FF0000"/>
                          </a:solidFill>
                        </a:rPr>
                        <a:t>45</a:t>
                      </a:r>
                      <a:endParaRPr lang="en-SG" sz="800" dirty="0">
                        <a:solidFill>
                          <a:srgbClr val="FF0000"/>
                        </a:solidFill>
                      </a:endParaRPr>
                    </a:p>
                  </a:txBody>
                  <a:tcPr marL="32833" marR="32833" marT="0" marB="0" anchor="ctr"/>
                </a:tc>
                <a:tc>
                  <a:txBody>
                    <a:bodyPr/>
                    <a:lstStyle/>
                    <a:p>
                      <a:pPr>
                        <a:lnSpc>
                          <a:spcPct val="107000"/>
                        </a:lnSpc>
                        <a:spcAft>
                          <a:spcPts val="0"/>
                        </a:spcAft>
                      </a:pPr>
                      <a:r>
                        <a:rPr lang="en-US" sz="800" dirty="0" smtClean="0">
                          <a:solidFill>
                            <a:srgbClr val="FF0000"/>
                          </a:solidFill>
                        </a:rPr>
                        <a:t>DO+2</a:t>
                      </a:r>
                      <a:endParaRPr lang="en-SG" sz="800" dirty="0">
                        <a:solidFill>
                          <a:srgbClr val="FF0000"/>
                        </a:solidFill>
                      </a:endParaRPr>
                    </a:p>
                  </a:txBody>
                  <a:tcPr marL="12200" marR="12200" marT="0" marB="0" anchor="ctr"/>
                </a:tc>
                <a:tc rowSpan="2">
                  <a:txBody>
                    <a:bodyPr/>
                    <a:lstStyle/>
                    <a:p>
                      <a:pPr>
                        <a:lnSpc>
                          <a:spcPct val="107000"/>
                        </a:lnSpc>
                        <a:spcAft>
                          <a:spcPts val="0"/>
                        </a:spcAft>
                      </a:pPr>
                      <a:r>
                        <a:rPr lang="en-US" sz="800" dirty="0" smtClean="0">
                          <a:solidFill>
                            <a:srgbClr val="FF0000"/>
                          </a:solidFill>
                        </a:rPr>
                        <a:t>IR Control</a:t>
                      </a:r>
                      <a:endParaRPr lang="en-SG" sz="800" dirty="0">
                        <a:solidFill>
                          <a:srgbClr val="FF0000"/>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rgbClr val="FF0000"/>
                          </a:solidFill>
                        </a:rPr>
                        <a:t>46</a:t>
                      </a:r>
                      <a:endParaRPr lang="en-SG" sz="800" dirty="0">
                        <a:solidFill>
                          <a:srgbClr val="FF0000"/>
                        </a:solidFill>
                      </a:endParaRPr>
                    </a:p>
                  </a:txBody>
                  <a:tcPr marL="32833" marR="32833" marT="0" marB="0" anchor="ctr"/>
                </a:tc>
                <a:tc>
                  <a:txBody>
                    <a:bodyPr/>
                    <a:lstStyle/>
                    <a:p>
                      <a:pPr>
                        <a:lnSpc>
                          <a:spcPct val="107000"/>
                        </a:lnSpc>
                        <a:spcAft>
                          <a:spcPts val="0"/>
                        </a:spcAft>
                      </a:pPr>
                      <a:r>
                        <a:rPr lang="en-US" sz="800" dirty="0" smtClean="0">
                          <a:solidFill>
                            <a:srgbClr val="FF0000"/>
                          </a:solidFill>
                        </a:rPr>
                        <a:t>DO+2</a:t>
                      </a:r>
                      <a:endParaRPr lang="en-SG" sz="800" dirty="0">
                        <a:solidFill>
                          <a:srgbClr val="FF0000"/>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12688991"/>
              </p:ext>
            </p:extLst>
          </p:nvPr>
        </p:nvGraphicFramePr>
        <p:xfrm>
          <a:off x="276601" y="2578918"/>
          <a:ext cx="2376546" cy="1008835"/>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86082509"/>
                    </a:ext>
                  </a:extLst>
                </a:gridCol>
                <a:gridCol w="1082153">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a:t>J4 </a:t>
                      </a:r>
                      <a:r>
                        <a:rPr lang="en-SG" sz="80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70025709"/>
              </p:ext>
            </p:extLst>
          </p:nvPr>
        </p:nvGraphicFramePr>
        <p:xfrm>
          <a:off x="276601" y="3773870"/>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954481013"/>
              </p:ext>
            </p:extLst>
          </p:nvPr>
        </p:nvGraphicFramePr>
        <p:xfrm>
          <a:off x="2798618" y="429263"/>
          <a:ext cx="6096000" cy="288417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200" dirty="0" smtClean="0"/>
                        <a:t>Action</a:t>
                      </a:r>
                      <a:endParaRPr lang="en-SG" sz="1200" dirty="0"/>
                    </a:p>
                  </a:txBody>
                  <a:tcPr marL="68580" marR="68580" marT="34290" marB="34290"/>
                </a:tc>
                <a:tc>
                  <a:txBody>
                    <a:bodyPr/>
                    <a:lstStyle/>
                    <a:p>
                      <a:r>
                        <a:rPr lang="en-US" sz="1200" dirty="0" smtClean="0"/>
                        <a:t>Current</a:t>
                      </a:r>
                      <a:r>
                        <a:rPr lang="en-US" sz="1200" baseline="0" dirty="0" smtClean="0"/>
                        <a:t> View State</a:t>
                      </a:r>
                      <a:endParaRPr lang="en-SG" sz="1200" dirty="0"/>
                    </a:p>
                  </a:txBody>
                  <a:tcPr marL="68580" marR="68580" marT="34290" marB="34290"/>
                </a:tc>
                <a:tc>
                  <a:txBody>
                    <a:bodyPr/>
                    <a:lstStyle/>
                    <a:p>
                      <a:r>
                        <a:rPr lang="en-US" sz="1200" dirty="0" smtClean="0"/>
                        <a:t>Output</a:t>
                      </a:r>
                      <a:endParaRPr lang="en-SG" sz="1200" dirty="0"/>
                    </a:p>
                  </a:txBody>
                  <a:tcPr marL="68580" marR="68580" marT="34290" marB="34290"/>
                </a:tc>
                <a:tc>
                  <a:txBody>
                    <a:bodyPr/>
                    <a:lstStyle/>
                    <a:p>
                      <a:r>
                        <a:rPr lang="en-US" sz="1200" dirty="0" smtClean="0"/>
                        <a:t>Expected Result</a:t>
                      </a:r>
                      <a:endParaRPr lang="en-SG" sz="1200" dirty="0"/>
                    </a:p>
                  </a:txBody>
                  <a:tcPr marL="68580" marR="68580" marT="34290" marB="34290"/>
                </a:tc>
                <a:extLst>
                  <a:ext uri="{0D108BD9-81ED-4DB2-BD59-A6C34878D82A}">
                    <a16:rowId xmlns:a16="http://schemas.microsoft.com/office/drawing/2014/main" val="2672070184"/>
                  </a:ext>
                </a:extLst>
              </a:tr>
              <a:tr h="377190">
                <a:tc>
                  <a:txBody>
                    <a:bodyPr/>
                    <a:lstStyle/>
                    <a:p>
                      <a:r>
                        <a:rPr lang="en-US" sz="1200" dirty="0" smtClean="0"/>
                        <a:t>J6</a:t>
                      </a:r>
                      <a:r>
                        <a:rPr lang="en-US" sz="1200" baseline="0" dirty="0" smtClean="0"/>
                        <a:t> pin 28 change from low to HIGH</a:t>
                      </a:r>
                      <a:endParaRPr lang="en-SG" sz="1200" dirty="0"/>
                    </a:p>
                  </a:txBody>
                  <a:tcPr marL="68580" marR="68580" marT="34290" marB="34290"/>
                </a:tc>
                <a:tc>
                  <a:txBody>
                    <a:bodyPr/>
                    <a:lstStyle/>
                    <a:p>
                      <a:r>
                        <a:rPr lang="en-US" sz="1200" dirty="0" smtClean="0"/>
                        <a:t>-</a:t>
                      </a:r>
                      <a:endParaRPr lang="en-SG" sz="1200" dirty="0"/>
                    </a:p>
                  </a:txBody>
                  <a:tcPr marL="68580" marR="68580" marT="34290" marB="34290"/>
                </a:tc>
                <a:tc>
                  <a:txBody>
                    <a:bodyPr/>
                    <a:lstStyle/>
                    <a:p>
                      <a:r>
                        <a:rPr lang="en-US" sz="1200" dirty="0" smtClean="0"/>
                        <a:t>J7</a:t>
                      </a:r>
                      <a:r>
                        <a:rPr lang="en-US" sz="1200" baseline="0" dirty="0" smtClean="0"/>
                        <a:t> pin A change to J4 pin B</a:t>
                      </a:r>
                      <a:endParaRPr lang="en-SG" sz="1200" dirty="0"/>
                    </a:p>
                  </a:txBody>
                  <a:tcPr marL="68580" marR="68580" marT="34290" marB="34290"/>
                </a:tc>
                <a:tc>
                  <a:txBody>
                    <a:bodyPr/>
                    <a:lstStyle/>
                    <a:p>
                      <a:r>
                        <a:rPr lang="en-US" sz="1200" dirty="0" smtClean="0"/>
                        <a:t>VDU output switch to rear near view</a:t>
                      </a:r>
                      <a:endParaRPr lang="en-SG" sz="1200" dirty="0"/>
                    </a:p>
                  </a:txBody>
                  <a:tcPr marL="68580" marR="68580" marT="34290" marB="34290"/>
                </a:tc>
                <a:extLst>
                  <a:ext uri="{0D108BD9-81ED-4DB2-BD59-A6C34878D82A}">
                    <a16:rowId xmlns:a16="http://schemas.microsoft.com/office/drawing/2014/main" val="1408875703"/>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J6</a:t>
                      </a:r>
                      <a:r>
                        <a:rPr lang="en-US" sz="1200" baseline="0" dirty="0" smtClean="0"/>
                        <a:t> pin 30 change from low to HIGH</a:t>
                      </a:r>
                      <a:endParaRPr lang="en-SG" sz="1200" dirty="0" smtClean="0"/>
                    </a:p>
                  </a:txBody>
                  <a:tcPr marL="68580" marR="68580" marT="34290" marB="34290"/>
                </a:tc>
                <a:tc>
                  <a:txBody>
                    <a:bodyPr/>
                    <a:lstStyle/>
                    <a:p>
                      <a:r>
                        <a:rPr lang="en-US" sz="1200" dirty="0" smtClean="0"/>
                        <a:t>-</a:t>
                      </a:r>
                      <a:endParaRPr lang="en-SG" sz="1200" dirty="0"/>
                    </a:p>
                  </a:txBody>
                  <a:tcPr marL="68580" marR="68580" marT="34290" marB="34290"/>
                </a:tc>
                <a:tc>
                  <a:txBody>
                    <a:bodyPr/>
                    <a:lstStyle/>
                    <a:p>
                      <a:r>
                        <a:rPr lang="en-US" sz="1200" dirty="0" smtClean="0"/>
                        <a:t>J7</a:t>
                      </a:r>
                      <a:r>
                        <a:rPr lang="en-US" sz="1200" baseline="0" dirty="0" smtClean="0"/>
                        <a:t> pin A change to J4 pin C</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 output switch to rear far view</a:t>
                      </a:r>
                      <a:endParaRPr lang="en-SG" sz="1200" dirty="0" smtClean="0"/>
                    </a:p>
                  </a:txBody>
                  <a:tcPr marL="68580" marR="68580" marT="34290" marB="34290"/>
                </a:tc>
                <a:extLst>
                  <a:ext uri="{0D108BD9-81ED-4DB2-BD59-A6C34878D82A}">
                    <a16:rowId xmlns:a16="http://schemas.microsoft.com/office/drawing/2014/main" val="2843516397"/>
                  </a:ext>
                </a:extLst>
              </a:tr>
              <a:tr h="377190">
                <a:tc>
                  <a:txBody>
                    <a:bodyPr/>
                    <a:lstStyle/>
                    <a:p>
                      <a:r>
                        <a:rPr lang="en-US" sz="1200" dirty="0" smtClean="0"/>
                        <a:t>FRONT</a:t>
                      </a:r>
                      <a:r>
                        <a:rPr lang="en-US" sz="1200" baseline="0" dirty="0" smtClean="0"/>
                        <a:t> button pressed on VDU</a:t>
                      </a:r>
                      <a:endParaRPr lang="en-SG" sz="1200" dirty="0"/>
                    </a:p>
                  </a:txBody>
                  <a:tcPr marL="68580" marR="68580" marT="34290" marB="34290"/>
                </a:tc>
                <a:tc>
                  <a:txBody>
                    <a:bodyPr/>
                    <a:lstStyle/>
                    <a:p>
                      <a:r>
                        <a:rPr lang="en-US" sz="1200" dirty="0" smtClean="0"/>
                        <a:t>-</a:t>
                      </a:r>
                      <a:endParaRPr lang="en-SG" sz="1200" dirty="0"/>
                    </a:p>
                  </a:txBody>
                  <a:tcPr marL="68580" marR="68580" marT="34290" marB="34290"/>
                </a:tc>
                <a:tc>
                  <a:txBody>
                    <a:bodyPr/>
                    <a:lstStyle/>
                    <a:p>
                      <a:r>
                        <a:rPr lang="en-US" sz="1200" dirty="0" smtClean="0"/>
                        <a:t>J7 pin A change to J4 pin A</a:t>
                      </a:r>
                      <a:endParaRPr lang="en-SG" sz="1200" dirty="0"/>
                    </a:p>
                  </a:txBody>
                  <a:tcPr marL="68580" marR="68580" marT="34290" marB="34290"/>
                </a:tc>
                <a:tc>
                  <a:txBody>
                    <a:bodyPr/>
                    <a:lstStyle/>
                    <a:p>
                      <a:r>
                        <a:rPr lang="en-US" sz="1200" dirty="0" smtClean="0"/>
                        <a:t>VDU output switch to front</a:t>
                      </a:r>
                      <a:r>
                        <a:rPr lang="en-US" sz="1200" baseline="0" dirty="0" smtClean="0"/>
                        <a:t> TI view</a:t>
                      </a:r>
                      <a:endParaRPr lang="en-SG" sz="1200" dirty="0"/>
                    </a:p>
                  </a:txBody>
                  <a:tcPr marL="68580" marR="68580" marT="34290" marB="34290"/>
                </a:tc>
                <a:extLst>
                  <a:ext uri="{0D108BD9-81ED-4DB2-BD59-A6C34878D82A}">
                    <a16:rowId xmlns:a16="http://schemas.microsoft.com/office/drawing/2014/main" val="1596936741"/>
                  </a:ext>
                </a:extLst>
              </a:tr>
              <a:tr h="377190">
                <a:tc>
                  <a:txBody>
                    <a:bodyPr/>
                    <a:lstStyle/>
                    <a:p>
                      <a:r>
                        <a:rPr lang="en-US" sz="1200" dirty="0" smtClean="0"/>
                        <a:t>REAR button pressed on VDU</a:t>
                      </a:r>
                      <a:endParaRPr lang="en-SG" sz="1200" dirty="0"/>
                    </a:p>
                  </a:txBody>
                  <a:tcPr marL="68580" marR="68580" marT="34290" marB="34290"/>
                </a:tc>
                <a:tc>
                  <a:txBody>
                    <a:bodyPr/>
                    <a:lstStyle/>
                    <a:p>
                      <a:r>
                        <a:rPr lang="en-US" sz="1200" dirty="0" smtClean="0"/>
                        <a:t>Front TI</a:t>
                      </a:r>
                      <a:endParaRPr lang="en-SG" sz="1200" dirty="0"/>
                    </a:p>
                  </a:txBody>
                  <a:tcPr marL="68580" marR="68580" marT="34290" marB="34290"/>
                </a:tc>
                <a:tc>
                  <a:txBody>
                    <a:bodyPr/>
                    <a:lstStyle/>
                    <a:p>
                      <a:r>
                        <a:rPr lang="en-US" sz="1200" dirty="0" smtClean="0"/>
                        <a:t>J7 pin A change to J4 pin C</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 output switch to rear far view</a:t>
                      </a:r>
                      <a:endParaRPr lang="en-SG" sz="1200" dirty="0" smtClean="0"/>
                    </a:p>
                  </a:txBody>
                  <a:tcPr marL="68580" marR="68580" marT="34290" marB="34290"/>
                </a:tc>
                <a:extLst>
                  <a:ext uri="{0D108BD9-81ED-4DB2-BD59-A6C34878D82A}">
                    <a16:rowId xmlns:a16="http://schemas.microsoft.com/office/drawing/2014/main" val="1642398119"/>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REAR button pressed on VDU</a:t>
                      </a:r>
                      <a:endParaRPr lang="en-SG" sz="1200" dirty="0" smtClean="0"/>
                    </a:p>
                  </a:txBody>
                  <a:tcPr marL="68580" marR="68580" marT="34290" marB="34290"/>
                </a:tc>
                <a:tc>
                  <a:txBody>
                    <a:bodyPr/>
                    <a:lstStyle/>
                    <a:p>
                      <a:r>
                        <a:rPr lang="en-US" sz="1200" dirty="0" smtClean="0"/>
                        <a:t>Rear Near</a:t>
                      </a:r>
                      <a:endParaRPr lang="en-SG" sz="1200" dirty="0"/>
                    </a:p>
                  </a:txBody>
                  <a:tcPr marL="68580" marR="68580" marT="34290" marB="34290"/>
                </a:tc>
                <a:tc>
                  <a:txBody>
                    <a:bodyPr/>
                    <a:lstStyle/>
                    <a:p>
                      <a:r>
                        <a:rPr lang="en-US" sz="1200" dirty="0" smtClean="0"/>
                        <a:t>J7 pin A change to J4 pin C</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 output switch to rear far view</a:t>
                      </a:r>
                      <a:endParaRPr lang="en-SG" sz="1200" dirty="0" smtClean="0"/>
                    </a:p>
                  </a:txBody>
                  <a:tcPr marL="68580" marR="68580" marT="34290" marB="34290"/>
                </a:tc>
                <a:extLst>
                  <a:ext uri="{0D108BD9-81ED-4DB2-BD59-A6C34878D82A}">
                    <a16:rowId xmlns:a16="http://schemas.microsoft.com/office/drawing/2014/main" val="2536663617"/>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REAR button pressed on VDU</a:t>
                      </a:r>
                      <a:endParaRPr lang="en-SG" sz="1200" dirty="0" smtClean="0"/>
                    </a:p>
                  </a:txBody>
                  <a:tcPr marL="68580" marR="68580" marT="34290" marB="34290"/>
                </a:tc>
                <a:tc>
                  <a:txBody>
                    <a:bodyPr/>
                    <a:lstStyle/>
                    <a:p>
                      <a:r>
                        <a:rPr lang="en-US" sz="1200" dirty="0" smtClean="0"/>
                        <a:t>Rear Far</a:t>
                      </a:r>
                      <a:endParaRPr lang="en-SG" sz="1200" dirty="0"/>
                    </a:p>
                  </a:txBody>
                  <a:tcPr marL="68580" marR="68580" marT="34290" marB="34290"/>
                </a:tc>
                <a:tc>
                  <a:txBody>
                    <a:bodyPr/>
                    <a:lstStyle/>
                    <a:p>
                      <a:r>
                        <a:rPr lang="en-US" sz="1200" dirty="0" smtClean="0"/>
                        <a:t>J7 pin A change to J4 pin B</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 output switch to rear near view</a:t>
                      </a:r>
                      <a:endParaRPr lang="en-SG" sz="1200" dirty="0" smtClean="0"/>
                    </a:p>
                  </a:txBody>
                  <a:tcPr marL="68580" marR="68580" marT="34290" marB="34290"/>
                </a:tc>
                <a:extLst>
                  <a:ext uri="{0D108BD9-81ED-4DB2-BD59-A6C34878D82A}">
                    <a16:rowId xmlns:a16="http://schemas.microsoft.com/office/drawing/2014/main" val="2734622016"/>
                  </a:ext>
                </a:extLst>
              </a:tr>
            </a:tbl>
          </a:graphicData>
        </a:graphic>
      </p:graphicFrame>
      <p:sp>
        <p:nvSpPr>
          <p:cNvPr id="9" name="TextBox 8"/>
          <p:cNvSpPr txBox="1"/>
          <p:nvPr/>
        </p:nvSpPr>
        <p:spPr>
          <a:xfrm>
            <a:off x="2798618" y="3748334"/>
            <a:ext cx="6096000" cy="830997"/>
          </a:xfrm>
          <a:prstGeom prst="rect">
            <a:avLst/>
          </a:prstGeom>
          <a:noFill/>
        </p:spPr>
        <p:txBody>
          <a:bodyPr wrap="square" rtlCol="0">
            <a:spAutoFit/>
          </a:bodyPr>
          <a:lstStyle/>
          <a:p>
            <a:r>
              <a:rPr lang="en-US" sz="1200" dirty="0"/>
              <a:t>If the current VDU view state and the expected view state is the same, there should be NO switching</a:t>
            </a:r>
          </a:p>
          <a:p>
            <a:endParaRPr lang="en-US" sz="1200" dirty="0"/>
          </a:p>
          <a:p>
            <a:r>
              <a:rPr lang="en-US" sz="1200" dirty="0"/>
              <a:t>* Supplier to advise VCU-VDU RS422 communications protocol</a:t>
            </a:r>
          </a:p>
        </p:txBody>
      </p:sp>
    </p:spTree>
    <p:extLst>
      <p:ext uri="{BB962C8B-B14F-4D97-AF65-F5344CB8AC3E}">
        <p14:creationId xmlns:p14="http://schemas.microsoft.com/office/powerpoint/2010/main" val="2660597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IR Control &amp; Night Mode</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879196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07315" y="3379052"/>
            <a:ext cx="2158171" cy="122540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501849142"/>
              </p:ext>
            </p:extLst>
          </p:nvPr>
        </p:nvGraphicFramePr>
        <p:xfrm>
          <a:off x="2798618" y="429263"/>
          <a:ext cx="6096000" cy="238125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200" dirty="0" smtClean="0"/>
                        <a:t>Action</a:t>
                      </a:r>
                      <a:endParaRPr lang="en-SG" sz="1200" dirty="0"/>
                    </a:p>
                  </a:txBody>
                  <a:tcPr marL="68580" marR="68580" marT="34290" marB="34290"/>
                </a:tc>
                <a:tc>
                  <a:txBody>
                    <a:bodyPr/>
                    <a:lstStyle/>
                    <a:p>
                      <a:r>
                        <a:rPr lang="en-US" sz="1200" dirty="0" smtClean="0"/>
                        <a:t>Current</a:t>
                      </a:r>
                      <a:r>
                        <a:rPr lang="en-US" sz="1200" baseline="0" dirty="0" smtClean="0"/>
                        <a:t> State</a:t>
                      </a:r>
                      <a:endParaRPr lang="en-SG" sz="1200" dirty="0"/>
                    </a:p>
                  </a:txBody>
                  <a:tcPr marL="68580" marR="68580" marT="34290" marB="34290"/>
                </a:tc>
                <a:tc>
                  <a:txBody>
                    <a:bodyPr/>
                    <a:lstStyle/>
                    <a:p>
                      <a:r>
                        <a:rPr lang="en-US" sz="1200" dirty="0" smtClean="0"/>
                        <a:t>Output</a:t>
                      </a:r>
                      <a:endParaRPr lang="en-SG" sz="1200" dirty="0"/>
                    </a:p>
                  </a:txBody>
                  <a:tcPr marL="68580" marR="68580" marT="34290" marB="34290"/>
                </a:tc>
                <a:tc>
                  <a:txBody>
                    <a:bodyPr/>
                    <a:lstStyle/>
                    <a:p>
                      <a:r>
                        <a:rPr lang="en-US" sz="1200" dirty="0" smtClean="0"/>
                        <a:t>Expected Result</a:t>
                      </a:r>
                      <a:endParaRPr lang="en-SG" sz="1200" dirty="0"/>
                    </a:p>
                  </a:txBody>
                  <a:tcPr marL="68580" marR="68580" marT="34290" marB="34290"/>
                </a:tc>
                <a:extLst>
                  <a:ext uri="{0D108BD9-81ED-4DB2-BD59-A6C34878D82A}">
                    <a16:rowId xmlns:a16="http://schemas.microsoft.com/office/drawing/2014/main" val="2672070184"/>
                  </a:ext>
                </a:extLst>
              </a:tr>
              <a:tr h="377190">
                <a:tc>
                  <a:txBody>
                    <a:bodyPr/>
                    <a:lstStyle/>
                    <a:p>
                      <a:r>
                        <a:rPr lang="en-US" sz="1200" dirty="0" smtClean="0"/>
                        <a:t>Press “IR” button</a:t>
                      </a:r>
                      <a:r>
                        <a:rPr lang="en-US" sz="1200" baseline="0" dirty="0" smtClean="0"/>
                        <a:t> on VDU</a:t>
                      </a:r>
                      <a:endParaRPr lang="en-SG" sz="1200" dirty="0"/>
                    </a:p>
                  </a:txBody>
                  <a:tcPr marL="68580" marR="68580" marT="34290" marB="34290"/>
                </a:tc>
                <a:tc>
                  <a:txBody>
                    <a:bodyPr/>
                    <a:lstStyle/>
                    <a:p>
                      <a:r>
                        <a:rPr lang="en-US" sz="1200" dirty="0" smtClean="0"/>
                        <a:t>IR Off</a:t>
                      </a:r>
                      <a:endParaRPr lang="en-SG" sz="1200" dirty="0"/>
                    </a:p>
                  </a:txBody>
                  <a:tcPr marL="68580" marR="68580" marT="34290" marB="34290"/>
                </a:tc>
                <a:tc>
                  <a:txBody>
                    <a:bodyPr/>
                    <a:lstStyle/>
                    <a:p>
                      <a:r>
                        <a:rPr lang="en-US" sz="1200" dirty="0" smtClean="0"/>
                        <a:t>J6 pin 43 and 45 HIGH</a:t>
                      </a:r>
                      <a:endParaRPr lang="en-SG" sz="1200" dirty="0"/>
                    </a:p>
                  </a:txBody>
                  <a:tcPr marL="68580" marR="68580" marT="34290" marB="34290"/>
                </a:tc>
                <a:tc>
                  <a:txBody>
                    <a:bodyPr/>
                    <a:lstStyle/>
                    <a:p>
                      <a:r>
                        <a:rPr lang="en-US" sz="1200" dirty="0" smtClean="0"/>
                        <a:t>IR turns on, VDU shows “IR On” OSD</a:t>
                      </a:r>
                      <a:endParaRPr lang="en-SG" sz="1200" dirty="0"/>
                    </a:p>
                  </a:txBody>
                  <a:tcPr marL="68580" marR="68580" marT="34290" marB="34290"/>
                </a:tc>
                <a:extLst>
                  <a:ext uri="{0D108BD9-81ED-4DB2-BD59-A6C34878D82A}">
                    <a16:rowId xmlns:a16="http://schemas.microsoft.com/office/drawing/2014/main" val="1408875703"/>
                  </a:ext>
                </a:extLst>
              </a:tr>
              <a:tr h="377190">
                <a:tc>
                  <a:txBody>
                    <a:bodyPr/>
                    <a:lstStyle/>
                    <a:p>
                      <a:r>
                        <a:rPr lang="en-US" sz="1200" dirty="0" smtClean="0"/>
                        <a:t>Press “IR” button</a:t>
                      </a:r>
                      <a:r>
                        <a:rPr lang="en-US" sz="1200" baseline="0" dirty="0" smtClean="0"/>
                        <a:t> on VDU</a:t>
                      </a:r>
                      <a:endParaRPr lang="en-SG" sz="1200" dirty="0"/>
                    </a:p>
                  </a:txBody>
                  <a:tcPr marL="68580" marR="68580" marT="34290" marB="34290"/>
                </a:tc>
                <a:tc>
                  <a:txBody>
                    <a:bodyPr/>
                    <a:lstStyle/>
                    <a:p>
                      <a:r>
                        <a:rPr lang="en-US" sz="1200" dirty="0" smtClean="0"/>
                        <a:t>IR On</a:t>
                      </a:r>
                      <a:endParaRPr lang="en-SG" sz="1200" dirty="0"/>
                    </a:p>
                  </a:txBody>
                  <a:tcPr marL="68580" marR="68580" marT="34290" marB="34290"/>
                </a:tc>
                <a:tc>
                  <a:txBody>
                    <a:bodyPr/>
                    <a:lstStyle/>
                    <a:p>
                      <a:r>
                        <a:rPr lang="en-US" sz="1200" dirty="0" smtClean="0"/>
                        <a:t>J6 pin 43 and 45 LOW</a:t>
                      </a:r>
                      <a:endParaRPr lang="en-SG" sz="1200" dirty="0"/>
                    </a:p>
                  </a:txBody>
                  <a:tcPr marL="68580" marR="68580" marT="34290" marB="34290"/>
                </a:tc>
                <a:tc>
                  <a:txBody>
                    <a:bodyPr/>
                    <a:lstStyle/>
                    <a:p>
                      <a:r>
                        <a:rPr lang="en-US" sz="1200" dirty="0" smtClean="0"/>
                        <a:t>IR turns off, VDU removes “IR On” OSD</a:t>
                      </a:r>
                      <a:endParaRPr lang="en-SG" sz="1200" dirty="0"/>
                    </a:p>
                  </a:txBody>
                  <a:tcPr marL="68580" marR="68580" marT="34290" marB="34290"/>
                </a:tc>
                <a:extLst>
                  <a:ext uri="{0D108BD9-81ED-4DB2-BD59-A6C34878D82A}">
                    <a16:rowId xmlns:a16="http://schemas.microsoft.com/office/drawing/2014/main" val="2843516397"/>
                  </a:ext>
                </a:extLst>
              </a:tr>
              <a:tr h="377190">
                <a:tc>
                  <a:txBody>
                    <a:bodyPr/>
                    <a:lstStyle/>
                    <a:p>
                      <a:r>
                        <a:rPr lang="en-US" sz="1200" dirty="0" smtClean="0"/>
                        <a:t>Press “Night” button on VDU</a:t>
                      </a:r>
                      <a:endParaRPr lang="en-SG" sz="1200" dirty="0"/>
                    </a:p>
                  </a:txBody>
                  <a:tcPr marL="68580" marR="68580" marT="34290" marB="34290"/>
                </a:tc>
                <a:tc>
                  <a:txBody>
                    <a:bodyPr/>
                    <a:lstStyle/>
                    <a:p>
                      <a:r>
                        <a:rPr lang="en-US" sz="1200" dirty="0" smtClean="0"/>
                        <a:t>Night mode OFF</a:t>
                      </a:r>
                      <a:endParaRPr lang="en-SG" sz="1200" dirty="0"/>
                    </a:p>
                  </a:txBody>
                  <a:tcPr marL="68580" marR="68580" marT="34290" marB="34290"/>
                </a:tc>
                <a:tc>
                  <a:txBody>
                    <a:bodyPr/>
                    <a:lstStyle/>
                    <a:p>
                      <a:r>
                        <a:rPr lang="en-US" sz="1200" dirty="0" smtClean="0"/>
                        <a:t>VDU turns to ultra-low</a:t>
                      </a:r>
                      <a:r>
                        <a:rPr lang="en-US" sz="1200" baseline="0" dirty="0" smtClean="0"/>
                        <a:t> brightness</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Night</a:t>
                      </a:r>
                      <a:r>
                        <a:rPr lang="en-US" sz="1200" baseline="0" dirty="0" smtClean="0"/>
                        <a:t> Mode OSD shown on VDU</a:t>
                      </a:r>
                      <a:endParaRPr lang="en-SG" sz="1200" dirty="0" smtClean="0"/>
                    </a:p>
                  </a:txBody>
                  <a:tcPr marL="68580" marR="68580" marT="34290" marB="34290"/>
                </a:tc>
                <a:extLst>
                  <a:ext uri="{0D108BD9-81ED-4DB2-BD59-A6C34878D82A}">
                    <a16:rowId xmlns:a16="http://schemas.microsoft.com/office/drawing/2014/main" val="1500438793"/>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Press “Night” button on VDU</a:t>
                      </a:r>
                      <a:endParaRPr lang="en-SG" sz="1200" dirty="0" smtClean="0"/>
                    </a:p>
                  </a:txBody>
                  <a:tcPr marL="68580" marR="68580" marT="34290" marB="34290"/>
                </a:tc>
                <a:tc>
                  <a:txBody>
                    <a:bodyPr/>
                    <a:lstStyle/>
                    <a:p>
                      <a:r>
                        <a:rPr lang="en-US" sz="1200" dirty="0" smtClean="0"/>
                        <a:t>Night mode ON</a:t>
                      </a:r>
                      <a:endParaRPr lang="en-SG" sz="1200" dirty="0"/>
                    </a:p>
                  </a:txBody>
                  <a:tcPr marL="68580" marR="68580" marT="34290" marB="34290"/>
                </a:tc>
                <a:tc>
                  <a:txBody>
                    <a:bodyPr/>
                    <a:lstStyle/>
                    <a:p>
                      <a:r>
                        <a:rPr lang="en-US" sz="1200" dirty="0" smtClean="0"/>
                        <a:t>VDU returns to previous brightness</a:t>
                      </a:r>
                      <a:r>
                        <a:rPr lang="en-US" sz="1200" baseline="0" dirty="0" smtClean="0"/>
                        <a:t> setting</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Night Mode OSD removed on VDU</a:t>
                      </a:r>
                      <a:endParaRPr lang="en-SG" sz="1200" dirty="0" smtClean="0"/>
                    </a:p>
                  </a:txBody>
                  <a:tcPr marL="68580" marR="68580" marT="34290" marB="34290"/>
                </a:tc>
                <a:extLst>
                  <a:ext uri="{0D108BD9-81ED-4DB2-BD59-A6C34878D82A}">
                    <a16:rowId xmlns:a16="http://schemas.microsoft.com/office/drawing/2014/main" val="1048056271"/>
                  </a:ext>
                </a:extLst>
              </a:tr>
            </a:tbl>
          </a:graphicData>
        </a:graphic>
      </p:graphicFrame>
      <p:cxnSp>
        <p:nvCxnSpPr>
          <p:cNvPr id="13" name="Straight Arrow Connector 12"/>
          <p:cNvCxnSpPr>
            <a:stCxn id="18" idx="1"/>
          </p:cNvCxnSpPr>
          <p:nvPr/>
        </p:nvCxnSpPr>
        <p:spPr>
          <a:xfrm flipH="1" flipV="1">
            <a:off x="6503988" y="3629201"/>
            <a:ext cx="697893" cy="36255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7" idx="1"/>
          </p:cNvCxnSpPr>
          <p:nvPr/>
        </p:nvCxnSpPr>
        <p:spPr>
          <a:xfrm flipH="1">
            <a:off x="6503987" y="3420991"/>
            <a:ext cx="697895" cy="4185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201882" y="3282492"/>
            <a:ext cx="1052945" cy="248209"/>
          </a:xfrm>
          <a:prstGeom prst="rect">
            <a:avLst/>
          </a:prstGeom>
          <a:noFill/>
        </p:spPr>
        <p:txBody>
          <a:bodyPr wrap="square" rtlCol="0">
            <a:spAutoFit/>
          </a:bodyPr>
          <a:lstStyle/>
          <a:p>
            <a:r>
              <a:rPr lang="en-US" sz="1013" dirty="0"/>
              <a:t>“IR On” OSD</a:t>
            </a:r>
          </a:p>
        </p:txBody>
      </p:sp>
      <p:sp>
        <p:nvSpPr>
          <p:cNvPr id="18" name="TextBox 17"/>
          <p:cNvSpPr txBox="1"/>
          <p:nvPr/>
        </p:nvSpPr>
        <p:spPr>
          <a:xfrm>
            <a:off x="7201881" y="3853254"/>
            <a:ext cx="1339446" cy="248209"/>
          </a:xfrm>
          <a:prstGeom prst="rect">
            <a:avLst/>
          </a:prstGeom>
          <a:noFill/>
        </p:spPr>
        <p:txBody>
          <a:bodyPr wrap="square" rtlCol="0">
            <a:spAutoFit/>
          </a:bodyPr>
          <a:lstStyle/>
          <a:p>
            <a:r>
              <a:rPr lang="en-US" sz="1013" dirty="0"/>
              <a:t>Night Mode OSD</a:t>
            </a:r>
          </a:p>
        </p:txBody>
      </p:sp>
      <p:graphicFrame>
        <p:nvGraphicFramePr>
          <p:cNvPr id="11" name="Table 10"/>
          <p:cNvGraphicFramePr>
            <a:graphicFrameLocks noGrp="1"/>
          </p:cNvGraphicFramePr>
          <p:nvPr>
            <p:extLst>
              <p:ext uri="{D42A27DB-BD31-4B8C-83A1-F6EECF244321}">
                <p14:modId xmlns:p14="http://schemas.microsoft.com/office/powerpoint/2010/main" val="3171048237"/>
              </p:ext>
            </p:extLst>
          </p:nvPr>
        </p:nvGraphicFramePr>
        <p:xfrm>
          <a:off x="276601" y="429264"/>
          <a:ext cx="2376545" cy="885190"/>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dirty="0" smtClean="0">
                          <a:solidFill>
                            <a:schemeClr val="tx1"/>
                          </a:solidFill>
                        </a:rPr>
                        <a:t>J6 - D38999/24WE35SN</a:t>
                      </a:r>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dirty="0">
                          <a:solidFill>
                            <a:schemeClr val="tx1"/>
                          </a:solidFill>
                        </a:rPr>
                        <a:t>43</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rowSpan="2">
                  <a:txBody>
                    <a:bodyPr/>
                    <a:lstStyle/>
                    <a:p>
                      <a:pPr>
                        <a:lnSpc>
                          <a:spcPct val="107000"/>
                        </a:lnSpc>
                        <a:spcAft>
                          <a:spcPts val="0"/>
                        </a:spcAft>
                      </a:pPr>
                      <a:r>
                        <a:rPr lang="en-SG" sz="800" dirty="0">
                          <a:solidFill>
                            <a:schemeClr val="tx1"/>
                          </a:solidFill>
                        </a:rPr>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solidFill>
                            <a:schemeClr val="tx1"/>
                          </a:solidFill>
                        </a:rPr>
                        <a:t>44</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chemeClr val="tx1"/>
                          </a:solidFill>
                        </a:rPr>
                        <a:t>45</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rowSpan="2">
                  <a:txBody>
                    <a:bodyPr/>
                    <a:lstStyle/>
                    <a:p>
                      <a:pPr>
                        <a:lnSpc>
                          <a:spcPct val="107000"/>
                        </a:lnSpc>
                        <a:spcAft>
                          <a:spcPts val="0"/>
                        </a:spcAft>
                      </a:pPr>
                      <a:r>
                        <a:rPr lang="en-US" sz="800" dirty="0" smtClean="0">
                          <a:solidFill>
                            <a:schemeClr val="tx1"/>
                          </a:solidFill>
                        </a:rPr>
                        <a:t>IR Control</a:t>
                      </a:r>
                      <a:endParaRPr lang="en-SG" sz="8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chemeClr val="tx1"/>
                          </a:solidFill>
                        </a:rPr>
                        <a:t>46</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64991630"/>
              </p:ext>
            </p:extLst>
          </p:nvPr>
        </p:nvGraphicFramePr>
        <p:xfrm>
          <a:off x="276601" y="1372550"/>
          <a:ext cx="2376546" cy="2219437"/>
        </p:xfrm>
        <a:graphic>
          <a:graphicData uri="http://schemas.openxmlformats.org/drawingml/2006/table">
            <a:tbl>
              <a:tblPr firstRow="1" firstCol="1" bandRow="1">
                <a:tableStyleId>{5940675A-B579-460E-94D1-54222C63F5DA}</a:tableStyleId>
              </a:tblPr>
              <a:tblGrid>
                <a:gridCol w="229091">
                  <a:extLst>
                    <a:ext uri="{9D8B030D-6E8A-4147-A177-3AD203B41FA5}">
                      <a16:colId xmlns:a16="http://schemas.microsoft.com/office/drawing/2014/main" val="86082509"/>
                    </a:ext>
                  </a:extLst>
                </a:gridCol>
                <a:gridCol w="1065302">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dirty="0"/>
                        <a:t>J4 </a:t>
                      </a:r>
                      <a:r>
                        <a:rPr lang="en-SG" sz="800" dirty="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dirty="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dirty="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dirty="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r h="201767">
                <a:tc>
                  <a:txBody>
                    <a:bodyPr/>
                    <a:lstStyle/>
                    <a:p>
                      <a:pPr>
                        <a:lnSpc>
                          <a:spcPct val="107000"/>
                        </a:lnSpc>
                        <a:spcAft>
                          <a:spcPts val="0"/>
                        </a:spcAft>
                      </a:pPr>
                      <a:r>
                        <a:rPr lang="en-US" sz="800" dirty="0" smtClean="0"/>
                        <a:t>11</a:t>
                      </a:r>
                      <a:endParaRPr lang="en-SG" sz="800" dirty="0"/>
                    </a:p>
                  </a:txBody>
                  <a:tcPr marL="51435" marR="51435" marT="0" marB="0" anchor="ctr"/>
                </a:tc>
                <a:tc>
                  <a:txBody>
                    <a:bodyPr/>
                    <a:lstStyle/>
                    <a:p>
                      <a:pPr>
                        <a:lnSpc>
                          <a:spcPct val="107000"/>
                        </a:lnSpc>
                        <a:spcAft>
                          <a:spcPts val="0"/>
                        </a:spcAft>
                      </a:pPr>
                      <a:r>
                        <a:rPr lang="en-US" sz="800" dirty="0" smtClean="0"/>
                        <a:t>RS422_TX1+</a:t>
                      </a:r>
                      <a:endParaRPr lang="en-SG" sz="800" dirty="0"/>
                    </a:p>
                  </a:txBody>
                  <a:tcPr marL="51435" marR="51435" marT="0" marB="0" anchor="ctr"/>
                </a:tc>
                <a:tc rowSpan="6">
                  <a:txBody>
                    <a:bodyPr/>
                    <a:lstStyle/>
                    <a:p>
                      <a:pPr>
                        <a:lnSpc>
                          <a:spcPct val="107000"/>
                        </a:lnSpc>
                        <a:spcAft>
                          <a:spcPts val="0"/>
                        </a:spcAft>
                      </a:pPr>
                      <a:r>
                        <a:rPr lang="en-US" sz="800" dirty="0" smtClean="0"/>
                        <a:t>RS422 to TI</a:t>
                      </a:r>
                      <a:endParaRPr lang="en-SG" sz="800" dirty="0"/>
                    </a:p>
                  </a:txBody>
                  <a:tcPr marL="51435" marR="51435" marT="0" marB="0" anchor="ctr"/>
                </a:tc>
                <a:extLst>
                  <a:ext uri="{0D108BD9-81ED-4DB2-BD59-A6C34878D82A}">
                    <a16:rowId xmlns:a16="http://schemas.microsoft.com/office/drawing/2014/main" val="3089192975"/>
                  </a:ext>
                </a:extLst>
              </a:tr>
              <a:tr h="201767">
                <a:tc>
                  <a:txBody>
                    <a:bodyPr/>
                    <a:lstStyle/>
                    <a:p>
                      <a:pPr>
                        <a:lnSpc>
                          <a:spcPct val="107000"/>
                        </a:lnSpc>
                        <a:spcAft>
                          <a:spcPts val="0"/>
                        </a:spcAft>
                      </a:pPr>
                      <a:r>
                        <a:rPr lang="en-US" sz="800" dirty="0" smtClean="0"/>
                        <a:t>12</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RS422_TX1-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01767">
                <a:tc>
                  <a:txBody>
                    <a:bodyPr/>
                    <a:lstStyle/>
                    <a:p>
                      <a:pPr>
                        <a:lnSpc>
                          <a:spcPct val="107000"/>
                        </a:lnSpc>
                        <a:spcAft>
                          <a:spcPts val="0"/>
                        </a:spcAft>
                      </a:pPr>
                      <a:r>
                        <a:rPr lang="en-US" sz="800" dirty="0" smtClean="0"/>
                        <a:t>13</a:t>
                      </a:r>
                      <a:endParaRPr lang="en-SG" sz="800" dirty="0"/>
                    </a:p>
                  </a:txBody>
                  <a:tcPr marL="51435" marR="51435" marT="0" marB="0" anchor="ctr"/>
                </a:tc>
                <a:tc>
                  <a:txBody>
                    <a:bodyPr/>
                    <a:lstStyle/>
                    <a:p>
                      <a:pPr>
                        <a:lnSpc>
                          <a:spcPct val="107000"/>
                        </a:lnSpc>
                        <a:spcAft>
                          <a:spcPts val="0"/>
                        </a:spcAft>
                      </a:pPr>
                      <a:r>
                        <a:rPr lang="en-US" sz="800" dirty="0" smtClean="0"/>
                        <a:t>RS422_Shield1</a:t>
                      </a:r>
                      <a:endParaRPr lang="en-SG" sz="800" dirty="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01767">
                <a:tc>
                  <a:txBody>
                    <a:bodyPr/>
                    <a:lstStyle/>
                    <a:p>
                      <a:pPr>
                        <a:lnSpc>
                          <a:spcPct val="107000"/>
                        </a:lnSpc>
                        <a:spcAft>
                          <a:spcPts val="0"/>
                        </a:spcAft>
                      </a:pPr>
                      <a:r>
                        <a:rPr lang="en-US" sz="800" dirty="0" smtClean="0"/>
                        <a:t>14</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01767">
                <a:tc>
                  <a:txBody>
                    <a:bodyPr/>
                    <a:lstStyle/>
                    <a:p>
                      <a:pPr>
                        <a:lnSpc>
                          <a:spcPct val="107000"/>
                        </a:lnSpc>
                        <a:spcAft>
                          <a:spcPts val="0"/>
                        </a:spcAft>
                      </a:pPr>
                      <a:r>
                        <a:rPr lang="en-US" sz="800" dirty="0" smtClean="0"/>
                        <a:t>15</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RS422_RX1_</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01767">
                <a:tc>
                  <a:txBody>
                    <a:bodyPr/>
                    <a:lstStyle/>
                    <a:p>
                      <a:pPr>
                        <a:lnSpc>
                          <a:spcPct val="107000"/>
                        </a:lnSpc>
                        <a:spcAft>
                          <a:spcPts val="0"/>
                        </a:spcAft>
                      </a:pPr>
                      <a:r>
                        <a:rPr lang="en-US" sz="800" dirty="0" smtClean="0"/>
                        <a:t>16</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RS422_Shield1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171424269"/>
              </p:ext>
            </p:extLst>
          </p:nvPr>
        </p:nvGraphicFramePr>
        <p:xfrm>
          <a:off x="276601" y="3672509"/>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spTree>
    <p:extLst>
      <p:ext uri="{BB962C8B-B14F-4D97-AF65-F5344CB8AC3E}">
        <p14:creationId xmlns:p14="http://schemas.microsoft.com/office/powerpoint/2010/main" val="1006855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NUC</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4062043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62018872"/>
              </p:ext>
            </p:extLst>
          </p:nvPr>
        </p:nvGraphicFramePr>
        <p:xfrm>
          <a:off x="2798618" y="429263"/>
          <a:ext cx="6096000" cy="144399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200" dirty="0" smtClean="0"/>
                        <a:t>Action</a:t>
                      </a:r>
                      <a:endParaRPr lang="en-SG" sz="1200" dirty="0"/>
                    </a:p>
                  </a:txBody>
                  <a:tcPr marL="68580" marR="68580" marT="34290" marB="34290"/>
                </a:tc>
                <a:tc>
                  <a:txBody>
                    <a:bodyPr/>
                    <a:lstStyle/>
                    <a:p>
                      <a:r>
                        <a:rPr lang="en-US" sz="1200" dirty="0" smtClean="0"/>
                        <a:t>Current</a:t>
                      </a:r>
                      <a:r>
                        <a:rPr lang="en-US" sz="1200" baseline="0" dirty="0" smtClean="0"/>
                        <a:t> State</a:t>
                      </a:r>
                      <a:endParaRPr lang="en-SG" sz="1200" dirty="0"/>
                    </a:p>
                  </a:txBody>
                  <a:tcPr marL="68580" marR="68580" marT="34290" marB="34290"/>
                </a:tc>
                <a:tc>
                  <a:txBody>
                    <a:bodyPr/>
                    <a:lstStyle/>
                    <a:p>
                      <a:r>
                        <a:rPr lang="en-US" sz="1200" dirty="0" smtClean="0"/>
                        <a:t>Output</a:t>
                      </a:r>
                      <a:endParaRPr lang="en-SG" sz="1200" dirty="0"/>
                    </a:p>
                  </a:txBody>
                  <a:tcPr marL="68580" marR="68580" marT="34290" marB="34290"/>
                </a:tc>
                <a:tc>
                  <a:txBody>
                    <a:bodyPr/>
                    <a:lstStyle/>
                    <a:p>
                      <a:r>
                        <a:rPr lang="en-US" sz="1200" dirty="0" smtClean="0"/>
                        <a:t>Expected Result</a:t>
                      </a:r>
                      <a:endParaRPr lang="en-SG" sz="1200" dirty="0"/>
                    </a:p>
                  </a:txBody>
                  <a:tcPr marL="68580" marR="68580" marT="34290" marB="34290"/>
                </a:tc>
                <a:extLst>
                  <a:ext uri="{0D108BD9-81ED-4DB2-BD59-A6C34878D82A}">
                    <a16:rowId xmlns:a16="http://schemas.microsoft.com/office/drawing/2014/main" val="2672070184"/>
                  </a:ext>
                </a:extLst>
              </a:tr>
              <a:tr h="840105">
                <a:tc>
                  <a:txBody>
                    <a:bodyPr/>
                    <a:lstStyle/>
                    <a:p>
                      <a:r>
                        <a:rPr lang="en-US" sz="1200" dirty="0" smtClean="0"/>
                        <a:t>Press “NUC” button</a:t>
                      </a:r>
                      <a:endParaRPr lang="en-SG" sz="1200" dirty="0"/>
                    </a:p>
                  </a:txBody>
                  <a:tcPr marL="68580" marR="68580" marT="34290" marB="34290"/>
                </a:tc>
                <a:tc>
                  <a:txBody>
                    <a:bodyPr/>
                    <a:lstStyle/>
                    <a:p>
                      <a:r>
                        <a:rPr lang="en-US" sz="1200" dirty="0" smtClean="0"/>
                        <a:t>-</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VDU</a:t>
                      </a:r>
                      <a:r>
                        <a:rPr lang="en-US" sz="1200" baseline="0" dirty="0" smtClean="0"/>
                        <a:t> tells </a:t>
                      </a:r>
                      <a:r>
                        <a:rPr lang="en-US" sz="1200" dirty="0" smtClean="0"/>
                        <a:t>VCU to send RS422 message “</a:t>
                      </a:r>
                      <a:r>
                        <a:rPr lang="en-SG" sz="1200" dirty="0" smtClean="0"/>
                        <a:t>CC0311000000000113</a:t>
                      </a:r>
                      <a:r>
                        <a:rPr lang="en-US" sz="1200" dirty="0" smtClean="0"/>
                        <a:t>” to TI (J4)</a:t>
                      </a:r>
                      <a:endParaRPr lang="en-SG" sz="1200" dirty="0"/>
                    </a:p>
                  </a:txBody>
                  <a:tcPr marL="68580" marR="68580" marT="34290" marB="34290"/>
                </a:tc>
                <a:tc>
                  <a:txBody>
                    <a:bodyPr/>
                    <a:lstStyle/>
                    <a:p>
                      <a:r>
                        <a:rPr lang="en-US" sz="1200" dirty="0" smtClean="0"/>
                        <a:t>TI performs NUC, VDU shows</a:t>
                      </a:r>
                      <a:r>
                        <a:rPr lang="en-US" sz="1200" baseline="0" dirty="0" smtClean="0"/>
                        <a:t> </a:t>
                      </a:r>
                      <a:r>
                        <a:rPr lang="en-US" sz="1200" dirty="0" smtClean="0"/>
                        <a:t>“NUC now” OSD for 1.1s or until </a:t>
                      </a:r>
                      <a:r>
                        <a:rPr lang="en-US" sz="1200" dirty="0" err="1" smtClean="0"/>
                        <a:t>Ack</a:t>
                      </a:r>
                      <a:r>
                        <a:rPr lang="en-US" sz="1200" dirty="0" smtClean="0"/>
                        <a:t> message is received from TI (J4 RS422)</a:t>
                      </a:r>
                      <a:endParaRPr lang="en-SG" sz="1200" dirty="0"/>
                    </a:p>
                  </a:txBody>
                  <a:tcPr marL="68580" marR="68580" marT="34290" marB="34290"/>
                </a:tc>
                <a:extLst>
                  <a:ext uri="{0D108BD9-81ED-4DB2-BD59-A6C34878D82A}">
                    <a16:rowId xmlns:a16="http://schemas.microsoft.com/office/drawing/2014/main" val="159693674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069422945"/>
              </p:ext>
            </p:extLst>
          </p:nvPr>
        </p:nvGraphicFramePr>
        <p:xfrm>
          <a:off x="2798619" y="2089954"/>
          <a:ext cx="6095999" cy="365760"/>
        </p:xfrm>
        <a:graphic>
          <a:graphicData uri="http://schemas.openxmlformats.org/drawingml/2006/table">
            <a:tbl>
              <a:tblPr firstRow="1" firstCol="1" bandRow="1">
                <a:tableStyleId>{5940675A-B579-460E-94D1-54222C63F5DA}</a:tableStyleId>
              </a:tblPr>
              <a:tblGrid>
                <a:gridCol w="1581509">
                  <a:extLst>
                    <a:ext uri="{9D8B030D-6E8A-4147-A177-3AD203B41FA5}">
                      <a16:colId xmlns:a16="http://schemas.microsoft.com/office/drawing/2014/main" val="3471283145"/>
                    </a:ext>
                  </a:extLst>
                </a:gridCol>
                <a:gridCol w="3091132">
                  <a:extLst>
                    <a:ext uri="{9D8B030D-6E8A-4147-A177-3AD203B41FA5}">
                      <a16:colId xmlns:a16="http://schemas.microsoft.com/office/drawing/2014/main" val="2934068371"/>
                    </a:ext>
                  </a:extLst>
                </a:gridCol>
                <a:gridCol w="1423358">
                  <a:extLst>
                    <a:ext uri="{9D8B030D-6E8A-4147-A177-3AD203B41FA5}">
                      <a16:colId xmlns:a16="http://schemas.microsoft.com/office/drawing/2014/main" val="3667262782"/>
                    </a:ext>
                  </a:extLst>
                </a:gridCol>
              </a:tblGrid>
              <a:tr h="157163">
                <a:tc>
                  <a:txBody>
                    <a:bodyPr/>
                    <a:lstStyle/>
                    <a:p>
                      <a:pPr algn="ctr">
                        <a:spcAft>
                          <a:spcPts val="0"/>
                        </a:spcAft>
                      </a:pPr>
                      <a:r>
                        <a:rPr lang="en-SG" sz="1200" dirty="0"/>
                        <a:t>Function</a:t>
                      </a:r>
                    </a:p>
                  </a:txBody>
                  <a:tcPr marL="47149" marR="47149" marT="0" marB="0" anchor="ctr"/>
                </a:tc>
                <a:tc>
                  <a:txBody>
                    <a:bodyPr/>
                    <a:lstStyle/>
                    <a:p>
                      <a:pPr algn="ctr">
                        <a:spcAft>
                          <a:spcPts val="0"/>
                        </a:spcAft>
                      </a:pPr>
                      <a:r>
                        <a:rPr lang="en-SG" sz="1200"/>
                        <a:t>Command</a:t>
                      </a:r>
                    </a:p>
                  </a:txBody>
                  <a:tcPr marL="47149" marR="47149" marT="0" marB="0" anchor="ctr"/>
                </a:tc>
                <a:tc>
                  <a:txBody>
                    <a:bodyPr/>
                    <a:lstStyle/>
                    <a:p>
                      <a:pPr algn="ctr">
                        <a:spcAft>
                          <a:spcPts val="0"/>
                        </a:spcAft>
                      </a:pPr>
                      <a:r>
                        <a:rPr lang="en-SG" sz="1200"/>
                        <a:t>Ack</a:t>
                      </a:r>
                    </a:p>
                  </a:txBody>
                  <a:tcPr marL="47149" marR="47149" marT="0" marB="0" anchor="ctr"/>
                </a:tc>
                <a:extLst>
                  <a:ext uri="{0D108BD9-81ED-4DB2-BD59-A6C34878D82A}">
                    <a16:rowId xmlns:a16="http://schemas.microsoft.com/office/drawing/2014/main" val="1130096300"/>
                  </a:ext>
                </a:extLst>
              </a:tr>
              <a:tr h="157163">
                <a:tc>
                  <a:txBody>
                    <a:bodyPr/>
                    <a:lstStyle/>
                    <a:p>
                      <a:pPr algn="ctr">
                        <a:spcAft>
                          <a:spcPts val="0"/>
                        </a:spcAft>
                      </a:pPr>
                      <a:r>
                        <a:rPr lang="en-SG" sz="1200" dirty="0"/>
                        <a:t>Shutter Correction</a:t>
                      </a:r>
                    </a:p>
                  </a:txBody>
                  <a:tcPr marL="47149" marR="47149" marT="0" marB="0" anchor="ctr"/>
                </a:tc>
                <a:tc>
                  <a:txBody>
                    <a:bodyPr/>
                    <a:lstStyle/>
                    <a:p>
                      <a:pPr algn="ctr">
                        <a:spcAft>
                          <a:spcPts val="0"/>
                        </a:spcAft>
                      </a:pPr>
                      <a:r>
                        <a:rPr lang="en-SG" sz="1200" dirty="0"/>
                        <a:t>CC0311000000000113</a:t>
                      </a:r>
                    </a:p>
                  </a:txBody>
                  <a:tcPr marL="47149" marR="47149" marT="0" marB="0" anchor="ctr"/>
                </a:tc>
                <a:tc>
                  <a:txBody>
                    <a:bodyPr/>
                    <a:lstStyle/>
                    <a:p>
                      <a:pPr algn="ctr">
                        <a:spcAft>
                          <a:spcPts val="0"/>
                        </a:spcAft>
                      </a:pPr>
                      <a:r>
                        <a:rPr lang="en-SG" sz="1200" dirty="0"/>
                        <a:t>5502 1100 13</a:t>
                      </a:r>
                    </a:p>
                  </a:txBody>
                  <a:tcPr marL="47149" marR="47149" marT="0" marB="0" anchor="ctr"/>
                </a:tc>
                <a:extLst>
                  <a:ext uri="{0D108BD9-81ED-4DB2-BD59-A6C34878D82A}">
                    <a16:rowId xmlns:a16="http://schemas.microsoft.com/office/drawing/2014/main" val="3507595244"/>
                  </a:ext>
                </a:extLst>
              </a:tr>
            </a:tbl>
          </a:graphicData>
        </a:graphic>
      </p:graphicFrame>
      <p:pic>
        <p:nvPicPr>
          <p:cNvPr id="2050" name="그림 9" descr="cid88129*image002.jpg@01D87FFD.D2515A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7135" y="2569814"/>
            <a:ext cx="4097483" cy="11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798618" y="2618303"/>
            <a:ext cx="810000" cy="54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Press “NUC” button on VDU</a:t>
            </a:r>
            <a:endParaRPr lang="en-SG" sz="900" dirty="0">
              <a:solidFill>
                <a:schemeClr val="tx1"/>
              </a:solidFill>
            </a:endParaRPr>
          </a:p>
        </p:txBody>
      </p:sp>
      <p:sp>
        <p:nvSpPr>
          <p:cNvPr id="18" name="Rectangle 17"/>
          <p:cNvSpPr/>
          <p:nvPr/>
        </p:nvSpPr>
        <p:spPr>
          <a:xfrm>
            <a:off x="3841663" y="2618303"/>
            <a:ext cx="810000" cy="54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VCU sends RS422 message to TI</a:t>
            </a:r>
            <a:endParaRPr lang="en-SG" sz="900" dirty="0">
              <a:solidFill>
                <a:schemeClr val="tx1"/>
              </a:solidFill>
            </a:endParaRPr>
          </a:p>
        </p:txBody>
      </p:sp>
      <p:cxnSp>
        <p:nvCxnSpPr>
          <p:cNvPr id="12" name="Straight Arrow Connector 11"/>
          <p:cNvCxnSpPr>
            <a:stCxn id="9" idx="3"/>
            <a:endCxn id="18" idx="1"/>
          </p:cNvCxnSpPr>
          <p:nvPr/>
        </p:nvCxnSpPr>
        <p:spPr>
          <a:xfrm>
            <a:off x="3608618" y="2888303"/>
            <a:ext cx="2330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3"/>
          </p:cNvCxnSpPr>
          <p:nvPr/>
        </p:nvCxnSpPr>
        <p:spPr>
          <a:xfrm>
            <a:off x="4651663" y="2888303"/>
            <a:ext cx="23206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798618" y="4672488"/>
            <a:ext cx="3818301" cy="461665"/>
          </a:xfrm>
          <a:prstGeom prst="rect">
            <a:avLst/>
          </a:prstGeom>
          <a:noFill/>
        </p:spPr>
        <p:txBody>
          <a:bodyPr wrap="square" rtlCol="0">
            <a:spAutoFit/>
          </a:bodyPr>
          <a:lstStyle/>
          <a:p>
            <a:r>
              <a:rPr lang="en-US" sz="1200" dirty="0"/>
              <a:t>“NUC now” OSD (Sample)</a:t>
            </a:r>
          </a:p>
          <a:p>
            <a:r>
              <a:rPr lang="en-US" sz="1200" dirty="0"/>
              <a:t>* May be shifted if it overlaps with lane markers</a:t>
            </a:r>
          </a:p>
        </p:txBody>
      </p:sp>
      <p:sp>
        <p:nvSpPr>
          <p:cNvPr id="26" name="TextBox 25"/>
          <p:cNvSpPr txBox="1"/>
          <p:nvPr/>
        </p:nvSpPr>
        <p:spPr>
          <a:xfrm>
            <a:off x="6845876" y="4327317"/>
            <a:ext cx="1831944" cy="461665"/>
          </a:xfrm>
          <a:prstGeom prst="rect">
            <a:avLst/>
          </a:prstGeom>
          <a:noFill/>
        </p:spPr>
        <p:txBody>
          <a:bodyPr wrap="square" rtlCol="0">
            <a:spAutoFit/>
          </a:bodyPr>
          <a:lstStyle/>
          <a:p>
            <a:r>
              <a:rPr lang="en-SG" sz="1200" dirty="0"/>
              <a:t>Icon height shall not be larger than 10% of V</a:t>
            </a:r>
          </a:p>
        </p:txBody>
      </p:sp>
      <p:sp>
        <p:nvSpPr>
          <p:cNvPr id="28" name="TextBox 27"/>
          <p:cNvSpPr txBox="1"/>
          <p:nvPr/>
        </p:nvSpPr>
        <p:spPr>
          <a:xfrm>
            <a:off x="5742709" y="4327318"/>
            <a:ext cx="1339446" cy="461665"/>
          </a:xfrm>
          <a:prstGeom prst="rect">
            <a:avLst/>
          </a:prstGeom>
          <a:noFill/>
        </p:spPr>
        <p:txBody>
          <a:bodyPr wrap="square" rtlCol="0">
            <a:spAutoFit/>
          </a:bodyPr>
          <a:lstStyle/>
          <a:p>
            <a:r>
              <a:rPr lang="en-US" sz="1200" dirty="0">
                <a:solidFill>
                  <a:srgbClr val="FF0000"/>
                </a:solidFill>
              </a:rPr>
              <a:t>Align to NUC button on VDU</a:t>
            </a:r>
          </a:p>
        </p:txBody>
      </p:sp>
      <p:cxnSp>
        <p:nvCxnSpPr>
          <p:cNvPr id="29" name="Straight Arrow Connector 28"/>
          <p:cNvCxnSpPr>
            <a:stCxn id="28" idx="1"/>
          </p:cNvCxnSpPr>
          <p:nvPr/>
        </p:nvCxnSpPr>
        <p:spPr>
          <a:xfrm flipH="1">
            <a:off x="4276727" y="4558151"/>
            <a:ext cx="1465982" cy="4616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5034469" y="3801080"/>
            <a:ext cx="1312574" cy="461665"/>
          </a:xfrm>
          <a:prstGeom prst="rect">
            <a:avLst/>
          </a:prstGeom>
          <a:noFill/>
        </p:spPr>
        <p:txBody>
          <a:bodyPr wrap="square" rtlCol="0">
            <a:spAutoFit/>
          </a:bodyPr>
          <a:lstStyle/>
          <a:p>
            <a:r>
              <a:rPr lang="en-US" sz="1200" dirty="0"/>
              <a:t>Start showing “NUC now” OSD</a:t>
            </a:r>
            <a:endParaRPr lang="en-SG" sz="1200" dirty="0"/>
          </a:p>
        </p:txBody>
      </p:sp>
      <p:sp>
        <p:nvSpPr>
          <p:cNvPr id="41" name="TextBox 40"/>
          <p:cNvSpPr txBox="1"/>
          <p:nvPr/>
        </p:nvSpPr>
        <p:spPr>
          <a:xfrm>
            <a:off x="7818438" y="3801080"/>
            <a:ext cx="1309255" cy="461665"/>
          </a:xfrm>
          <a:prstGeom prst="rect">
            <a:avLst/>
          </a:prstGeom>
          <a:noFill/>
        </p:spPr>
        <p:txBody>
          <a:bodyPr wrap="square" rtlCol="0">
            <a:spAutoFit/>
          </a:bodyPr>
          <a:lstStyle/>
          <a:p>
            <a:r>
              <a:rPr lang="en-US" sz="1200" dirty="0"/>
              <a:t>Stop showing “NUC now” OSD</a:t>
            </a:r>
            <a:endParaRPr lang="en-SG" sz="1200" dirty="0"/>
          </a:p>
        </p:txBody>
      </p:sp>
      <p:cxnSp>
        <p:nvCxnSpPr>
          <p:cNvPr id="42" name="Straight Arrow Connector 41"/>
          <p:cNvCxnSpPr>
            <a:stCxn id="2056" idx="0"/>
          </p:cNvCxnSpPr>
          <p:nvPr/>
        </p:nvCxnSpPr>
        <p:spPr>
          <a:xfrm flipV="1">
            <a:off x="5690756" y="3576482"/>
            <a:ext cx="51953" cy="22459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p:cNvCxnSpPr>
          <p:nvPr/>
        </p:nvCxnSpPr>
        <p:spPr>
          <a:xfrm flipV="1">
            <a:off x="8473066" y="3606174"/>
            <a:ext cx="303789" cy="1949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a:fillRect/>
          </a:stretch>
        </p:blipFill>
        <p:spPr>
          <a:xfrm>
            <a:off x="2798617" y="3476792"/>
            <a:ext cx="2114873" cy="1195696"/>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3598824966"/>
              </p:ext>
            </p:extLst>
          </p:nvPr>
        </p:nvGraphicFramePr>
        <p:xfrm>
          <a:off x="276601" y="429264"/>
          <a:ext cx="2376545" cy="885190"/>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dirty="0" smtClean="0">
                          <a:solidFill>
                            <a:schemeClr val="tx1"/>
                          </a:solidFill>
                        </a:rPr>
                        <a:t>J6 - D38999/24WE35SN</a:t>
                      </a:r>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dirty="0">
                          <a:solidFill>
                            <a:schemeClr val="tx1"/>
                          </a:solidFill>
                        </a:rPr>
                        <a:t>43</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rowSpan="2">
                  <a:txBody>
                    <a:bodyPr/>
                    <a:lstStyle/>
                    <a:p>
                      <a:pPr>
                        <a:lnSpc>
                          <a:spcPct val="107000"/>
                        </a:lnSpc>
                        <a:spcAft>
                          <a:spcPts val="0"/>
                        </a:spcAft>
                      </a:pPr>
                      <a:r>
                        <a:rPr lang="en-SG" sz="800" dirty="0">
                          <a:solidFill>
                            <a:schemeClr val="tx1"/>
                          </a:solidFill>
                        </a:rPr>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solidFill>
                            <a:schemeClr val="tx1"/>
                          </a:solidFill>
                        </a:rPr>
                        <a:t>44</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chemeClr val="tx1"/>
                          </a:solidFill>
                        </a:rPr>
                        <a:t>45</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rowSpan="2">
                  <a:txBody>
                    <a:bodyPr/>
                    <a:lstStyle/>
                    <a:p>
                      <a:pPr>
                        <a:lnSpc>
                          <a:spcPct val="107000"/>
                        </a:lnSpc>
                        <a:spcAft>
                          <a:spcPts val="0"/>
                        </a:spcAft>
                      </a:pPr>
                      <a:r>
                        <a:rPr lang="en-US" sz="800" dirty="0" smtClean="0">
                          <a:solidFill>
                            <a:schemeClr val="tx1"/>
                          </a:solidFill>
                        </a:rPr>
                        <a:t>IR Control</a:t>
                      </a:r>
                      <a:endParaRPr lang="en-SG" sz="8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chemeClr val="tx1"/>
                          </a:solidFill>
                        </a:rPr>
                        <a:t>46</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146351814"/>
              </p:ext>
            </p:extLst>
          </p:nvPr>
        </p:nvGraphicFramePr>
        <p:xfrm>
          <a:off x="276601" y="1372550"/>
          <a:ext cx="2376546" cy="2219437"/>
        </p:xfrm>
        <a:graphic>
          <a:graphicData uri="http://schemas.openxmlformats.org/drawingml/2006/table">
            <a:tbl>
              <a:tblPr firstRow="1" firstCol="1" bandRow="1">
                <a:tableStyleId>{5940675A-B579-460E-94D1-54222C63F5DA}</a:tableStyleId>
              </a:tblPr>
              <a:tblGrid>
                <a:gridCol w="229091">
                  <a:extLst>
                    <a:ext uri="{9D8B030D-6E8A-4147-A177-3AD203B41FA5}">
                      <a16:colId xmlns:a16="http://schemas.microsoft.com/office/drawing/2014/main" val="86082509"/>
                    </a:ext>
                  </a:extLst>
                </a:gridCol>
                <a:gridCol w="1065302">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dirty="0"/>
                        <a:t>J4 </a:t>
                      </a:r>
                      <a:r>
                        <a:rPr lang="en-SG" sz="800" dirty="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dirty="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dirty="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dirty="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r h="201767">
                <a:tc>
                  <a:txBody>
                    <a:bodyPr/>
                    <a:lstStyle/>
                    <a:p>
                      <a:pPr>
                        <a:lnSpc>
                          <a:spcPct val="107000"/>
                        </a:lnSpc>
                        <a:spcAft>
                          <a:spcPts val="0"/>
                        </a:spcAft>
                      </a:pPr>
                      <a:r>
                        <a:rPr lang="en-US" sz="800" dirty="0" smtClean="0"/>
                        <a:t>11</a:t>
                      </a:r>
                      <a:endParaRPr lang="en-SG" sz="800" dirty="0"/>
                    </a:p>
                  </a:txBody>
                  <a:tcPr marL="51435" marR="51435" marT="0" marB="0" anchor="ctr"/>
                </a:tc>
                <a:tc>
                  <a:txBody>
                    <a:bodyPr/>
                    <a:lstStyle/>
                    <a:p>
                      <a:pPr>
                        <a:lnSpc>
                          <a:spcPct val="107000"/>
                        </a:lnSpc>
                        <a:spcAft>
                          <a:spcPts val="0"/>
                        </a:spcAft>
                      </a:pPr>
                      <a:r>
                        <a:rPr lang="en-US" sz="800" dirty="0" smtClean="0"/>
                        <a:t>RS422_TX1+</a:t>
                      </a:r>
                      <a:endParaRPr lang="en-SG" sz="800" dirty="0"/>
                    </a:p>
                  </a:txBody>
                  <a:tcPr marL="51435" marR="51435" marT="0" marB="0" anchor="ctr"/>
                </a:tc>
                <a:tc rowSpan="6">
                  <a:txBody>
                    <a:bodyPr/>
                    <a:lstStyle/>
                    <a:p>
                      <a:pPr>
                        <a:lnSpc>
                          <a:spcPct val="107000"/>
                        </a:lnSpc>
                        <a:spcAft>
                          <a:spcPts val="0"/>
                        </a:spcAft>
                      </a:pPr>
                      <a:r>
                        <a:rPr lang="en-US" sz="800" dirty="0" smtClean="0"/>
                        <a:t>RS422 to TI</a:t>
                      </a:r>
                      <a:endParaRPr lang="en-SG" sz="800" dirty="0"/>
                    </a:p>
                  </a:txBody>
                  <a:tcPr marL="51435" marR="51435" marT="0" marB="0" anchor="ctr"/>
                </a:tc>
                <a:extLst>
                  <a:ext uri="{0D108BD9-81ED-4DB2-BD59-A6C34878D82A}">
                    <a16:rowId xmlns:a16="http://schemas.microsoft.com/office/drawing/2014/main" val="3089192975"/>
                  </a:ext>
                </a:extLst>
              </a:tr>
              <a:tr h="201767">
                <a:tc>
                  <a:txBody>
                    <a:bodyPr/>
                    <a:lstStyle/>
                    <a:p>
                      <a:pPr>
                        <a:lnSpc>
                          <a:spcPct val="107000"/>
                        </a:lnSpc>
                        <a:spcAft>
                          <a:spcPts val="0"/>
                        </a:spcAft>
                      </a:pPr>
                      <a:r>
                        <a:rPr lang="en-US" sz="800" dirty="0" smtClean="0"/>
                        <a:t>12</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RS422_TX1-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01767">
                <a:tc>
                  <a:txBody>
                    <a:bodyPr/>
                    <a:lstStyle/>
                    <a:p>
                      <a:pPr>
                        <a:lnSpc>
                          <a:spcPct val="107000"/>
                        </a:lnSpc>
                        <a:spcAft>
                          <a:spcPts val="0"/>
                        </a:spcAft>
                      </a:pPr>
                      <a:r>
                        <a:rPr lang="en-US" sz="800" dirty="0" smtClean="0"/>
                        <a:t>13</a:t>
                      </a:r>
                      <a:endParaRPr lang="en-SG" sz="800" dirty="0"/>
                    </a:p>
                  </a:txBody>
                  <a:tcPr marL="51435" marR="51435" marT="0" marB="0" anchor="ctr"/>
                </a:tc>
                <a:tc>
                  <a:txBody>
                    <a:bodyPr/>
                    <a:lstStyle/>
                    <a:p>
                      <a:pPr>
                        <a:lnSpc>
                          <a:spcPct val="107000"/>
                        </a:lnSpc>
                        <a:spcAft>
                          <a:spcPts val="0"/>
                        </a:spcAft>
                      </a:pPr>
                      <a:r>
                        <a:rPr lang="en-US" sz="800" dirty="0" smtClean="0"/>
                        <a:t>RS422_Shield1</a:t>
                      </a:r>
                      <a:endParaRPr lang="en-SG" sz="800" dirty="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01767">
                <a:tc>
                  <a:txBody>
                    <a:bodyPr/>
                    <a:lstStyle/>
                    <a:p>
                      <a:pPr>
                        <a:lnSpc>
                          <a:spcPct val="107000"/>
                        </a:lnSpc>
                        <a:spcAft>
                          <a:spcPts val="0"/>
                        </a:spcAft>
                      </a:pPr>
                      <a:r>
                        <a:rPr lang="en-US" sz="800" dirty="0" smtClean="0"/>
                        <a:t>14</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01767">
                <a:tc>
                  <a:txBody>
                    <a:bodyPr/>
                    <a:lstStyle/>
                    <a:p>
                      <a:pPr>
                        <a:lnSpc>
                          <a:spcPct val="107000"/>
                        </a:lnSpc>
                        <a:spcAft>
                          <a:spcPts val="0"/>
                        </a:spcAft>
                      </a:pPr>
                      <a:r>
                        <a:rPr lang="en-US" sz="800" dirty="0" smtClean="0"/>
                        <a:t>15</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RS422_RX1_</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01767">
                <a:tc>
                  <a:txBody>
                    <a:bodyPr/>
                    <a:lstStyle/>
                    <a:p>
                      <a:pPr>
                        <a:lnSpc>
                          <a:spcPct val="107000"/>
                        </a:lnSpc>
                        <a:spcAft>
                          <a:spcPts val="0"/>
                        </a:spcAft>
                      </a:pPr>
                      <a:r>
                        <a:rPr lang="en-US" sz="800" dirty="0" smtClean="0"/>
                        <a:t>16</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RS422_Shield1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091015997"/>
              </p:ext>
            </p:extLst>
          </p:nvPr>
        </p:nvGraphicFramePr>
        <p:xfrm>
          <a:off x="276601" y="3672509"/>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spTree>
    <p:extLst>
      <p:ext uri="{BB962C8B-B14F-4D97-AF65-F5344CB8AC3E}">
        <p14:creationId xmlns:p14="http://schemas.microsoft.com/office/powerpoint/2010/main" val="1006242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stretch>
            <a:fillRect/>
          </a:stretch>
        </p:blipFill>
        <p:spPr>
          <a:xfrm>
            <a:off x="2765396" y="4098433"/>
            <a:ext cx="1760688" cy="99009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954156856"/>
              </p:ext>
            </p:extLst>
          </p:nvPr>
        </p:nvGraphicFramePr>
        <p:xfrm>
          <a:off x="276601" y="429264"/>
          <a:ext cx="2376545" cy="885190"/>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800" dirty="0" smtClean="0">
                          <a:solidFill>
                            <a:schemeClr val="tx1"/>
                          </a:solidFill>
                        </a:rPr>
                        <a:t>J6 - D38999/24WE35SN</a:t>
                      </a:r>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800" dirty="0">
                          <a:solidFill>
                            <a:schemeClr val="tx1"/>
                          </a:solidFill>
                        </a:rPr>
                        <a:t>43</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rowSpan="2">
                  <a:txBody>
                    <a:bodyPr/>
                    <a:lstStyle/>
                    <a:p>
                      <a:pPr>
                        <a:lnSpc>
                          <a:spcPct val="107000"/>
                        </a:lnSpc>
                        <a:spcAft>
                          <a:spcPts val="0"/>
                        </a:spcAft>
                      </a:pPr>
                      <a:r>
                        <a:rPr lang="en-SG" sz="800" dirty="0">
                          <a:solidFill>
                            <a:schemeClr val="tx1"/>
                          </a:solidFill>
                        </a:rPr>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800">
                          <a:solidFill>
                            <a:schemeClr val="tx1"/>
                          </a:solidFill>
                        </a:rPr>
                        <a:t>44</a:t>
                      </a:r>
                    </a:p>
                  </a:txBody>
                  <a:tcPr marL="32833" marR="32833" marT="0" marB="0" anchor="ctr"/>
                </a:tc>
                <a:tc>
                  <a:txBody>
                    <a:bodyPr/>
                    <a:lstStyle/>
                    <a:p>
                      <a:pPr>
                        <a:lnSpc>
                          <a:spcPct val="107000"/>
                        </a:lnSpc>
                        <a:spcAft>
                          <a:spcPts val="0"/>
                        </a:spcAft>
                      </a:pPr>
                      <a:r>
                        <a:rPr lang="en-SG" sz="800" dirty="0">
                          <a:solidFill>
                            <a:schemeClr val="tx1"/>
                          </a:solidFill>
                        </a:rPr>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800" dirty="0" smtClean="0">
                          <a:solidFill>
                            <a:schemeClr val="tx1"/>
                          </a:solidFill>
                        </a:rPr>
                        <a:t>45</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rowSpan="2">
                  <a:txBody>
                    <a:bodyPr/>
                    <a:lstStyle/>
                    <a:p>
                      <a:pPr>
                        <a:lnSpc>
                          <a:spcPct val="107000"/>
                        </a:lnSpc>
                        <a:spcAft>
                          <a:spcPts val="0"/>
                        </a:spcAft>
                      </a:pPr>
                      <a:r>
                        <a:rPr lang="en-US" sz="800" dirty="0" smtClean="0">
                          <a:solidFill>
                            <a:schemeClr val="tx1"/>
                          </a:solidFill>
                        </a:rPr>
                        <a:t>IR Control</a:t>
                      </a:r>
                      <a:endParaRPr lang="en-SG" sz="8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800" dirty="0" smtClean="0">
                          <a:solidFill>
                            <a:schemeClr val="tx1"/>
                          </a:solidFill>
                        </a:rPr>
                        <a:t>46</a:t>
                      </a:r>
                      <a:endParaRPr lang="en-SG" sz="800" dirty="0">
                        <a:solidFill>
                          <a:schemeClr val="tx1"/>
                        </a:solidFill>
                      </a:endParaRPr>
                    </a:p>
                  </a:txBody>
                  <a:tcPr marL="32833" marR="32833" marT="0" marB="0" anchor="ctr"/>
                </a:tc>
                <a:tc>
                  <a:txBody>
                    <a:bodyPr/>
                    <a:lstStyle/>
                    <a:p>
                      <a:pPr>
                        <a:lnSpc>
                          <a:spcPct val="107000"/>
                        </a:lnSpc>
                        <a:spcAft>
                          <a:spcPts val="0"/>
                        </a:spcAft>
                      </a:pPr>
                      <a:r>
                        <a:rPr lang="en-US" sz="800" dirty="0" smtClean="0">
                          <a:solidFill>
                            <a:schemeClr val="tx1"/>
                          </a:solidFill>
                        </a:rPr>
                        <a:t>DO+2</a:t>
                      </a:r>
                      <a:endParaRPr lang="en-SG" sz="8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31476529"/>
              </p:ext>
            </p:extLst>
          </p:nvPr>
        </p:nvGraphicFramePr>
        <p:xfrm>
          <a:off x="276601" y="1372550"/>
          <a:ext cx="2376546" cy="2219437"/>
        </p:xfrm>
        <a:graphic>
          <a:graphicData uri="http://schemas.openxmlformats.org/drawingml/2006/table">
            <a:tbl>
              <a:tblPr firstRow="1" firstCol="1" bandRow="1">
                <a:tableStyleId>{5940675A-B579-460E-94D1-54222C63F5DA}</a:tableStyleId>
              </a:tblPr>
              <a:tblGrid>
                <a:gridCol w="229091">
                  <a:extLst>
                    <a:ext uri="{9D8B030D-6E8A-4147-A177-3AD203B41FA5}">
                      <a16:colId xmlns:a16="http://schemas.microsoft.com/office/drawing/2014/main" val="86082509"/>
                    </a:ext>
                  </a:extLst>
                </a:gridCol>
                <a:gridCol w="1065302">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800" dirty="0"/>
                        <a:t>J4 </a:t>
                      </a:r>
                      <a:r>
                        <a:rPr lang="en-SG" sz="800" dirty="0" smtClean="0"/>
                        <a:t>- TV07RW-17-20SN</a:t>
                      </a:r>
                      <a:endParaRPr lang="en-SG" sz="8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800" dirty="0"/>
                        <a:t>A</a:t>
                      </a:r>
                    </a:p>
                  </a:txBody>
                  <a:tcPr marL="51435" marR="51435" marT="0" marB="0" anchor="ctr"/>
                </a:tc>
                <a:tc>
                  <a:txBody>
                    <a:bodyPr/>
                    <a:lstStyle/>
                    <a:p>
                      <a:pPr>
                        <a:lnSpc>
                          <a:spcPct val="107000"/>
                        </a:lnSpc>
                        <a:spcAft>
                          <a:spcPts val="0"/>
                        </a:spcAft>
                      </a:pPr>
                      <a:r>
                        <a:rPr lang="en-SG" sz="800" dirty="0"/>
                        <a:t>HD-SDI INPUT 1</a:t>
                      </a:r>
                    </a:p>
                  </a:txBody>
                  <a:tcPr marL="51435" marR="51435" marT="0" marB="0" anchor="ctr"/>
                </a:tc>
                <a:tc>
                  <a:txBody>
                    <a:bodyPr/>
                    <a:lstStyle/>
                    <a:p>
                      <a:pPr>
                        <a:lnSpc>
                          <a:spcPct val="107000"/>
                        </a:lnSpc>
                        <a:spcAft>
                          <a:spcPts val="0"/>
                        </a:spcAft>
                      </a:pPr>
                      <a:r>
                        <a:rPr lang="en-US" sz="800" dirty="0" smtClean="0"/>
                        <a:t>Front TI</a:t>
                      </a:r>
                      <a:endParaRPr lang="en-SG" sz="8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800"/>
                        <a:t>B</a:t>
                      </a:r>
                    </a:p>
                  </a:txBody>
                  <a:tcPr marL="51435" marR="51435" marT="0" marB="0" anchor="ctr"/>
                </a:tc>
                <a:tc>
                  <a:txBody>
                    <a:bodyPr/>
                    <a:lstStyle/>
                    <a:p>
                      <a:pPr>
                        <a:lnSpc>
                          <a:spcPct val="107000"/>
                        </a:lnSpc>
                        <a:spcAft>
                          <a:spcPts val="0"/>
                        </a:spcAft>
                      </a:pPr>
                      <a:r>
                        <a:rPr lang="en-SG" sz="800" dirty="0"/>
                        <a:t>HD-SDI INPUT 2</a:t>
                      </a:r>
                    </a:p>
                  </a:txBody>
                  <a:tcPr marL="51435" marR="51435" marT="0" marB="0" anchor="ctr"/>
                </a:tc>
                <a:tc>
                  <a:txBody>
                    <a:bodyPr/>
                    <a:lstStyle/>
                    <a:p>
                      <a:pPr>
                        <a:lnSpc>
                          <a:spcPct val="107000"/>
                        </a:lnSpc>
                        <a:spcAft>
                          <a:spcPts val="0"/>
                        </a:spcAft>
                      </a:pPr>
                      <a:r>
                        <a:rPr lang="en-US" sz="800" dirty="0" smtClean="0"/>
                        <a:t>Rear Near</a:t>
                      </a:r>
                      <a:endParaRPr lang="en-SG" sz="8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800"/>
                        <a:t>C</a:t>
                      </a:r>
                    </a:p>
                  </a:txBody>
                  <a:tcPr marL="51435" marR="51435" marT="0" marB="0" anchor="ctr"/>
                </a:tc>
                <a:tc>
                  <a:txBody>
                    <a:bodyPr/>
                    <a:lstStyle/>
                    <a:p>
                      <a:pPr>
                        <a:lnSpc>
                          <a:spcPct val="107000"/>
                        </a:lnSpc>
                        <a:spcAft>
                          <a:spcPts val="0"/>
                        </a:spcAft>
                      </a:pPr>
                      <a:r>
                        <a:rPr lang="en-SG" sz="800" dirty="0"/>
                        <a:t>HD-SDI INPUT 3</a:t>
                      </a:r>
                    </a:p>
                  </a:txBody>
                  <a:tcPr marL="51435" marR="51435" marT="0" marB="0" anchor="ctr"/>
                </a:tc>
                <a:tc>
                  <a:txBody>
                    <a:bodyPr/>
                    <a:lstStyle/>
                    <a:p>
                      <a:pPr>
                        <a:lnSpc>
                          <a:spcPct val="107000"/>
                        </a:lnSpc>
                        <a:spcAft>
                          <a:spcPts val="0"/>
                        </a:spcAft>
                      </a:pPr>
                      <a:r>
                        <a:rPr lang="en-US" sz="800" dirty="0" smtClean="0"/>
                        <a:t>Rear Far</a:t>
                      </a:r>
                      <a:endParaRPr lang="en-SG" sz="8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800"/>
                        <a:t>D</a:t>
                      </a:r>
                    </a:p>
                  </a:txBody>
                  <a:tcPr marL="51435" marR="51435" marT="0" marB="0" anchor="ctr"/>
                </a:tc>
                <a:tc>
                  <a:txBody>
                    <a:bodyPr/>
                    <a:lstStyle/>
                    <a:p>
                      <a:pPr>
                        <a:lnSpc>
                          <a:spcPct val="107000"/>
                        </a:lnSpc>
                        <a:spcAft>
                          <a:spcPts val="0"/>
                        </a:spcAft>
                      </a:pPr>
                      <a:r>
                        <a:rPr lang="en-SG" sz="800" dirty="0"/>
                        <a:t>HD-SDI INPUT 4</a:t>
                      </a:r>
                    </a:p>
                  </a:txBody>
                  <a:tcPr marL="51435" marR="51435" marT="0" marB="0" anchor="ctr"/>
                </a:tc>
                <a:tc>
                  <a:txBody>
                    <a:bodyPr/>
                    <a:lstStyle/>
                    <a:p>
                      <a:pPr>
                        <a:lnSpc>
                          <a:spcPct val="107000"/>
                        </a:lnSpc>
                        <a:spcAft>
                          <a:spcPts val="0"/>
                        </a:spcAft>
                      </a:pPr>
                      <a:r>
                        <a:rPr lang="en-US" sz="800" dirty="0" smtClean="0"/>
                        <a:t>Trailer</a:t>
                      </a:r>
                      <a:endParaRPr lang="en-SG" sz="800" dirty="0"/>
                    </a:p>
                  </a:txBody>
                  <a:tcPr marL="51435" marR="51435" marT="0" marB="0" anchor="ctr"/>
                </a:tc>
                <a:extLst>
                  <a:ext uri="{0D108BD9-81ED-4DB2-BD59-A6C34878D82A}">
                    <a16:rowId xmlns:a16="http://schemas.microsoft.com/office/drawing/2014/main" val="4188501871"/>
                  </a:ext>
                </a:extLst>
              </a:tr>
              <a:tr h="201767">
                <a:tc>
                  <a:txBody>
                    <a:bodyPr/>
                    <a:lstStyle/>
                    <a:p>
                      <a:pPr>
                        <a:lnSpc>
                          <a:spcPct val="107000"/>
                        </a:lnSpc>
                        <a:spcAft>
                          <a:spcPts val="0"/>
                        </a:spcAft>
                      </a:pPr>
                      <a:r>
                        <a:rPr lang="en-US" sz="800" dirty="0" smtClean="0"/>
                        <a:t>11</a:t>
                      </a:r>
                      <a:endParaRPr lang="en-SG" sz="800" dirty="0"/>
                    </a:p>
                  </a:txBody>
                  <a:tcPr marL="51435" marR="51435" marT="0" marB="0" anchor="ctr"/>
                </a:tc>
                <a:tc>
                  <a:txBody>
                    <a:bodyPr/>
                    <a:lstStyle/>
                    <a:p>
                      <a:pPr>
                        <a:lnSpc>
                          <a:spcPct val="107000"/>
                        </a:lnSpc>
                        <a:spcAft>
                          <a:spcPts val="0"/>
                        </a:spcAft>
                      </a:pPr>
                      <a:r>
                        <a:rPr lang="en-US" sz="800" dirty="0" smtClean="0"/>
                        <a:t>RS422_TX1+</a:t>
                      </a:r>
                      <a:endParaRPr lang="en-SG" sz="800" dirty="0"/>
                    </a:p>
                  </a:txBody>
                  <a:tcPr marL="51435" marR="51435" marT="0" marB="0" anchor="ctr"/>
                </a:tc>
                <a:tc rowSpan="6">
                  <a:txBody>
                    <a:bodyPr/>
                    <a:lstStyle/>
                    <a:p>
                      <a:pPr>
                        <a:lnSpc>
                          <a:spcPct val="107000"/>
                        </a:lnSpc>
                        <a:spcAft>
                          <a:spcPts val="0"/>
                        </a:spcAft>
                      </a:pPr>
                      <a:r>
                        <a:rPr lang="en-US" sz="800" dirty="0" smtClean="0"/>
                        <a:t>RS422 to TI</a:t>
                      </a:r>
                      <a:endParaRPr lang="en-SG" sz="800" dirty="0"/>
                    </a:p>
                  </a:txBody>
                  <a:tcPr marL="51435" marR="51435" marT="0" marB="0" anchor="ctr"/>
                </a:tc>
                <a:extLst>
                  <a:ext uri="{0D108BD9-81ED-4DB2-BD59-A6C34878D82A}">
                    <a16:rowId xmlns:a16="http://schemas.microsoft.com/office/drawing/2014/main" val="3089192975"/>
                  </a:ext>
                </a:extLst>
              </a:tr>
              <a:tr h="201767">
                <a:tc>
                  <a:txBody>
                    <a:bodyPr/>
                    <a:lstStyle/>
                    <a:p>
                      <a:pPr>
                        <a:lnSpc>
                          <a:spcPct val="107000"/>
                        </a:lnSpc>
                        <a:spcAft>
                          <a:spcPts val="0"/>
                        </a:spcAft>
                      </a:pPr>
                      <a:r>
                        <a:rPr lang="en-US" sz="800" dirty="0" smtClean="0"/>
                        <a:t>12</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RS422_TX1-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706152151"/>
                  </a:ext>
                </a:extLst>
              </a:tr>
              <a:tr h="201767">
                <a:tc>
                  <a:txBody>
                    <a:bodyPr/>
                    <a:lstStyle/>
                    <a:p>
                      <a:pPr>
                        <a:lnSpc>
                          <a:spcPct val="107000"/>
                        </a:lnSpc>
                        <a:spcAft>
                          <a:spcPts val="0"/>
                        </a:spcAft>
                      </a:pPr>
                      <a:r>
                        <a:rPr lang="en-US" sz="800" dirty="0" smtClean="0"/>
                        <a:t>13</a:t>
                      </a:r>
                      <a:endParaRPr lang="en-SG" sz="800" dirty="0"/>
                    </a:p>
                  </a:txBody>
                  <a:tcPr marL="51435" marR="51435" marT="0" marB="0" anchor="ctr"/>
                </a:tc>
                <a:tc>
                  <a:txBody>
                    <a:bodyPr/>
                    <a:lstStyle/>
                    <a:p>
                      <a:pPr>
                        <a:lnSpc>
                          <a:spcPct val="107000"/>
                        </a:lnSpc>
                        <a:spcAft>
                          <a:spcPts val="0"/>
                        </a:spcAft>
                      </a:pPr>
                      <a:r>
                        <a:rPr lang="en-US" sz="800" dirty="0" smtClean="0"/>
                        <a:t>RS422_Shield1</a:t>
                      </a:r>
                      <a:endParaRPr lang="en-SG" sz="800" dirty="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150497748"/>
                  </a:ext>
                </a:extLst>
              </a:tr>
              <a:tr h="201767">
                <a:tc>
                  <a:txBody>
                    <a:bodyPr/>
                    <a:lstStyle/>
                    <a:p>
                      <a:pPr>
                        <a:lnSpc>
                          <a:spcPct val="107000"/>
                        </a:lnSpc>
                        <a:spcAft>
                          <a:spcPts val="0"/>
                        </a:spcAft>
                      </a:pPr>
                      <a:r>
                        <a:rPr lang="en-US" sz="800" dirty="0" smtClean="0"/>
                        <a:t>14</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1544100450"/>
                  </a:ext>
                </a:extLst>
              </a:tr>
              <a:tr h="201767">
                <a:tc>
                  <a:txBody>
                    <a:bodyPr/>
                    <a:lstStyle/>
                    <a:p>
                      <a:pPr>
                        <a:lnSpc>
                          <a:spcPct val="107000"/>
                        </a:lnSpc>
                        <a:spcAft>
                          <a:spcPts val="0"/>
                        </a:spcAft>
                      </a:pPr>
                      <a:r>
                        <a:rPr lang="en-US" sz="800" dirty="0" smtClean="0"/>
                        <a:t>15</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RS422_RX1_</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610480965"/>
                  </a:ext>
                </a:extLst>
              </a:tr>
              <a:tr h="201767">
                <a:tc>
                  <a:txBody>
                    <a:bodyPr/>
                    <a:lstStyle/>
                    <a:p>
                      <a:pPr>
                        <a:lnSpc>
                          <a:spcPct val="107000"/>
                        </a:lnSpc>
                        <a:spcAft>
                          <a:spcPts val="0"/>
                        </a:spcAft>
                      </a:pPr>
                      <a:r>
                        <a:rPr lang="en-US" sz="800" dirty="0" smtClean="0"/>
                        <a:t>16</a:t>
                      </a:r>
                      <a:endParaRPr lang="en-SG" sz="800" dirty="0"/>
                    </a:p>
                  </a:txBody>
                  <a:tcPr marL="51435" marR="51435"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800" dirty="0" smtClean="0"/>
                        <a:t>RS422_Shield1</a:t>
                      </a:r>
                      <a:endParaRPr lang="en-SG" sz="800" dirty="0" smtClean="0"/>
                    </a:p>
                  </a:txBody>
                  <a:tcPr marL="51435" marR="51435" marT="0" marB="0" anchor="ctr"/>
                </a:tc>
                <a:tc v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3641533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43659594"/>
              </p:ext>
            </p:extLst>
          </p:nvPr>
        </p:nvGraphicFramePr>
        <p:xfrm>
          <a:off x="276601" y="3672509"/>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J7 </a:t>
                      </a:r>
                      <a:r>
                        <a:rPr lang="en-SG" sz="800" dirty="0" smtClean="0">
                          <a:solidFill>
                            <a:srgbClr val="000000"/>
                          </a:solidFill>
                          <a:effectLst/>
                          <a:latin typeface="+mn-lt"/>
                          <a:ea typeface="Times New Roman" panose="02020603050405020304" pitchFamily="18" charset="0"/>
                          <a:cs typeface="Calibri" panose="020F0502020204030204" pitchFamily="34" charset="0"/>
                        </a:rPr>
                        <a:t>- D38999/24WG11SN</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800">
                          <a:solidFill>
                            <a:srgbClr val="000000"/>
                          </a:solidFill>
                          <a:effectLst/>
                          <a:latin typeface="+mn-lt"/>
                          <a:ea typeface="Times New Roman" panose="02020603050405020304" pitchFamily="18" charset="0"/>
                          <a:cs typeface="Calibri" panose="020F0502020204030204" pitchFamily="34" charset="0"/>
                        </a:rPr>
                        <a:t>A</a:t>
                      </a:r>
                      <a:endParaRPr lang="en-SG" sz="80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800" dirty="0">
                          <a:solidFill>
                            <a:srgbClr val="000000"/>
                          </a:solidFill>
                          <a:effectLst/>
                          <a:latin typeface="+mn-lt"/>
                          <a:ea typeface="Times New Roman" panose="02020603050405020304" pitchFamily="18" charset="0"/>
                          <a:cs typeface="Calibri" panose="020F0502020204030204" pitchFamily="34" charset="0"/>
                        </a:rPr>
                        <a:t>HD-SDI OUTPUT 1</a:t>
                      </a:r>
                      <a:endParaRPr lang="en-SG" sz="800" dirty="0">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800" dirty="0" smtClean="0">
                          <a:latin typeface="+mn-lt"/>
                        </a:rPr>
                        <a:t>VDU</a:t>
                      </a:r>
                      <a:endParaRPr lang="en-SG" sz="800" dirty="0">
                        <a:latin typeface="+mn-lt"/>
                      </a:endParaRPr>
                    </a:p>
                  </a:txBody>
                  <a:tcPr marL="51435" marR="51435"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48900566"/>
              </p:ext>
            </p:extLst>
          </p:nvPr>
        </p:nvGraphicFramePr>
        <p:xfrm>
          <a:off x="2798619" y="429263"/>
          <a:ext cx="6096001" cy="1443990"/>
        </p:xfrm>
        <a:graphic>
          <a:graphicData uri="http://schemas.openxmlformats.org/drawingml/2006/table">
            <a:tbl>
              <a:tblPr firstRow="1" bandRow="1">
                <a:tableStyleId>{5940675A-B579-460E-94D1-54222C63F5DA}</a:tableStyleId>
              </a:tblPr>
              <a:tblGrid>
                <a:gridCol w="1579418">
                  <a:extLst>
                    <a:ext uri="{9D8B030D-6E8A-4147-A177-3AD203B41FA5}">
                      <a16:colId xmlns:a16="http://schemas.microsoft.com/office/drawing/2014/main" val="3983651129"/>
                    </a:ext>
                  </a:extLst>
                </a:gridCol>
                <a:gridCol w="1911927">
                  <a:extLst>
                    <a:ext uri="{9D8B030D-6E8A-4147-A177-3AD203B41FA5}">
                      <a16:colId xmlns:a16="http://schemas.microsoft.com/office/drawing/2014/main" val="400572796"/>
                    </a:ext>
                  </a:extLst>
                </a:gridCol>
                <a:gridCol w="2604656">
                  <a:extLst>
                    <a:ext uri="{9D8B030D-6E8A-4147-A177-3AD203B41FA5}">
                      <a16:colId xmlns:a16="http://schemas.microsoft.com/office/drawing/2014/main" val="2104263671"/>
                    </a:ext>
                  </a:extLst>
                </a:gridCol>
              </a:tblGrid>
              <a:tr h="278130">
                <a:tc>
                  <a:txBody>
                    <a:bodyPr/>
                    <a:lstStyle/>
                    <a:p>
                      <a:r>
                        <a:rPr lang="en-US" sz="1200" dirty="0" smtClean="0"/>
                        <a:t>Action</a:t>
                      </a:r>
                      <a:endParaRPr lang="en-SG" sz="1200" dirty="0"/>
                    </a:p>
                  </a:txBody>
                  <a:tcPr marL="68580" marR="68580" marT="34290" marB="34290"/>
                </a:tc>
                <a:tc>
                  <a:txBody>
                    <a:bodyPr/>
                    <a:lstStyle/>
                    <a:p>
                      <a:r>
                        <a:rPr lang="en-US" sz="1200" dirty="0" smtClean="0"/>
                        <a:t>Output</a:t>
                      </a:r>
                      <a:endParaRPr lang="en-SG" sz="1200" dirty="0"/>
                    </a:p>
                  </a:txBody>
                  <a:tcPr marL="68580" marR="68580" marT="34290" marB="34290"/>
                </a:tc>
                <a:tc>
                  <a:txBody>
                    <a:bodyPr/>
                    <a:lstStyle/>
                    <a:p>
                      <a:r>
                        <a:rPr lang="en-US" sz="1200" dirty="0" smtClean="0"/>
                        <a:t>Expected Result</a:t>
                      </a:r>
                      <a:endParaRPr lang="en-SG" sz="1200" dirty="0"/>
                    </a:p>
                  </a:txBody>
                  <a:tcPr marL="68580" marR="68580" marT="34290" marB="34290"/>
                </a:tc>
                <a:extLst>
                  <a:ext uri="{0D108BD9-81ED-4DB2-BD59-A6C34878D82A}">
                    <a16:rowId xmlns:a16="http://schemas.microsoft.com/office/drawing/2014/main" val="2672070184"/>
                  </a:ext>
                </a:extLst>
              </a:tr>
              <a:tr h="994410">
                <a:tc>
                  <a:txBody>
                    <a:bodyPr/>
                    <a:lstStyle/>
                    <a:p>
                      <a:r>
                        <a:rPr lang="en-US" sz="1200" dirty="0" smtClean="0"/>
                        <a:t>Nothing</a:t>
                      </a:r>
                    </a:p>
                    <a:p>
                      <a:r>
                        <a:rPr lang="en-US" sz="1200" dirty="0" smtClean="0"/>
                        <a:t>(Auto</a:t>
                      </a:r>
                      <a:r>
                        <a:rPr lang="en-US" sz="1200" baseline="0" dirty="0" smtClean="0"/>
                        <a:t> NUC mode)</a:t>
                      </a:r>
                      <a:endParaRPr lang="en-SG" sz="12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Every 5min,</a:t>
                      </a:r>
                      <a:r>
                        <a:rPr lang="en-US" sz="1200" baseline="0" dirty="0" smtClean="0"/>
                        <a:t> VDU shows the “NUC countdown” OSD, then tells </a:t>
                      </a:r>
                      <a:r>
                        <a:rPr lang="en-US" sz="1200" dirty="0" smtClean="0"/>
                        <a:t>VCU to send RS422 message “</a:t>
                      </a:r>
                      <a:r>
                        <a:rPr lang="en-SG" sz="1200" dirty="0" smtClean="0"/>
                        <a:t>CC0311000000000113</a:t>
                      </a:r>
                      <a:r>
                        <a:rPr lang="en-US" sz="1200" dirty="0" smtClean="0"/>
                        <a:t>” to TI (J4)</a:t>
                      </a:r>
                      <a:endParaRPr lang="en-SG" sz="1200" dirty="0"/>
                    </a:p>
                  </a:txBody>
                  <a:tcPr marL="68580" marR="68580" marT="34290" marB="34290"/>
                </a:tc>
                <a:tc>
                  <a:txBody>
                    <a:bodyPr/>
                    <a:lstStyle/>
                    <a:p>
                      <a:r>
                        <a:rPr lang="en-US" sz="1200" dirty="0" smtClean="0"/>
                        <a:t>VDU shows the</a:t>
                      </a:r>
                      <a:r>
                        <a:rPr lang="en-US" sz="1200" baseline="0" dirty="0" smtClean="0"/>
                        <a:t> “NUC countdown” OSD for 5s. At the end of the countdown animation, TI performs shutter NUC and VDU displays “NUC now” OSD for 1.1s or </a:t>
                      </a:r>
                      <a:r>
                        <a:rPr lang="en-US" sz="1200" dirty="0" smtClean="0"/>
                        <a:t>until </a:t>
                      </a:r>
                      <a:r>
                        <a:rPr lang="en-US" sz="1200" dirty="0" err="1" smtClean="0"/>
                        <a:t>Ack</a:t>
                      </a:r>
                      <a:r>
                        <a:rPr lang="en-US" sz="1200" dirty="0" smtClean="0"/>
                        <a:t> message is received from TI</a:t>
                      </a:r>
                      <a:endParaRPr lang="en-SG" sz="1200" dirty="0"/>
                    </a:p>
                  </a:txBody>
                  <a:tcPr marL="68580" marR="68580" marT="34290" marB="34290"/>
                </a:tc>
                <a:extLst>
                  <a:ext uri="{0D108BD9-81ED-4DB2-BD59-A6C34878D82A}">
                    <a16:rowId xmlns:a16="http://schemas.microsoft.com/office/drawing/2014/main" val="159693674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97919527"/>
              </p:ext>
            </p:extLst>
          </p:nvPr>
        </p:nvGraphicFramePr>
        <p:xfrm>
          <a:off x="2798619" y="2089954"/>
          <a:ext cx="6095999" cy="365760"/>
        </p:xfrm>
        <a:graphic>
          <a:graphicData uri="http://schemas.openxmlformats.org/drawingml/2006/table">
            <a:tbl>
              <a:tblPr firstRow="1" firstCol="1" bandRow="1">
                <a:tableStyleId>{5940675A-B579-460E-94D1-54222C63F5DA}</a:tableStyleId>
              </a:tblPr>
              <a:tblGrid>
                <a:gridCol w="1581509">
                  <a:extLst>
                    <a:ext uri="{9D8B030D-6E8A-4147-A177-3AD203B41FA5}">
                      <a16:colId xmlns:a16="http://schemas.microsoft.com/office/drawing/2014/main" val="3471283145"/>
                    </a:ext>
                  </a:extLst>
                </a:gridCol>
                <a:gridCol w="3091132">
                  <a:extLst>
                    <a:ext uri="{9D8B030D-6E8A-4147-A177-3AD203B41FA5}">
                      <a16:colId xmlns:a16="http://schemas.microsoft.com/office/drawing/2014/main" val="2934068371"/>
                    </a:ext>
                  </a:extLst>
                </a:gridCol>
                <a:gridCol w="1423358">
                  <a:extLst>
                    <a:ext uri="{9D8B030D-6E8A-4147-A177-3AD203B41FA5}">
                      <a16:colId xmlns:a16="http://schemas.microsoft.com/office/drawing/2014/main" val="3667262782"/>
                    </a:ext>
                  </a:extLst>
                </a:gridCol>
              </a:tblGrid>
              <a:tr h="157163">
                <a:tc>
                  <a:txBody>
                    <a:bodyPr/>
                    <a:lstStyle/>
                    <a:p>
                      <a:pPr algn="ctr">
                        <a:spcAft>
                          <a:spcPts val="0"/>
                        </a:spcAft>
                      </a:pPr>
                      <a:r>
                        <a:rPr lang="en-SG" sz="1200" dirty="0"/>
                        <a:t>Function</a:t>
                      </a:r>
                    </a:p>
                  </a:txBody>
                  <a:tcPr marL="47149" marR="47149" marT="0" marB="0" anchor="ctr"/>
                </a:tc>
                <a:tc>
                  <a:txBody>
                    <a:bodyPr/>
                    <a:lstStyle/>
                    <a:p>
                      <a:pPr algn="ctr">
                        <a:spcAft>
                          <a:spcPts val="0"/>
                        </a:spcAft>
                      </a:pPr>
                      <a:r>
                        <a:rPr lang="en-SG" sz="1200"/>
                        <a:t>Command</a:t>
                      </a:r>
                    </a:p>
                  </a:txBody>
                  <a:tcPr marL="47149" marR="47149" marT="0" marB="0" anchor="ctr"/>
                </a:tc>
                <a:tc>
                  <a:txBody>
                    <a:bodyPr/>
                    <a:lstStyle/>
                    <a:p>
                      <a:pPr algn="ctr">
                        <a:spcAft>
                          <a:spcPts val="0"/>
                        </a:spcAft>
                      </a:pPr>
                      <a:r>
                        <a:rPr lang="en-SG" sz="1200"/>
                        <a:t>Ack</a:t>
                      </a:r>
                    </a:p>
                  </a:txBody>
                  <a:tcPr marL="47149" marR="47149" marT="0" marB="0" anchor="ctr"/>
                </a:tc>
                <a:extLst>
                  <a:ext uri="{0D108BD9-81ED-4DB2-BD59-A6C34878D82A}">
                    <a16:rowId xmlns:a16="http://schemas.microsoft.com/office/drawing/2014/main" val="1130096300"/>
                  </a:ext>
                </a:extLst>
              </a:tr>
              <a:tr h="157163">
                <a:tc>
                  <a:txBody>
                    <a:bodyPr/>
                    <a:lstStyle/>
                    <a:p>
                      <a:pPr algn="ctr">
                        <a:spcAft>
                          <a:spcPts val="0"/>
                        </a:spcAft>
                      </a:pPr>
                      <a:r>
                        <a:rPr lang="en-SG" sz="1200" dirty="0"/>
                        <a:t>Shutter Correction</a:t>
                      </a:r>
                    </a:p>
                  </a:txBody>
                  <a:tcPr marL="47149" marR="47149" marT="0" marB="0" anchor="ctr"/>
                </a:tc>
                <a:tc>
                  <a:txBody>
                    <a:bodyPr/>
                    <a:lstStyle/>
                    <a:p>
                      <a:pPr algn="ctr">
                        <a:spcAft>
                          <a:spcPts val="0"/>
                        </a:spcAft>
                      </a:pPr>
                      <a:r>
                        <a:rPr lang="en-SG" sz="1200" dirty="0"/>
                        <a:t>CC0311000000000113</a:t>
                      </a:r>
                    </a:p>
                  </a:txBody>
                  <a:tcPr marL="47149" marR="47149" marT="0" marB="0" anchor="ctr"/>
                </a:tc>
                <a:tc>
                  <a:txBody>
                    <a:bodyPr/>
                    <a:lstStyle/>
                    <a:p>
                      <a:pPr algn="ctr">
                        <a:spcAft>
                          <a:spcPts val="0"/>
                        </a:spcAft>
                      </a:pPr>
                      <a:r>
                        <a:rPr lang="en-SG" sz="1200" dirty="0"/>
                        <a:t>5502 1100 13</a:t>
                      </a:r>
                    </a:p>
                  </a:txBody>
                  <a:tcPr marL="47149" marR="47149" marT="0" marB="0" anchor="ctr"/>
                </a:tc>
                <a:extLst>
                  <a:ext uri="{0D108BD9-81ED-4DB2-BD59-A6C34878D82A}">
                    <a16:rowId xmlns:a16="http://schemas.microsoft.com/office/drawing/2014/main" val="3507595244"/>
                  </a:ext>
                </a:extLst>
              </a:tr>
            </a:tbl>
          </a:graphicData>
        </a:graphic>
      </p:graphicFrame>
      <p:pic>
        <p:nvPicPr>
          <p:cNvPr id="2050" name="그림 9" descr="cid88129*image002.jpg@01D87FFD.D2515A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135" y="2569814"/>
            <a:ext cx="4097483" cy="11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798618" y="2618303"/>
            <a:ext cx="810000" cy="54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Show “NUC countdown” OSD for 5s</a:t>
            </a:r>
            <a:endParaRPr lang="en-SG" sz="900" dirty="0">
              <a:solidFill>
                <a:schemeClr val="tx1"/>
              </a:solidFill>
            </a:endParaRPr>
          </a:p>
        </p:txBody>
      </p:sp>
      <p:sp>
        <p:nvSpPr>
          <p:cNvPr id="18" name="Rectangle 17"/>
          <p:cNvSpPr/>
          <p:nvPr/>
        </p:nvSpPr>
        <p:spPr>
          <a:xfrm>
            <a:off x="3841663" y="2618303"/>
            <a:ext cx="810000" cy="540000"/>
          </a:xfrm>
          <a:prstGeom prst="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VCU sends RS422 message to TI</a:t>
            </a:r>
            <a:endParaRPr lang="en-SG" sz="900" dirty="0">
              <a:solidFill>
                <a:schemeClr val="tx1"/>
              </a:solidFill>
            </a:endParaRPr>
          </a:p>
        </p:txBody>
      </p:sp>
      <p:cxnSp>
        <p:nvCxnSpPr>
          <p:cNvPr id="12" name="Straight Arrow Connector 11"/>
          <p:cNvCxnSpPr>
            <a:stCxn id="9" idx="3"/>
            <a:endCxn id="18" idx="1"/>
          </p:cNvCxnSpPr>
          <p:nvPr/>
        </p:nvCxnSpPr>
        <p:spPr>
          <a:xfrm>
            <a:off x="3608618" y="2888303"/>
            <a:ext cx="23304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 idx="3"/>
          </p:cNvCxnSpPr>
          <p:nvPr/>
        </p:nvCxnSpPr>
        <p:spPr>
          <a:xfrm>
            <a:off x="4651663" y="2888303"/>
            <a:ext cx="23206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5034469" y="3801080"/>
            <a:ext cx="1312574" cy="461665"/>
          </a:xfrm>
          <a:prstGeom prst="rect">
            <a:avLst/>
          </a:prstGeom>
          <a:noFill/>
        </p:spPr>
        <p:txBody>
          <a:bodyPr wrap="square" rtlCol="0">
            <a:spAutoFit/>
          </a:bodyPr>
          <a:lstStyle/>
          <a:p>
            <a:r>
              <a:rPr lang="en-US" sz="1200" dirty="0"/>
              <a:t>Start showing “NUC now” OSD</a:t>
            </a:r>
            <a:endParaRPr lang="en-SG" sz="1200" dirty="0"/>
          </a:p>
        </p:txBody>
      </p:sp>
      <p:sp>
        <p:nvSpPr>
          <p:cNvPr id="41" name="TextBox 40"/>
          <p:cNvSpPr txBox="1"/>
          <p:nvPr/>
        </p:nvSpPr>
        <p:spPr>
          <a:xfrm>
            <a:off x="7818438" y="3801080"/>
            <a:ext cx="1309255" cy="461665"/>
          </a:xfrm>
          <a:prstGeom prst="rect">
            <a:avLst/>
          </a:prstGeom>
          <a:noFill/>
        </p:spPr>
        <p:txBody>
          <a:bodyPr wrap="square" rtlCol="0">
            <a:spAutoFit/>
          </a:bodyPr>
          <a:lstStyle/>
          <a:p>
            <a:r>
              <a:rPr lang="en-US" sz="1200" dirty="0"/>
              <a:t>Stop showing “NUC now” OSD</a:t>
            </a:r>
            <a:endParaRPr lang="en-SG" sz="1200" dirty="0"/>
          </a:p>
        </p:txBody>
      </p:sp>
      <p:cxnSp>
        <p:nvCxnSpPr>
          <p:cNvPr id="42" name="Straight Arrow Connector 41"/>
          <p:cNvCxnSpPr>
            <a:stCxn id="2056" idx="0"/>
          </p:cNvCxnSpPr>
          <p:nvPr/>
        </p:nvCxnSpPr>
        <p:spPr>
          <a:xfrm flipV="1">
            <a:off x="5690756" y="3576482"/>
            <a:ext cx="51953" cy="22459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0"/>
          </p:cNvCxnSpPr>
          <p:nvPr/>
        </p:nvCxnSpPr>
        <p:spPr>
          <a:xfrm flipV="1">
            <a:off x="8473066" y="3606174"/>
            <a:ext cx="303789" cy="19490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50898" y="3591987"/>
            <a:ext cx="1824355" cy="461665"/>
          </a:xfrm>
          <a:prstGeom prst="rect">
            <a:avLst/>
          </a:prstGeom>
          <a:noFill/>
        </p:spPr>
        <p:txBody>
          <a:bodyPr wrap="square" rtlCol="0">
            <a:spAutoFit/>
          </a:bodyPr>
          <a:lstStyle/>
          <a:p>
            <a:r>
              <a:rPr lang="en-US" sz="1200" dirty="0"/>
              <a:t>“NUC Countdown” OSD (Sample)</a:t>
            </a:r>
          </a:p>
        </p:txBody>
      </p:sp>
      <p:cxnSp>
        <p:nvCxnSpPr>
          <p:cNvPr id="32" name="Straight Arrow Connector 31"/>
          <p:cNvCxnSpPr/>
          <p:nvPr/>
        </p:nvCxnSpPr>
        <p:spPr>
          <a:xfrm flipH="1" flipV="1">
            <a:off x="2833463" y="3177813"/>
            <a:ext cx="59293" cy="17198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4246663" y="3158303"/>
            <a:ext cx="630070" cy="126492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76506" y="4423224"/>
            <a:ext cx="1339446" cy="646331"/>
          </a:xfrm>
          <a:prstGeom prst="rect">
            <a:avLst/>
          </a:prstGeom>
          <a:noFill/>
        </p:spPr>
        <p:txBody>
          <a:bodyPr wrap="square" rtlCol="0">
            <a:spAutoFit/>
          </a:bodyPr>
          <a:lstStyle/>
          <a:p>
            <a:r>
              <a:rPr lang="en-US" sz="1200" dirty="0"/>
              <a:t>Trigger TI NUC after countdown finishes</a:t>
            </a:r>
          </a:p>
        </p:txBody>
      </p:sp>
      <p:pic>
        <p:nvPicPr>
          <p:cNvPr id="44" name="Picture 43"/>
          <p:cNvPicPr>
            <a:picLocks noChangeAspect="1"/>
          </p:cNvPicPr>
          <p:nvPr/>
        </p:nvPicPr>
        <p:blipFill>
          <a:blip r:embed="rId4"/>
          <a:stretch>
            <a:fillRect/>
          </a:stretch>
        </p:blipFill>
        <p:spPr>
          <a:xfrm>
            <a:off x="4980444" y="4089982"/>
            <a:ext cx="104172" cy="116456"/>
          </a:xfrm>
          <a:prstGeom prst="rect">
            <a:avLst/>
          </a:prstGeom>
        </p:spPr>
      </p:pic>
      <p:pic>
        <p:nvPicPr>
          <p:cNvPr id="45" name="Picture 44"/>
          <p:cNvPicPr>
            <a:picLocks noChangeAspect="1"/>
          </p:cNvPicPr>
          <p:nvPr/>
        </p:nvPicPr>
        <p:blipFill>
          <a:blip r:embed="rId4"/>
          <a:stretch>
            <a:fillRect/>
          </a:stretch>
        </p:blipFill>
        <p:spPr>
          <a:xfrm>
            <a:off x="7728457" y="4098434"/>
            <a:ext cx="104172" cy="116456"/>
          </a:xfrm>
          <a:prstGeom prst="rect">
            <a:avLst/>
          </a:prstGeom>
        </p:spPr>
      </p:pic>
      <p:pic>
        <p:nvPicPr>
          <p:cNvPr id="25" name="Picture 24"/>
          <p:cNvPicPr>
            <a:picLocks noChangeAspect="1"/>
          </p:cNvPicPr>
          <p:nvPr/>
        </p:nvPicPr>
        <p:blipFill>
          <a:blip r:embed="rId5"/>
          <a:stretch>
            <a:fillRect/>
          </a:stretch>
        </p:blipFill>
        <p:spPr>
          <a:xfrm>
            <a:off x="2767643" y="3349798"/>
            <a:ext cx="1479020" cy="252259"/>
          </a:xfrm>
          <a:prstGeom prst="rect">
            <a:avLst/>
          </a:prstGeom>
        </p:spPr>
      </p:pic>
      <p:sp>
        <p:nvSpPr>
          <p:cNvPr id="27" name="TextBox 26"/>
          <p:cNvSpPr txBox="1"/>
          <p:nvPr/>
        </p:nvSpPr>
        <p:spPr>
          <a:xfrm>
            <a:off x="2809625" y="4172902"/>
            <a:ext cx="1473851" cy="646331"/>
          </a:xfrm>
          <a:prstGeom prst="rect">
            <a:avLst/>
          </a:prstGeom>
          <a:noFill/>
        </p:spPr>
        <p:txBody>
          <a:bodyPr wrap="square" rtlCol="0">
            <a:spAutoFit/>
          </a:bodyPr>
          <a:lstStyle/>
          <a:p>
            <a:r>
              <a:rPr lang="en-US" sz="1200" dirty="0">
                <a:solidFill>
                  <a:srgbClr val="FF0000"/>
                </a:solidFill>
              </a:rPr>
              <a:t>Countdown icon to be aligned to NUC button on VDU</a:t>
            </a:r>
          </a:p>
        </p:txBody>
      </p:sp>
      <p:cxnSp>
        <p:nvCxnSpPr>
          <p:cNvPr id="34" name="Straight Arrow Connector 33"/>
          <p:cNvCxnSpPr>
            <a:stCxn id="27" idx="2"/>
          </p:cNvCxnSpPr>
          <p:nvPr/>
        </p:nvCxnSpPr>
        <p:spPr>
          <a:xfrm>
            <a:off x="3546551" y="4819233"/>
            <a:ext cx="295112" cy="17454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965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OSD</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649942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3" name="TextBox 2"/>
          <p:cNvSpPr txBox="1"/>
          <p:nvPr/>
        </p:nvSpPr>
        <p:spPr>
          <a:xfrm>
            <a:off x="6135554" y="763603"/>
            <a:ext cx="1689198" cy="830997"/>
          </a:xfrm>
          <a:prstGeom prst="rect">
            <a:avLst/>
          </a:prstGeom>
          <a:noFill/>
        </p:spPr>
        <p:txBody>
          <a:bodyPr wrap="square" rtlCol="0">
            <a:spAutoFit/>
          </a:bodyPr>
          <a:lstStyle/>
          <a:p>
            <a:pPr algn="r"/>
            <a:r>
              <a:rPr lang="en-US" sz="1600" dirty="0" smtClean="0">
                <a:solidFill>
                  <a:srgbClr val="FF0000"/>
                </a:solidFill>
              </a:rPr>
              <a:t>Moon symbol to stay in same position always</a:t>
            </a:r>
            <a:endParaRPr lang="en-US" sz="1600" dirty="0">
              <a:solidFill>
                <a:srgbClr val="FF0000"/>
              </a:solidFill>
            </a:endParaRPr>
          </a:p>
        </p:txBody>
      </p:sp>
      <p:cxnSp>
        <p:nvCxnSpPr>
          <p:cNvPr id="4" name="Straight Arrow Connector 3"/>
          <p:cNvCxnSpPr>
            <a:stCxn id="3" idx="3"/>
          </p:cNvCxnSpPr>
          <p:nvPr/>
        </p:nvCxnSpPr>
        <p:spPr>
          <a:xfrm flipV="1">
            <a:off x="7824752" y="763603"/>
            <a:ext cx="649153" cy="41549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27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0951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2267287"/>
          </a:xfrm>
        </p:spPr>
        <p:txBody>
          <a:bodyPr/>
          <a:lstStyle/>
          <a:p>
            <a:pPr marL="0" indent="0">
              <a:buNone/>
            </a:pPr>
            <a:r>
              <a:rPr lang="en-SG" dirty="0" smtClean="0"/>
              <a:t>V0.5: 16</a:t>
            </a:r>
            <a:r>
              <a:rPr lang="en-SG" baseline="30000" dirty="0" smtClean="0"/>
              <a:t>th</a:t>
            </a:r>
            <a:r>
              <a:rPr lang="en-SG" dirty="0" smtClean="0"/>
              <a:t> August 2022</a:t>
            </a:r>
            <a:endParaRPr lang="en-SG" dirty="0"/>
          </a:p>
          <a:p>
            <a:r>
              <a:rPr lang="en-SG" dirty="0" smtClean="0"/>
              <a:t>added </a:t>
            </a:r>
            <a:r>
              <a:rPr lang="en-SG" dirty="0"/>
              <a:t>changelog and version </a:t>
            </a:r>
            <a:r>
              <a:rPr lang="en-SG" dirty="0" smtClean="0"/>
              <a:t>number</a:t>
            </a:r>
          </a:p>
          <a:p>
            <a:r>
              <a:rPr lang="en-US" dirty="0"/>
              <a:t>added section </a:t>
            </a:r>
            <a:r>
              <a:rPr lang="en-US" dirty="0" smtClean="0"/>
              <a:t>breaks</a:t>
            </a:r>
            <a:endParaRPr lang="en-SG" dirty="0"/>
          </a:p>
          <a:p>
            <a:r>
              <a:rPr lang="en-SG" dirty="0" smtClean="0"/>
              <a:t>added </a:t>
            </a:r>
            <a:r>
              <a:rPr lang="en-SG" dirty="0"/>
              <a:t>OSD text outline information</a:t>
            </a:r>
          </a:p>
          <a:p>
            <a:r>
              <a:rPr lang="en-SG" dirty="0" smtClean="0"/>
              <a:t>added </a:t>
            </a:r>
            <a:r>
              <a:rPr lang="en-SG" dirty="0"/>
              <a:t>variant ID </a:t>
            </a:r>
            <a:r>
              <a:rPr lang="en-SG" dirty="0" smtClean="0"/>
              <a:t>information</a:t>
            </a:r>
          </a:p>
          <a:p>
            <a:r>
              <a:rPr lang="en-US" dirty="0" smtClean="0"/>
              <a:t>changed moon icon position requirement</a:t>
            </a:r>
            <a:endParaRPr lang="en-SG" dirty="0" smtClean="0"/>
          </a:p>
        </p:txBody>
      </p:sp>
    </p:spTree>
    <p:extLst>
      <p:ext uri="{BB962C8B-B14F-4D97-AF65-F5344CB8AC3E}">
        <p14:creationId xmlns:p14="http://schemas.microsoft.com/office/powerpoint/2010/main" val="1048946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96763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437" y="580214"/>
            <a:ext cx="2700000" cy="1518750"/>
          </a:xfrm>
          <a:prstGeom prst="rect">
            <a:avLst/>
          </a:prstGeom>
          <a:ln w="1905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46" y="580214"/>
            <a:ext cx="2700000" cy="1518750"/>
          </a:xfrm>
          <a:prstGeom prst="rect">
            <a:avLst/>
          </a:prstGeom>
          <a:ln w="19050">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55" y="580214"/>
            <a:ext cx="2700000" cy="1518750"/>
          </a:xfrm>
          <a:prstGeom prst="rect">
            <a:avLst/>
          </a:prstGeom>
          <a:ln w="19050">
            <a:solidFill>
              <a:schemeClr val="tx1"/>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437" y="2835042"/>
            <a:ext cx="2700000" cy="1518750"/>
          </a:xfrm>
          <a:prstGeom prst="rect">
            <a:avLst/>
          </a:prstGeom>
          <a:ln w="190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46" y="2835042"/>
            <a:ext cx="2700000" cy="1518750"/>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55" y="2835042"/>
            <a:ext cx="2700000" cy="1518750"/>
          </a:xfrm>
          <a:prstGeom prst="rect">
            <a:avLst/>
          </a:prstGeom>
          <a:ln w="19050">
            <a:solidFill>
              <a:schemeClr val="tx1"/>
            </a:solidFill>
          </a:ln>
        </p:spPr>
      </p:pic>
      <p:pic>
        <p:nvPicPr>
          <p:cNvPr id="17" name="Picture 16"/>
          <p:cNvPicPr>
            <a:picLocks/>
          </p:cNvPicPr>
          <p:nvPr/>
        </p:nvPicPr>
        <p:blipFill rotWithShape="1">
          <a:blip r:embed="rId5"/>
          <a:srcRect l="1" t="-34668" r="-20950" b="1"/>
          <a:stretch/>
        </p:blipFill>
        <p:spPr>
          <a:xfrm>
            <a:off x="5565230" y="2836069"/>
            <a:ext cx="320031" cy="159986"/>
          </a:xfrm>
          <a:prstGeom prst="rect">
            <a:avLst/>
          </a:prstGeom>
        </p:spPr>
      </p:pic>
      <p:pic>
        <p:nvPicPr>
          <p:cNvPr id="19" name="Picture 18"/>
          <p:cNvPicPr>
            <a:picLocks/>
          </p:cNvPicPr>
          <p:nvPr/>
        </p:nvPicPr>
        <p:blipFill rotWithShape="1">
          <a:blip r:embed="rId5"/>
          <a:srcRect l="1" t="-34668" r="-20950" b="1"/>
          <a:stretch/>
        </p:blipFill>
        <p:spPr>
          <a:xfrm>
            <a:off x="8467406" y="2835042"/>
            <a:ext cx="320031" cy="159986"/>
          </a:xfrm>
          <a:prstGeom prst="rect">
            <a:avLst/>
          </a:prstGeom>
        </p:spPr>
      </p:pic>
      <p:pic>
        <p:nvPicPr>
          <p:cNvPr id="20" name="Picture 19"/>
          <p:cNvPicPr>
            <a:picLocks/>
          </p:cNvPicPr>
          <p:nvPr/>
        </p:nvPicPr>
        <p:blipFill rotWithShape="1">
          <a:blip r:embed="rId5"/>
          <a:srcRect l="1" t="-34668" r="-20950" b="1"/>
          <a:stretch/>
        </p:blipFill>
        <p:spPr>
          <a:xfrm>
            <a:off x="2666267" y="2835042"/>
            <a:ext cx="320031" cy="159986"/>
          </a:xfrm>
          <a:prstGeom prst="rect">
            <a:avLst/>
          </a:prstGeom>
        </p:spPr>
      </p:pic>
      <p:sp>
        <p:nvSpPr>
          <p:cNvPr id="21" name="TextBox 20"/>
          <p:cNvSpPr txBox="1"/>
          <p:nvPr/>
        </p:nvSpPr>
        <p:spPr>
          <a:xfrm>
            <a:off x="285655" y="2098965"/>
            <a:ext cx="2700000" cy="276999"/>
          </a:xfrm>
          <a:prstGeom prst="rect">
            <a:avLst/>
          </a:prstGeom>
          <a:noFill/>
        </p:spPr>
        <p:txBody>
          <a:bodyPr wrap="square" rtlCol="0">
            <a:spAutoFit/>
          </a:bodyPr>
          <a:lstStyle/>
          <a:p>
            <a:r>
              <a:rPr lang="en-US" sz="1200" dirty="0"/>
              <a:t>Front TI, IR Off</a:t>
            </a:r>
          </a:p>
        </p:txBody>
      </p:sp>
      <p:sp>
        <p:nvSpPr>
          <p:cNvPr id="22" name="TextBox 21"/>
          <p:cNvSpPr txBox="1"/>
          <p:nvPr/>
        </p:nvSpPr>
        <p:spPr>
          <a:xfrm>
            <a:off x="3185261" y="2098965"/>
            <a:ext cx="2700000" cy="276999"/>
          </a:xfrm>
          <a:prstGeom prst="rect">
            <a:avLst/>
          </a:prstGeom>
          <a:noFill/>
        </p:spPr>
        <p:txBody>
          <a:bodyPr wrap="square" rtlCol="0">
            <a:spAutoFit/>
          </a:bodyPr>
          <a:lstStyle/>
          <a:p>
            <a:r>
              <a:rPr lang="en-US" sz="1200" dirty="0"/>
              <a:t>Rear Near Camera, IR Off</a:t>
            </a:r>
          </a:p>
        </p:txBody>
      </p:sp>
      <p:sp>
        <p:nvSpPr>
          <p:cNvPr id="24" name="TextBox 23"/>
          <p:cNvSpPr txBox="1"/>
          <p:nvPr/>
        </p:nvSpPr>
        <p:spPr>
          <a:xfrm>
            <a:off x="6087437" y="2098965"/>
            <a:ext cx="2700000" cy="276999"/>
          </a:xfrm>
          <a:prstGeom prst="rect">
            <a:avLst/>
          </a:prstGeom>
          <a:noFill/>
        </p:spPr>
        <p:txBody>
          <a:bodyPr wrap="square" rtlCol="0">
            <a:spAutoFit/>
          </a:bodyPr>
          <a:lstStyle/>
          <a:p>
            <a:r>
              <a:rPr lang="en-US" sz="1200" dirty="0"/>
              <a:t>Rear Far Camera, IR Off</a:t>
            </a:r>
          </a:p>
        </p:txBody>
      </p:sp>
      <p:sp>
        <p:nvSpPr>
          <p:cNvPr id="25" name="TextBox 24"/>
          <p:cNvSpPr txBox="1"/>
          <p:nvPr/>
        </p:nvSpPr>
        <p:spPr>
          <a:xfrm>
            <a:off x="285655" y="4353792"/>
            <a:ext cx="2700000" cy="276999"/>
          </a:xfrm>
          <a:prstGeom prst="rect">
            <a:avLst/>
          </a:prstGeom>
          <a:noFill/>
        </p:spPr>
        <p:txBody>
          <a:bodyPr wrap="square" rtlCol="0">
            <a:spAutoFit/>
          </a:bodyPr>
          <a:lstStyle/>
          <a:p>
            <a:r>
              <a:rPr lang="en-US" sz="1200" dirty="0"/>
              <a:t>Front TI, IR On</a:t>
            </a:r>
          </a:p>
        </p:txBody>
      </p:sp>
      <p:sp>
        <p:nvSpPr>
          <p:cNvPr id="26" name="TextBox 25"/>
          <p:cNvSpPr txBox="1"/>
          <p:nvPr/>
        </p:nvSpPr>
        <p:spPr>
          <a:xfrm>
            <a:off x="3185261" y="4353792"/>
            <a:ext cx="2700000" cy="276999"/>
          </a:xfrm>
          <a:prstGeom prst="rect">
            <a:avLst/>
          </a:prstGeom>
          <a:noFill/>
        </p:spPr>
        <p:txBody>
          <a:bodyPr wrap="square" rtlCol="0">
            <a:spAutoFit/>
          </a:bodyPr>
          <a:lstStyle/>
          <a:p>
            <a:r>
              <a:rPr lang="en-US" sz="1200" dirty="0"/>
              <a:t>Rear Near Camera, IR On</a:t>
            </a:r>
          </a:p>
        </p:txBody>
      </p:sp>
      <p:sp>
        <p:nvSpPr>
          <p:cNvPr id="27" name="TextBox 26"/>
          <p:cNvSpPr txBox="1"/>
          <p:nvPr/>
        </p:nvSpPr>
        <p:spPr>
          <a:xfrm>
            <a:off x="6087437" y="4353792"/>
            <a:ext cx="2700000" cy="276999"/>
          </a:xfrm>
          <a:prstGeom prst="rect">
            <a:avLst/>
          </a:prstGeom>
          <a:noFill/>
        </p:spPr>
        <p:txBody>
          <a:bodyPr wrap="square" rtlCol="0">
            <a:spAutoFit/>
          </a:bodyPr>
          <a:lstStyle/>
          <a:p>
            <a:r>
              <a:rPr lang="en-US" sz="1200" dirty="0"/>
              <a:t>Rear Far Camera, IR On</a:t>
            </a:r>
          </a:p>
        </p:txBody>
      </p:sp>
      <p:sp>
        <p:nvSpPr>
          <p:cNvPr id="18" name="TextBox 17"/>
          <p:cNvSpPr txBox="1"/>
          <p:nvPr/>
        </p:nvSpPr>
        <p:spPr>
          <a:xfrm>
            <a:off x="285655" y="212176"/>
            <a:ext cx="2700000" cy="276999"/>
          </a:xfrm>
          <a:prstGeom prst="rect">
            <a:avLst/>
          </a:prstGeom>
          <a:noFill/>
        </p:spPr>
        <p:txBody>
          <a:bodyPr wrap="square" rtlCol="0">
            <a:spAutoFit/>
          </a:bodyPr>
          <a:lstStyle/>
          <a:p>
            <a:pPr algn="ctr"/>
            <a:r>
              <a:rPr lang="en-US" sz="1200" b="1" dirty="0"/>
              <a:t>J4 Pin A OSD</a:t>
            </a:r>
          </a:p>
        </p:txBody>
      </p:sp>
      <p:sp>
        <p:nvSpPr>
          <p:cNvPr id="23" name="TextBox 22"/>
          <p:cNvSpPr txBox="1"/>
          <p:nvPr/>
        </p:nvSpPr>
        <p:spPr>
          <a:xfrm>
            <a:off x="3185261" y="212176"/>
            <a:ext cx="2700000" cy="276999"/>
          </a:xfrm>
          <a:prstGeom prst="rect">
            <a:avLst/>
          </a:prstGeom>
          <a:noFill/>
        </p:spPr>
        <p:txBody>
          <a:bodyPr wrap="square" rtlCol="0">
            <a:spAutoFit/>
          </a:bodyPr>
          <a:lstStyle/>
          <a:p>
            <a:pPr algn="ctr"/>
            <a:r>
              <a:rPr lang="en-US" sz="1200" b="1" dirty="0"/>
              <a:t>J4 Pin B OSD</a:t>
            </a:r>
          </a:p>
        </p:txBody>
      </p:sp>
      <p:sp>
        <p:nvSpPr>
          <p:cNvPr id="28" name="TextBox 27"/>
          <p:cNvSpPr txBox="1"/>
          <p:nvPr/>
        </p:nvSpPr>
        <p:spPr>
          <a:xfrm>
            <a:off x="6087437" y="212176"/>
            <a:ext cx="2700000" cy="276999"/>
          </a:xfrm>
          <a:prstGeom prst="rect">
            <a:avLst/>
          </a:prstGeom>
          <a:noFill/>
        </p:spPr>
        <p:txBody>
          <a:bodyPr wrap="square" rtlCol="0">
            <a:spAutoFit/>
          </a:bodyPr>
          <a:lstStyle/>
          <a:p>
            <a:pPr algn="ctr"/>
            <a:r>
              <a:rPr lang="en-US" sz="1200" b="1" dirty="0"/>
              <a:t>J4 Pin C OSD</a:t>
            </a:r>
          </a:p>
        </p:txBody>
      </p:sp>
    </p:spTree>
    <p:extLst>
      <p:ext uri="{BB962C8B-B14F-4D97-AF65-F5344CB8AC3E}">
        <p14:creationId xmlns:p14="http://schemas.microsoft.com/office/powerpoint/2010/main" val="3376933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437" y="580214"/>
            <a:ext cx="2700000" cy="1518750"/>
          </a:xfrm>
          <a:prstGeom prst="rect">
            <a:avLst/>
          </a:prstGeom>
          <a:ln w="19050">
            <a:solidFill>
              <a:schemeClr val="tx1"/>
            </a:solidFill>
          </a:ln>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437" y="2835042"/>
            <a:ext cx="2700000" cy="1518750"/>
          </a:xfrm>
          <a:prstGeom prst="rect">
            <a:avLst/>
          </a:prstGeom>
          <a:ln w="19050">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46" y="2835042"/>
            <a:ext cx="2700000" cy="1518750"/>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55" y="2835042"/>
            <a:ext cx="2700000" cy="1518750"/>
          </a:xfrm>
          <a:prstGeom prst="rect">
            <a:avLst/>
          </a:prstGeom>
          <a:ln w="19050">
            <a:solidFill>
              <a:schemeClr val="tx1"/>
            </a:solidFill>
          </a:ln>
        </p:spPr>
      </p:pic>
      <p:pic>
        <p:nvPicPr>
          <p:cNvPr id="17" name="Picture 16"/>
          <p:cNvPicPr>
            <a:picLocks/>
          </p:cNvPicPr>
          <p:nvPr/>
        </p:nvPicPr>
        <p:blipFill rotWithShape="1">
          <a:blip r:embed="rId5"/>
          <a:srcRect l="1" t="-34668" r="-20950" b="1"/>
          <a:stretch/>
        </p:blipFill>
        <p:spPr>
          <a:xfrm>
            <a:off x="5565230" y="2836069"/>
            <a:ext cx="320031" cy="159986"/>
          </a:xfrm>
          <a:prstGeom prst="rect">
            <a:avLst/>
          </a:prstGeom>
        </p:spPr>
      </p:pic>
      <p:pic>
        <p:nvPicPr>
          <p:cNvPr id="19" name="Picture 18"/>
          <p:cNvPicPr>
            <a:picLocks/>
          </p:cNvPicPr>
          <p:nvPr/>
        </p:nvPicPr>
        <p:blipFill rotWithShape="1">
          <a:blip r:embed="rId5"/>
          <a:srcRect l="1" t="-34668" r="-20950" b="1"/>
          <a:stretch/>
        </p:blipFill>
        <p:spPr>
          <a:xfrm>
            <a:off x="8467406" y="2835042"/>
            <a:ext cx="320031" cy="159986"/>
          </a:xfrm>
          <a:prstGeom prst="rect">
            <a:avLst/>
          </a:prstGeom>
        </p:spPr>
      </p:pic>
      <p:pic>
        <p:nvPicPr>
          <p:cNvPr id="20" name="Picture 19"/>
          <p:cNvPicPr>
            <a:picLocks/>
          </p:cNvPicPr>
          <p:nvPr/>
        </p:nvPicPr>
        <p:blipFill rotWithShape="1">
          <a:blip r:embed="rId5"/>
          <a:srcRect l="1" t="-34668" r="-20950" b="1"/>
          <a:stretch/>
        </p:blipFill>
        <p:spPr>
          <a:xfrm>
            <a:off x="2666267" y="2835042"/>
            <a:ext cx="320031" cy="159986"/>
          </a:xfrm>
          <a:prstGeom prst="rect">
            <a:avLst/>
          </a:prstGeom>
        </p:spPr>
      </p:pic>
      <p:sp>
        <p:nvSpPr>
          <p:cNvPr id="21" name="TextBox 20"/>
          <p:cNvSpPr txBox="1"/>
          <p:nvPr/>
        </p:nvSpPr>
        <p:spPr>
          <a:xfrm>
            <a:off x="285655" y="2098965"/>
            <a:ext cx="2700000" cy="276999"/>
          </a:xfrm>
          <a:prstGeom prst="rect">
            <a:avLst/>
          </a:prstGeom>
          <a:noFill/>
        </p:spPr>
        <p:txBody>
          <a:bodyPr wrap="square" rtlCol="0">
            <a:spAutoFit/>
          </a:bodyPr>
          <a:lstStyle/>
          <a:p>
            <a:r>
              <a:rPr lang="en-US" sz="1200" dirty="0"/>
              <a:t>Front TI, IR Off, Night Mode ON</a:t>
            </a:r>
          </a:p>
        </p:txBody>
      </p:sp>
      <p:sp>
        <p:nvSpPr>
          <p:cNvPr id="22" name="TextBox 21"/>
          <p:cNvSpPr txBox="1"/>
          <p:nvPr/>
        </p:nvSpPr>
        <p:spPr>
          <a:xfrm>
            <a:off x="3185261" y="2098965"/>
            <a:ext cx="2700000" cy="461665"/>
          </a:xfrm>
          <a:prstGeom prst="rect">
            <a:avLst/>
          </a:prstGeom>
          <a:noFill/>
        </p:spPr>
        <p:txBody>
          <a:bodyPr wrap="square" rtlCol="0">
            <a:spAutoFit/>
          </a:bodyPr>
          <a:lstStyle/>
          <a:p>
            <a:r>
              <a:rPr lang="en-US" sz="1200" dirty="0"/>
              <a:t>Rear Near Camera, IR Off, Night Mode ON</a:t>
            </a:r>
          </a:p>
        </p:txBody>
      </p:sp>
      <p:sp>
        <p:nvSpPr>
          <p:cNvPr id="24" name="TextBox 23"/>
          <p:cNvSpPr txBox="1"/>
          <p:nvPr/>
        </p:nvSpPr>
        <p:spPr>
          <a:xfrm>
            <a:off x="6087437" y="2098965"/>
            <a:ext cx="2700000" cy="461665"/>
          </a:xfrm>
          <a:prstGeom prst="rect">
            <a:avLst/>
          </a:prstGeom>
          <a:noFill/>
        </p:spPr>
        <p:txBody>
          <a:bodyPr wrap="square" rtlCol="0">
            <a:spAutoFit/>
          </a:bodyPr>
          <a:lstStyle/>
          <a:p>
            <a:r>
              <a:rPr lang="en-US" sz="1200" dirty="0"/>
              <a:t>Rear Far Camera, IR Off, Night Mode ON</a:t>
            </a:r>
          </a:p>
        </p:txBody>
      </p:sp>
      <p:sp>
        <p:nvSpPr>
          <p:cNvPr id="25" name="TextBox 24"/>
          <p:cNvSpPr txBox="1"/>
          <p:nvPr/>
        </p:nvSpPr>
        <p:spPr>
          <a:xfrm>
            <a:off x="285655" y="4353792"/>
            <a:ext cx="2700000" cy="276999"/>
          </a:xfrm>
          <a:prstGeom prst="rect">
            <a:avLst/>
          </a:prstGeom>
          <a:noFill/>
        </p:spPr>
        <p:txBody>
          <a:bodyPr wrap="square" rtlCol="0">
            <a:spAutoFit/>
          </a:bodyPr>
          <a:lstStyle/>
          <a:p>
            <a:r>
              <a:rPr lang="en-US" sz="1200" dirty="0"/>
              <a:t>Front TI, IR On, Night Mode ON</a:t>
            </a:r>
          </a:p>
        </p:txBody>
      </p:sp>
      <p:sp>
        <p:nvSpPr>
          <p:cNvPr id="26" name="TextBox 25"/>
          <p:cNvSpPr txBox="1"/>
          <p:nvPr/>
        </p:nvSpPr>
        <p:spPr>
          <a:xfrm>
            <a:off x="3185261" y="4353792"/>
            <a:ext cx="2700000" cy="461665"/>
          </a:xfrm>
          <a:prstGeom prst="rect">
            <a:avLst/>
          </a:prstGeom>
          <a:noFill/>
        </p:spPr>
        <p:txBody>
          <a:bodyPr wrap="square" rtlCol="0">
            <a:spAutoFit/>
          </a:bodyPr>
          <a:lstStyle/>
          <a:p>
            <a:r>
              <a:rPr lang="en-US" sz="1200" dirty="0"/>
              <a:t>Rear Near Camera, IR On , Night Mode ON</a:t>
            </a:r>
          </a:p>
        </p:txBody>
      </p:sp>
      <p:sp>
        <p:nvSpPr>
          <p:cNvPr id="27" name="TextBox 26"/>
          <p:cNvSpPr txBox="1"/>
          <p:nvPr/>
        </p:nvSpPr>
        <p:spPr>
          <a:xfrm>
            <a:off x="6087437" y="4353792"/>
            <a:ext cx="2700000" cy="461665"/>
          </a:xfrm>
          <a:prstGeom prst="rect">
            <a:avLst/>
          </a:prstGeom>
          <a:noFill/>
        </p:spPr>
        <p:txBody>
          <a:bodyPr wrap="square" rtlCol="0">
            <a:spAutoFit/>
          </a:bodyPr>
          <a:lstStyle/>
          <a:p>
            <a:r>
              <a:rPr lang="en-US" sz="1200" dirty="0"/>
              <a:t>Rear Far Camera, IR On , Night Mode ON</a:t>
            </a:r>
          </a:p>
        </p:txBody>
      </p:sp>
      <p:pic>
        <p:nvPicPr>
          <p:cNvPr id="18"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2685808" y="2997291"/>
            <a:ext cx="229500" cy="229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563944" y="2995028"/>
            <a:ext cx="229500" cy="2295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467406" y="2995028"/>
            <a:ext cx="229500" cy="2295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85655" y="212176"/>
            <a:ext cx="2700000" cy="276999"/>
          </a:xfrm>
          <a:prstGeom prst="rect">
            <a:avLst/>
          </a:prstGeom>
          <a:noFill/>
        </p:spPr>
        <p:txBody>
          <a:bodyPr wrap="square" rtlCol="0">
            <a:spAutoFit/>
          </a:bodyPr>
          <a:lstStyle/>
          <a:p>
            <a:pPr algn="ctr"/>
            <a:r>
              <a:rPr lang="en-US" sz="1200" b="1" dirty="0"/>
              <a:t>J4 Pin A OSD</a:t>
            </a:r>
          </a:p>
        </p:txBody>
      </p:sp>
      <p:sp>
        <p:nvSpPr>
          <p:cNvPr id="30" name="TextBox 29"/>
          <p:cNvSpPr txBox="1"/>
          <p:nvPr/>
        </p:nvSpPr>
        <p:spPr>
          <a:xfrm>
            <a:off x="3185261" y="212176"/>
            <a:ext cx="2700000" cy="276999"/>
          </a:xfrm>
          <a:prstGeom prst="rect">
            <a:avLst/>
          </a:prstGeom>
          <a:noFill/>
        </p:spPr>
        <p:txBody>
          <a:bodyPr wrap="square" rtlCol="0">
            <a:spAutoFit/>
          </a:bodyPr>
          <a:lstStyle/>
          <a:p>
            <a:pPr algn="ctr"/>
            <a:r>
              <a:rPr lang="en-US" sz="1200" b="1" dirty="0"/>
              <a:t>J4 Pin B OSD</a:t>
            </a:r>
          </a:p>
        </p:txBody>
      </p:sp>
      <p:sp>
        <p:nvSpPr>
          <p:cNvPr id="31" name="TextBox 30"/>
          <p:cNvSpPr txBox="1"/>
          <p:nvPr/>
        </p:nvSpPr>
        <p:spPr>
          <a:xfrm>
            <a:off x="6087437" y="212176"/>
            <a:ext cx="2700000" cy="276999"/>
          </a:xfrm>
          <a:prstGeom prst="rect">
            <a:avLst/>
          </a:prstGeom>
          <a:noFill/>
        </p:spPr>
        <p:txBody>
          <a:bodyPr wrap="square" rtlCol="0">
            <a:spAutoFit/>
          </a:bodyPr>
          <a:lstStyle/>
          <a:p>
            <a:pPr algn="ctr"/>
            <a:r>
              <a:rPr lang="en-US" sz="1200" b="1" dirty="0"/>
              <a:t>J4 Pin C OSD</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46" y="579084"/>
            <a:ext cx="2700000" cy="1518750"/>
          </a:xfrm>
          <a:prstGeom prst="rect">
            <a:avLst/>
          </a:prstGeom>
          <a:ln w="19050">
            <a:solidFill>
              <a:schemeClr val="tx1"/>
            </a:solidFill>
          </a:ln>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55" y="579084"/>
            <a:ext cx="2700000" cy="1518750"/>
          </a:xfrm>
          <a:prstGeom prst="rect">
            <a:avLst/>
          </a:prstGeom>
          <a:ln w="19050">
            <a:solidFill>
              <a:schemeClr val="tx1"/>
            </a:solidFill>
          </a:ln>
        </p:spPr>
      </p:pic>
      <p:pic>
        <p:nvPicPr>
          <p:cNvPr id="41"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2685808" y="741333"/>
            <a:ext cx="229500" cy="2295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563944" y="739070"/>
            <a:ext cx="229500" cy="2295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weather, Crescent Moon, Moon, Outlined, symbol, outline, Crescent Moon  Outline, Moons, shape, Atmosphere icon"/>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8467406" y="739070"/>
            <a:ext cx="229500" cy="22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39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890" y="152401"/>
            <a:ext cx="4030710" cy="2862322"/>
          </a:xfrm>
          <a:prstGeom prst="rect">
            <a:avLst/>
          </a:prstGeom>
          <a:noFill/>
        </p:spPr>
        <p:txBody>
          <a:bodyPr wrap="square" rtlCol="0">
            <a:spAutoFit/>
          </a:bodyPr>
          <a:lstStyle/>
          <a:p>
            <a:r>
              <a:rPr lang="en-US" sz="1200" b="1" dirty="0" smtClean="0"/>
              <a:t>Variant OSD Handling</a:t>
            </a:r>
            <a:endParaRPr lang="en-US" sz="1200" b="1" dirty="0"/>
          </a:p>
          <a:p>
            <a:r>
              <a:rPr lang="en-US" sz="1200" dirty="0" smtClean="0"/>
              <a:t>On 1 Vehicle, there will be up to 4 OSD. </a:t>
            </a:r>
          </a:p>
          <a:p>
            <a:pPr marL="228600" indent="-228600">
              <a:buAutoNum type="arabicParenR"/>
            </a:pPr>
            <a:r>
              <a:rPr lang="en-US" sz="1200" dirty="0" smtClean="0"/>
              <a:t>Front TI OSD [common to all]</a:t>
            </a:r>
          </a:p>
          <a:p>
            <a:pPr marL="228600" indent="-228600">
              <a:buAutoNum type="arabicParenR"/>
            </a:pPr>
            <a:r>
              <a:rPr lang="en-US" sz="1200" dirty="0" smtClean="0"/>
              <a:t>Rear Near Camera OSD [1 per variant]</a:t>
            </a:r>
          </a:p>
          <a:p>
            <a:pPr marL="228600" indent="-228600">
              <a:buAutoNum type="arabicParenR"/>
            </a:pPr>
            <a:r>
              <a:rPr lang="en-US" sz="1200" dirty="0" smtClean="0"/>
              <a:t>Rear Far Camera OSD [1 per variant]</a:t>
            </a:r>
          </a:p>
          <a:p>
            <a:pPr marL="228600" indent="-228600">
              <a:buAutoNum type="arabicParenR"/>
            </a:pPr>
            <a:r>
              <a:rPr lang="en-US" sz="1200" dirty="0" smtClean="0"/>
              <a:t>Trailer OSD [0 or 1 per variant]</a:t>
            </a:r>
          </a:p>
          <a:p>
            <a:endParaRPr lang="en-US" sz="1200" dirty="0"/>
          </a:p>
          <a:p>
            <a:r>
              <a:rPr lang="en-US" sz="1200" dirty="0" smtClean="0"/>
              <a:t>In the Test Software, the vehicle variant can be selected. </a:t>
            </a:r>
          </a:p>
          <a:p>
            <a:r>
              <a:rPr lang="en-US" sz="1200" dirty="0" smtClean="0"/>
              <a:t>The OSD shown on the VDU will depend on the variant selected in the test software. </a:t>
            </a:r>
          </a:p>
          <a:p>
            <a:r>
              <a:rPr lang="en-US" sz="1200" dirty="0" smtClean="0"/>
              <a:t>Selected variant should persist even after system shutdown and restart. </a:t>
            </a:r>
          </a:p>
          <a:p>
            <a:endParaRPr lang="en-US" sz="1200" dirty="0"/>
          </a:p>
          <a:p>
            <a:r>
              <a:rPr lang="en-US" sz="1200" dirty="0" smtClean="0"/>
              <a:t>Supplier to suggest if OSD files should be organized by folder or by standardized file name. </a:t>
            </a:r>
            <a:endParaRPr lang="en-US" sz="1200" dirty="0"/>
          </a:p>
        </p:txBody>
      </p:sp>
      <p:grpSp>
        <p:nvGrpSpPr>
          <p:cNvPr id="11" name="Group 10"/>
          <p:cNvGrpSpPr/>
          <p:nvPr/>
        </p:nvGrpSpPr>
        <p:grpSpPr>
          <a:xfrm>
            <a:off x="4419600" y="321086"/>
            <a:ext cx="1920000" cy="1080000"/>
            <a:chOff x="5094311" y="614253"/>
            <a:chExt cx="1920000" cy="1080000"/>
          </a:xfrm>
        </p:grpSpPr>
        <p:sp>
          <p:nvSpPr>
            <p:cNvPr id="6" name="Rectangle 5"/>
            <p:cNvSpPr/>
            <p:nvPr/>
          </p:nvSpPr>
          <p:spPr>
            <a:xfrm>
              <a:off x="5095511" y="614253"/>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311" y="614253"/>
              <a:ext cx="1920000" cy="1080000"/>
            </a:xfrm>
            <a:prstGeom prst="rect">
              <a:avLst/>
            </a:prstGeom>
          </p:spPr>
        </p:pic>
      </p:grpSp>
      <p:grpSp>
        <p:nvGrpSpPr>
          <p:cNvPr id="10" name="Group 9"/>
          <p:cNvGrpSpPr/>
          <p:nvPr/>
        </p:nvGrpSpPr>
        <p:grpSpPr>
          <a:xfrm>
            <a:off x="6530310" y="321086"/>
            <a:ext cx="1920000" cy="1080000"/>
            <a:chOff x="3641276" y="3126704"/>
            <a:chExt cx="1920000" cy="1080000"/>
          </a:xfrm>
        </p:grpSpPr>
        <p:sp>
          <p:nvSpPr>
            <p:cNvPr id="7" name="Rectangle 6"/>
            <p:cNvSpPr/>
            <p:nvPr/>
          </p:nvSpPr>
          <p:spPr>
            <a:xfrm>
              <a:off x="3642476" y="3126704"/>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276" y="3384054"/>
              <a:ext cx="1920000" cy="822649"/>
            </a:xfrm>
            <a:prstGeom prst="rect">
              <a:avLst/>
            </a:prstGeom>
          </p:spPr>
        </p:pic>
      </p:grpSp>
      <p:sp>
        <p:nvSpPr>
          <p:cNvPr id="12" name="TextBox 11"/>
          <p:cNvSpPr txBox="1"/>
          <p:nvPr/>
        </p:nvSpPr>
        <p:spPr>
          <a:xfrm>
            <a:off x="4419600" y="1401085"/>
            <a:ext cx="1920000" cy="461665"/>
          </a:xfrm>
          <a:prstGeom prst="rect">
            <a:avLst/>
          </a:prstGeom>
          <a:noFill/>
        </p:spPr>
        <p:txBody>
          <a:bodyPr wrap="square" rtlCol="0">
            <a:spAutoFit/>
          </a:bodyPr>
          <a:lstStyle/>
          <a:p>
            <a:r>
              <a:rPr lang="en-US" sz="1200" dirty="0" smtClean="0"/>
              <a:t>Rear Near OSD: </a:t>
            </a:r>
          </a:p>
          <a:p>
            <a:r>
              <a:rPr lang="en-US" sz="1200" dirty="0" smtClean="0"/>
              <a:t>Variant 1 (example)</a:t>
            </a:r>
            <a:endParaRPr lang="en-US" sz="1200" dirty="0"/>
          </a:p>
        </p:txBody>
      </p:sp>
      <p:sp>
        <p:nvSpPr>
          <p:cNvPr id="14" name="TextBox 13"/>
          <p:cNvSpPr txBox="1"/>
          <p:nvPr/>
        </p:nvSpPr>
        <p:spPr>
          <a:xfrm>
            <a:off x="6530310" y="1401084"/>
            <a:ext cx="1920000" cy="461665"/>
          </a:xfrm>
          <a:prstGeom prst="rect">
            <a:avLst/>
          </a:prstGeom>
          <a:noFill/>
        </p:spPr>
        <p:txBody>
          <a:bodyPr wrap="square" rtlCol="0">
            <a:spAutoFit/>
          </a:bodyPr>
          <a:lstStyle/>
          <a:p>
            <a:r>
              <a:rPr lang="en-US" sz="1200" dirty="0" smtClean="0"/>
              <a:t>Rear Near OSD: </a:t>
            </a:r>
          </a:p>
          <a:p>
            <a:r>
              <a:rPr lang="en-US" sz="1200" dirty="0" smtClean="0"/>
              <a:t>Variant 1 (example)</a:t>
            </a:r>
            <a:endParaRPr lang="en-US" sz="1200" dirty="0"/>
          </a:p>
        </p:txBody>
      </p:sp>
      <p:grpSp>
        <p:nvGrpSpPr>
          <p:cNvPr id="22" name="Group 21"/>
          <p:cNvGrpSpPr/>
          <p:nvPr/>
        </p:nvGrpSpPr>
        <p:grpSpPr>
          <a:xfrm>
            <a:off x="4419600" y="1922453"/>
            <a:ext cx="1920000" cy="1080000"/>
            <a:chOff x="1301012" y="2504711"/>
            <a:chExt cx="1920000" cy="1080000"/>
          </a:xfrm>
        </p:grpSpPr>
        <p:sp>
          <p:nvSpPr>
            <p:cNvPr id="17" name="Rectangle 16"/>
            <p:cNvSpPr/>
            <p:nvPr/>
          </p:nvSpPr>
          <p:spPr>
            <a:xfrm>
              <a:off x="1302212" y="2504711"/>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012" y="2504711"/>
              <a:ext cx="1920000" cy="1080000"/>
            </a:xfrm>
            <a:prstGeom prst="rect">
              <a:avLst/>
            </a:prstGeom>
          </p:spPr>
        </p:pic>
      </p:grpSp>
      <p:grpSp>
        <p:nvGrpSpPr>
          <p:cNvPr id="21" name="Group 20"/>
          <p:cNvGrpSpPr/>
          <p:nvPr/>
        </p:nvGrpSpPr>
        <p:grpSpPr>
          <a:xfrm>
            <a:off x="6530310" y="1922453"/>
            <a:ext cx="1920000" cy="1080000"/>
            <a:chOff x="5060819" y="3079433"/>
            <a:chExt cx="1920000" cy="108000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9694" b="25028"/>
            <a:stretch/>
          </p:blipFill>
          <p:spPr>
            <a:xfrm>
              <a:off x="5060819" y="3266935"/>
              <a:ext cx="1920000" cy="704995"/>
            </a:xfrm>
            <a:prstGeom prst="rect">
              <a:avLst/>
            </a:prstGeom>
          </p:spPr>
        </p:pic>
        <p:sp>
          <p:nvSpPr>
            <p:cNvPr id="20" name="Rectangle 19"/>
            <p:cNvSpPr/>
            <p:nvPr/>
          </p:nvSpPr>
          <p:spPr>
            <a:xfrm>
              <a:off x="5062019" y="3079433"/>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3" name="TextBox 22"/>
          <p:cNvSpPr txBox="1"/>
          <p:nvPr/>
        </p:nvSpPr>
        <p:spPr>
          <a:xfrm>
            <a:off x="4419600" y="3002453"/>
            <a:ext cx="1920000" cy="461665"/>
          </a:xfrm>
          <a:prstGeom prst="rect">
            <a:avLst/>
          </a:prstGeom>
          <a:noFill/>
        </p:spPr>
        <p:txBody>
          <a:bodyPr wrap="square" rtlCol="0">
            <a:spAutoFit/>
          </a:bodyPr>
          <a:lstStyle/>
          <a:p>
            <a:r>
              <a:rPr lang="en-US" sz="1200" dirty="0" smtClean="0"/>
              <a:t>Rear Far OSD: </a:t>
            </a:r>
          </a:p>
          <a:p>
            <a:r>
              <a:rPr lang="en-US" sz="1200" dirty="0" smtClean="0"/>
              <a:t>Variant 1 (example)</a:t>
            </a:r>
            <a:endParaRPr lang="en-US" sz="1200" dirty="0"/>
          </a:p>
        </p:txBody>
      </p:sp>
      <p:sp>
        <p:nvSpPr>
          <p:cNvPr id="24" name="TextBox 23"/>
          <p:cNvSpPr txBox="1"/>
          <p:nvPr/>
        </p:nvSpPr>
        <p:spPr>
          <a:xfrm>
            <a:off x="6530310" y="3002453"/>
            <a:ext cx="1920000" cy="461665"/>
          </a:xfrm>
          <a:prstGeom prst="rect">
            <a:avLst/>
          </a:prstGeom>
          <a:noFill/>
        </p:spPr>
        <p:txBody>
          <a:bodyPr wrap="square" rtlCol="0">
            <a:spAutoFit/>
          </a:bodyPr>
          <a:lstStyle/>
          <a:p>
            <a:r>
              <a:rPr lang="en-US" sz="1200" dirty="0" smtClean="0"/>
              <a:t>Rear Far OSD: </a:t>
            </a:r>
          </a:p>
          <a:p>
            <a:r>
              <a:rPr lang="en-US" sz="1200" dirty="0" smtClean="0"/>
              <a:t>Variant 2 (example)</a:t>
            </a:r>
            <a:endParaRPr lang="en-US" sz="1200" dirty="0"/>
          </a:p>
        </p:txBody>
      </p:sp>
      <p:grpSp>
        <p:nvGrpSpPr>
          <p:cNvPr id="33" name="Group 32"/>
          <p:cNvGrpSpPr/>
          <p:nvPr/>
        </p:nvGrpSpPr>
        <p:grpSpPr>
          <a:xfrm>
            <a:off x="4419600" y="3523824"/>
            <a:ext cx="1920000" cy="1080000"/>
            <a:chOff x="419936" y="1722061"/>
            <a:chExt cx="1920000" cy="1080000"/>
          </a:xfrm>
        </p:grpSpPr>
        <p:sp>
          <p:nvSpPr>
            <p:cNvPr id="28" name="Rectangle 27"/>
            <p:cNvSpPr/>
            <p:nvPr/>
          </p:nvSpPr>
          <p:spPr>
            <a:xfrm>
              <a:off x="421136" y="1722061"/>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36" y="1722061"/>
              <a:ext cx="1920000" cy="1080000"/>
            </a:xfrm>
            <a:prstGeom prst="rect">
              <a:avLst/>
            </a:prstGeom>
          </p:spPr>
        </p:pic>
      </p:grpSp>
      <p:grpSp>
        <p:nvGrpSpPr>
          <p:cNvPr id="32" name="Group 31"/>
          <p:cNvGrpSpPr/>
          <p:nvPr/>
        </p:nvGrpSpPr>
        <p:grpSpPr>
          <a:xfrm>
            <a:off x="6530310" y="3523824"/>
            <a:ext cx="1920000" cy="1080001"/>
            <a:chOff x="2225887" y="3541097"/>
            <a:chExt cx="1920000" cy="1080001"/>
          </a:xfrm>
        </p:grpSpPr>
        <p:sp>
          <p:nvSpPr>
            <p:cNvPr id="29" name="Rectangle 28"/>
            <p:cNvSpPr/>
            <p:nvPr/>
          </p:nvSpPr>
          <p:spPr>
            <a:xfrm>
              <a:off x="2227087" y="3541097"/>
              <a:ext cx="1918800" cy="10800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1" name="Picture 30"/>
            <p:cNvPicPr>
              <a:picLocks noChangeAspect="1"/>
            </p:cNvPicPr>
            <p:nvPr/>
          </p:nvPicPr>
          <p:blipFill rotWithShape="1">
            <a:blip r:embed="rId2">
              <a:extLst>
                <a:ext uri="{28A0092B-C50C-407E-A947-70E740481C1C}">
                  <a14:useLocalDpi xmlns:a14="http://schemas.microsoft.com/office/drawing/2010/main" val="0"/>
                </a:ext>
              </a:extLst>
            </a:blip>
            <a:srcRect t="19013"/>
            <a:stretch/>
          </p:blipFill>
          <p:spPr>
            <a:xfrm>
              <a:off x="2225887" y="3541098"/>
              <a:ext cx="1920000" cy="1080000"/>
            </a:xfrm>
            <a:prstGeom prst="rect">
              <a:avLst/>
            </a:prstGeom>
          </p:spPr>
        </p:pic>
      </p:grpSp>
      <p:sp>
        <p:nvSpPr>
          <p:cNvPr id="34" name="TextBox 33"/>
          <p:cNvSpPr txBox="1"/>
          <p:nvPr/>
        </p:nvSpPr>
        <p:spPr>
          <a:xfrm>
            <a:off x="4419600" y="4603824"/>
            <a:ext cx="1920000" cy="461665"/>
          </a:xfrm>
          <a:prstGeom prst="rect">
            <a:avLst/>
          </a:prstGeom>
          <a:noFill/>
        </p:spPr>
        <p:txBody>
          <a:bodyPr wrap="square" rtlCol="0">
            <a:spAutoFit/>
          </a:bodyPr>
          <a:lstStyle/>
          <a:p>
            <a:r>
              <a:rPr lang="en-US" sz="1200" dirty="0" smtClean="0"/>
              <a:t>Front OSD: </a:t>
            </a:r>
          </a:p>
          <a:p>
            <a:r>
              <a:rPr lang="en-US" sz="1200" dirty="0" smtClean="0"/>
              <a:t>Common to all (example)</a:t>
            </a:r>
            <a:endParaRPr lang="en-US" sz="1200" dirty="0"/>
          </a:p>
        </p:txBody>
      </p:sp>
      <p:sp>
        <p:nvSpPr>
          <p:cNvPr id="35" name="TextBox 34"/>
          <p:cNvSpPr txBox="1"/>
          <p:nvPr/>
        </p:nvSpPr>
        <p:spPr>
          <a:xfrm>
            <a:off x="6530310" y="4603823"/>
            <a:ext cx="1920000" cy="461665"/>
          </a:xfrm>
          <a:prstGeom prst="rect">
            <a:avLst/>
          </a:prstGeom>
          <a:noFill/>
        </p:spPr>
        <p:txBody>
          <a:bodyPr wrap="square" rtlCol="0">
            <a:spAutoFit/>
          </a:bodyPr>
          <a:lstStyle/>
          <a:p>
            <a:r>
              <a:rPr lang="en-US" sz="1200" dirty="0" smtClean="0"/>
              <a:t>Trailer OSD: </a:t>
            </a:r>
          </a:p>
          <a:p>
            <a:r>
              <a:rPr lang="en-US" sz="1200" dirty="0" smtClean="0"/>
              <a:t>Variant 2 (example)</a:t>
            </a:r>
            <a:endParaRPr lang="en-US" sz="1200" dirty="0"/>
          </a:p>
        </p:txBody>
      </p:sp>
      <p:sp>
        <p:nvSpPr>
          <p:cNvPr id="36" name="Rectangle 35"/>
          <p:cNvSpPr/>
          <p:nvPr/>
        </p:nvSpPr>
        <p:spPr>
          <a:xfrm>
            <a:off x="4585953" y="732663"/>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7" name="Rectangle 36"/>
          <p:cNvSpPr/>
          <p:nvPr/>
        </p:nvSpPr>
        <p:spPr>
          <a:xfrm>
            <a:off x="6696663" y="732663"/>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8" name="Rectangle 37"/>
          <p:cNvSpPr/>
          <p:nvPr/>
        </p:nvSpPr>
        <p:spPr>
          <a:xfrm>
            <a:off x="4585953" y="2348737"/>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39" name="Rectangle 38"/>
          <p:cNvSpPr/>
          <p:nvPr/>
        </p:nvSpPr>
        <p:spPr>
          <a:xfrm>
            <a:off x="6696663" y="2348737"/>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40" name="Rectangle 39"/>
          <p:cNvSpPr/>
          <p:nvPr/>
        </p:nvSpPr>
        <p:spPr>
          <a:xfrm>
            <a:off x="4585953" y="3911325"/>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41" name="Rectangle 40"/>
          <p:cNvSpPr/>
          <p:nvPr/>
        </p:nvSpPr>
        <p:spPr>
          <a:xfrm>
            <a:off x="6696663" y="3911325"/>
            <a:ext cx="1587294" cy="461665"/>
          </a:xfrm>
          <a:prstGeom prst="rect">
            <a:avLst/>
          </a:prstGeom>
          <a:noFill/>
        </p:spPr>
        <p:txBody>
          <a:bodyPr wrap="none" lIns="91440" tIns="45720" rIns="91440" bIns="45720">
            <a:spAutoFit/>
          </a:bodyPr>
          <a:lstStyle/>
          <a:p>
            <a:pPr algn="ctr"/>
            <a:r>
              <a:rPr lang="en-US" sz="2400" b="0" cap="none" spc="0" dirty="0" smtClean="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rPr>
              <a:t>SAMPLE</a:t>
            </a:r>
            <a:endParaRPr lang="en-US" sz="2400" b="0" cap="none" spc="0" dirty="0">
              <a:ln w="0"/>
              <a:solidFill>
                <a:srgbClr val="FF0000">
                  <a:alpha val="20000"/>
                </a:srgbClr>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1496236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Menu &amp; Test Software</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4159381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627" t="15156" b="23957"/>
          <a:stretch/>
        </p:blipFill>
        <p:spPr>
          <a:xfrm>
            <a:off x="349943" y="152400"/>
            <a:ext cx="4050000" cy="221827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47064450"/>
              </p:ext>
            </p:extLst>
          </p:nvPr>
        </p:nvGraphicFramePr>
        <p:xfrm>
          <a:off x="349250" y="2593141"/>
          <a:ext cx="2700001" cy="834390"/>
        </p:xfrm>
        <a:graphic>
          <a:graphicData uri="http://schemas.openxmlformats.org/drawingml/2006/table">
            <a:tbl>
              <a:tblPr firstRow="1" bandRow="1">
                <a:tableStyleId>{5940675A-B579-460E-94D1-54222C63F5DA}</a:tableStyleId>
              </a:tblPr>
              <a:tblGrid>
                <a:gridCol w="2700001">
                  <a:extLst>
                    <a:ext uri="{9D8B030D-6E8A-4147-A177-3AD203B41FA5}">
                      <a16:colId xmlns:a16="http://schemas.microsoft.com/office/drawing/2014/main" val="3992401744"/>
                    </a:ext>
                  </a:extLst>
                </a:gridCol>
              </a:tblGrid>
              <a:tr h="278130">
                <a:tc>
                  <a:txBody>
                    <a:bodyPr/>
                    <a:lstStyle/>
                    <a:p>
                      <a:r>
                        <a:rPr lang="en-US" sz="1200" dirty="0" smtClean="0"/>
                        <a:t>Picture</a:t>
                      </a:r>
                      <a:endParaRPr lang="en-SG" sz="1200" dirty="0"/>
                    </a:p>
                  </a:txBody>
                  <a:tcPr marL="68580" marR="68580" marT="34290" marB="34290"/>
                </a:tc>
                <a:extLst>
                  <a:ext uri="{0D108BD9-81ED-4DB2-BD59-A6C34878D82A}">
                    <a16:rowId xmlns:a16="http://schemas.microsoft.com/office/drawing/2014/main" val="2586980508"/>
                  </a:ext>
                </a:extLst>
              </a:tr>
              <a:tr h="278130">
                <a:tc>
                  <a:txBody>
                    <a:bodyPr/>
                    <a:lstStyle/>
                    <a:p>
                      <a:r>
                        <a:rPr lang="en-US" sz="1200" baseline="0" dirty="0" smtClean="0"/>
                        <a:t>OSD Variant: &lt;insert variant ID&gt;</a:t>
                      </a:r>
                      <a:endParaRPr lang="en-SG" sz="1200" dirty="0"/>
                    </a:p>
                  </a:txBody>
                  <a:tcPr marL="68580" marR="68580" marT="34290" marB="34290"/>
                </a:tc>
                <a:extLst>
                  <a:ext uri="{0D108BD9-81ED-4DB2-BD59-A6C34878D82A}">
                    <a16:rowId xmlns:a16="http://schemas.microsoft.com/office/drawing/2014/main" val="3494123210"/>
                  </a:ext>
                </a:extLst>
              </a:tr>
              <a:tr h="278130">
                <a:tc>
                  <a:txBody>
                    <a:bodyPr/>
                    <a:lstStyle/>
                    <a:p>
                      <a:r>
                        <a:rPr lang="en-US" sz="1200" dirty="0" smtClean="0"/>
                        <a:t>Quit</a:t>
                      </a:r>
                      <a:endParaRPr lang="en-SG" sz="1200" dirty="0"/>
                    </a:p>
                  </a:txBody>
                  <a:tcPr marL="68580" marR="68580" marT="34290" marB="34290"/>
                </a:tc>
                <a:extLst>
                  <a:ext uri="{0D108BD9-81ED-4DB2-BD59-A6C34878D82A}">
                    <a16:rowId xmlns:a16="http://schemas.microsoft.com/office/drawing/2014/main" val="2199611193"/>
                  </a:ext>
                </a:extLst>
              </a:tr>
            </a:tbl>
          </a:graphicData>
        </a:graphic>
      </p:graphicFrame>
      <p:sp>
        <p:nvSpPr>
          <p:cNvPr id="4" name="Oval 3"/>
          <p:cNvSpPr/>
          <p:nvPr/>
        </p:nvSpPr>
        <p:spPr>
          <a:xfrm>
            <a:off x="404274" y="3500560"/>
            <a:ext cx="270000" cy="27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a:r>
            <a:endParaRPr lang="en-SG" sz="1800" dirty="0">
              <a:solidFill>
                <a:schemeClr val="tx1"/>
              </a:solidFill>
            </a:endParaRPr>
          </a:p>
        </p:txBody>
      </p:sp>
      <p:sp>
        <p:nvSpPr>
          <p:cNvPr id="5" name="Oval 4"/>
          <p:cNvSpPr/>
          <p:nvPr/>
        </p:nvSpPr>
        <p:spPr>
          <a:xfrm>
            <a:off x="404274" y="3899359"/>
            <a:ext cx="270000" cy="27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a:r>
            <a:endParaRPr lang="en-SG" sz="1800" dirty="0">
              <a:solidFill>
                <a:schemeClr val="tx1"/>
              </a:solidFill>
            </a:endParaRPr>
          </a:p>
        </p:txBody>
      </p:sp>
      <p:sp>
        <p:nvSpPr>
          <p:cNvPr id="6" name="TextBox 5"/>
          <p:cNvSpPr txBox="1"/>
          <p:nvPr/>
        </p:nvSpPr>
        <p:spPr>
          <a:xfrm>
            <a:off x="674275" y="3493561"/>
            <a:ext cx="1863011" cy="276999"/>
          </a:xfrm>
          <a:prstGeom prst="rect">
            <a:avLst/>
          </a:prstGeom>
          <a:noFill/>
        </p:spPr>
        <p:txBody>
          <a:bodyPr wrap="none" rtlCol="0">
            <a:spAutoFit/>
          </a:bodyPr>
          <a:lstStyle/>
          <a:p>
            <a:r>
              <a:rPr lang="en-US" sz="1200" dirty="0"/>
              <a:t>Move green highlight UP</a:t>
            </a:r>
            <a:endParaRPr lang="en-SG" sz="1200" dirty="0"/>
          </a:p>
        </p:txBody>
      </p:sp>
      <p:sp>
        <p:nvSpPr>
          <p:cNvPr id="7" name="TextBox 6"/>
          <p:cNvSpPr txBox="1"/>
          <p:nvPr/>
        </p:nvSpPr>
        <p:spPr>
          <a:xfrm>
            <a:off x="674275" y="3892360"/>
            <a:ext cx="2137124" cy="276999"/>
          </a:xfrm>
          <a:prstGeom prst="rect">
            <a:avLst/>
          </a:prstGeom>
          <a:noFill/>
        </p:spPr>
        <p:txBody>
          <a:bodyPr wrap="none" rtlCol="0">
            <a:spAutoFit/>
          </a:bodyPr>
          <a:lstStyle/>
          <a:p>
            <a:r>
              <a:rPr lang="en-US" sz="1200" dirty="0"/>
              <a:t>Move green highlight DOWN</a:t>
            </a:r>
            <a:endParaRPr lang="en-SG" sz="1200" dirty="0"/>
          </a:p>
        </p:txBody>
      </p:sp>
      <p:graphicFrame>
        <p:nvGraphicFramePr>
          <p:cNvPr id="8" name="Table 7"/>
          <p:cNvGraphicFramePr>
            <a:graphicFrameLocks noGrp="1"/>
          </p:cNvGraphicFramePr>
          <p:nvPr>
            <p:extLst>
              <p:ext uri="{D42A27DB-BD31-4B8C-83A1-F6EECF244321}">
                <p14:modId xmlns:p14="http://schemas.microsoft.com/office/powerpoint/2010/main" val="3150541736"/>
              </p:ext>
            </p:extLst>
          </p:nvPr>
        </p:nvGraphicFramePr>
        <p:xfrm>
          <a:off x="4669944" y="484724"/>
          <a:ext cx="2700001" cy="1112520"/>
        </p:xfrm>
        <a:graphic>
          <a:graphicData uri="http://schemas.openxmlformats.org/drawingml/2006/table">
            <a:tbl>
              <a:tblPr firstRow="1" bandRow="1">
                <a:tableStyleId>{5940675A-B579-460E-94D1-54222C63F5DA}</a:tableStyleId>
              </a:tblPr>
              <a:tblGrid>
                <a:gridCol w="2700001">
                  <a:extLst>
                    <a:ext uri="{9D8B030D-6E8A-4147-A177-3AD203B41FA5}">
                      <a16:colId xmlns:a16="http://schemas.microsoft.com/office/drawing/2014/main" val="3992401744"/>
                    </a:ext>
                  </a:extLst>
                </a:gridCol>
              </a:tblGrid>
              <a:tr h="278130">
                <a:tc>
                  <a:txBody>
                    <a:bodyPr/>
                    <a:lstStyle/>
                    <a:p>
                      <a:r>
                        <a:rPr lang="en-US" sz="1200" dirty="0" smtClean="0"/>
                        <a:t>Video Source</a:t>
                      </a:r>
                      <a:endParaRPr lang="en-SG" sz="1200" dirty="0"/>
                    </a:p>
                  </a:txBody>
                  <a:tcPr marL="68580" marR="68580" marT="34290" marB="34290"/>
                </a:tc>
                <a:extLst>
                  <a:ext uri="{0D108BD9-81ED-4DB2-BD59-A6C34878D82A}">
                    <a16:rowId xmlns:a16="http://schemas.microsoft.com/office/drawing/2014/main" val="84628981"/>
                  </a:ext>
                </a:extLst>
              </a:tr>
              <a:tr h="278130">
                <a:tc>
                  <a:txBody>
                    <a:bodyPr/>
                    <a:lstStyle/>
                    <a:p>
                      <a:r>
                        <a:rPr lang="en-US" sz="1200" dirty="0" smtClean="0"/>
                        <a:t>Picture</a:t>
                      </a:r>
                      <a:endParaRPr lang="en-SG" sz="1200" dirty="0"/>
                    </a:p>
                  </a:txBody>
                  <a:tcPr marL="68580" marR="68580" marT="34290" marB="34290"/>
                </a:tc>
                <a:extLst>
                  <a:ext uri="{0D108BD9-81ED-4DB2-BD59-A6C34878D82A}">
                    <a16:rowId xmlns:a16="http://schemas.microsoft.com/office/drawing/2014/main" val="2586980508"/>
                  </a:ext>
                </a:extLst>
              </a:tr>
              <a:tr h="278130">
                <a:tc>
                  <a:txBody>
                    <a:bodyPr/>
                    <a:lstStyle/>
                    <a:p>
                      <a:r>
                        <a:rPr lang="en-US" sz="1200" dirty="0" smtClean="0"/>
                        <a:t>NUC Mode</a:t>
                      </a:r>
                      <a:endParaRPr lang="en-SG" sz="1200" dirty="0"/>
                    </a:p>
                  </a:txBody>
                  <a:tcPr marL="68580" marR="68580" marT="34290" marB="34290">
                    <a:solidFill>
                      <a:schemeClr val="accent6">
                        <a:lumMod val="40000"/>
                        <a:lumOff val="60000"/>
                      </a:schemeClr>
                    </a:solidFill>
                  </a:tcPr>
                </a:tc>
                <a:extLst>
                  <a:ext uri="{0D108BD9-81ED-4DB2-BD59-A6C34878D82A}">
                    <a16:rowId xmlns:a16="http://schemas.microsoft.com/office/drawing/2014/main" val="2475720186"/>
                  </a:ext>
                </a:extLst>
              </a:tr>
              <a:tr h="278130">
                <a:tc>
                  <a:txBody>
                    <a:bodyPr/>
                    <a:lstStyle/>
                    <a:p>
                      <a:r>
                        <a:rPr lang="en-US" sz="1200" dirty="0" smtClean="0"/>
                        <a:t>Quit</a:t>
                      </a:r>
                      <a:endParaRPr lang="en-SG" sz="1200" dirty="0"/>
                    </a:p>
                  </a:txBody>
                  <a:tcPr marL="68580" marR="68580" marT="34290" marB="34290"/>
                </a:tc>
                <a:extLst>
                  <a:ext uri="{0D108BD9-81ED-4DB2-BD59-A6C34878D82A}">
                    <a16:rowId xmlns:a16="http://schemas.microsoft.com/office/drawing/2014/main" val="2199611193"/>
                  </a:ext>
                </a:extLst>
              </a:tr>
            </a:tbl>
          </a:graphicData>
        </a:graphic>
      </p:graphicFrame>
      <p:sp>
        <p:nvSpPr>
          <p:cNvPr id="9" name="TextBox 8"/>
          <p:cNvSpPr txBox="1"/>
          <p:nvPr/>
        </p:nvSpPr>
        <p:spPr>
          <a:xfrm>
            <a:off x="4669945" y="1597244"/>
            <a:ext cx="3940655" cy="1569660"/>
          </a:xfrm>
          <a:prstGeom prst="rect">
            <a:avLst/>
          </a:prstGeom>
          <a:noFill/>
        </p:spPr>
        <p:txBody>
          <a:bodyPr wrap="square" rtlCol="0">
            <a:spAutoFit/>
          </a:bodyPr>
          <a:lstStyle/>
          <a:p>
            <a:r>
              <a:rPr lang="en-US" sz="1200" dirty="0"/>
              <a:t>1) Press “MENU” button to open menu</a:t>
            </a:r>
          </a:p>
          <a:p>
            <a:r>
              <a:rPr lang="en-US" sz="1200" dirty="0"/>
              <a:t>2) Press “+” twice to highlight “NUC Mode”</a:t>
            </a:r>
          </a:p>
          <a:p>
            <a:r>
              <a:rPr lang="en-US" sz="1200" dirty="0"/>
              <a:t>3) Press “NUC” button 3 times to activate NUC Development Mode</a:t>
            </a:r>
          </a:p>
          <a:p>
            <a:r>
              <a:rPr lang="en-US" sz="1200" dirty="0"/>
              <a:t>4) VCU to send “</a:t>
            </a:r>
            <a:r>
              <a:rPr lang="en-SG" sz="1200" dirty="0"/>
              <a:t>CC050D00000000000000008D85</a:t>
            </a:r>
            <a:r>
              <a:rPr lang="en-US" sz="1200" dirty="0"/>
              <a:t>” message to TI to activate software NUC mode</a:t>
            </a:r>
          </a:p>
          <a:p>
            <a:r>
              <a:rPr lang="en-US" sz="1200" dirty="0"/>
              <a:t>5) When </a:t>
            </a:r>
            <a:r>
              <a:rPr lang="en-US" sz="1200" dirty="0" err="1"/>
              <a:t>Ack</a:t>
            </a:r>
            <a:r>
              <a:rPr lang="en-US" sz="1200" dirty="0"/>
              <a:t> message “</a:t>
            </a:r>
            <a:r>
              <a:rPr lang="en-SG" sz="1200" dirty="0"/>
              <a:t>5502 0D8D 82” is received, NUC development mode is activated</a:t>
            </a:r>
          </a:p>
        </p:txBody>
      </p:sp>
      <p:graphicFrame>
        <p:nvGraphicFramePr>
          <p:cNvPr id="10" name="Table 9"/>
          <p:cNvGraphicFramePr>
            <a:graphicFrameLocks noGrp="1"/>
          </p:cNvGraphicFramePr>
          <p:nvPr>
            <p:extLst>
              <p:ext uri="{D42A27DB-BD31-4B8C-83A1-F6EECF244321}">
                <p14:modId xmlns:p14="http://schemas.microsoft.com/office/powerpoint/2010/main" val="2559385514"/>
              </p:ext>
            </p:extLst>
          </p:nvPr>
        </p:nvGraphicFramePr>
        <p:xfrm>
          <a:off x="4669944" y="3328487"/>
          <a:ext cx="2700001" cy="1112520"/>
        </p:xfrm>
        <a:graphic>
          <a:graphicData uri="http://schemas.openxmlformats.org/drawingml/2006/table">
            <a:tbl>
              <a:tblPr firstRow="1" bandRow="1">
                <a:tableStyleId>{5940675A-B579-460E-94D1-54222C63F5DA}</a:tableStyleId>
              </a:tblPr>
              <a:tblGrid>
                <a:gridCol w="2700001">
                  <a:extLst>
                    <a:ext uri="{9D8B030D-6E8A-4147-A177-3AD203B41FA5}">
                      <a16:colId xmlns:a16="http://schemas.microsoft.com/office/drawing/2014/main" val="3992401744"/>
                    </a:ext>
                  </a:extLst>
                </a:gridCol>
              </a:tblGrid>
              <a:tr h="278130">
                <a:tc>
                  <a:txBody>
                    <a:bodyPr/>
                    <a:lstStyle/>
                    <a:p>
                      <a:r>
                        <a:rPr lang="en-US" sz="1200" dirty="0" smtClean="0"/>
                        <a:t>Video Source</a:t>
                      </a:r>
                      <a:endParaRPr lang="en-SG" sz="1200" dirty="0"/>
                    </a:p>
                  </a:txBody>
                  <a:tcPr marL="68580" marR="68580" marT="34290" marB="34290"/>
                </a:tc>
                <a:extLst>
                  <a:ext uri="{0D108BD9-81ED-4DB2-BD59-A6C34878D82A}">
                    <a16:rowId xmlns:a16="http://schemas.microsoft.com/office/drawing/2014/main" val="84628981"/>
                  </a:ext>
                </a:extLst>
              </a:tr>
              <a:tr h="278130">
                <a:tc>
                  <a:txBody>
                    <a:bodyPr/>
                    <a:lstStyle/>
                    <a:p>
                      <a:r>
                        <a:rPr lang="en-US" sz="1200" dirty="0" smtClean="0"/>
                        <a:t>Picture</a:t>
                      </a:r>
                      <a:endParaRPr lang="en-SG" sz="1200" dirty="0"/>
                    </a:p>
                  </a:txBody>
                  <a:tcPr marL="68580" marR="68580" marT="34290" marB="34290"/>
                </a:tc>
                <a:extLst>
                  <a:ext uri="{0D108BD9-81ED-4DB2-BD59-A6C34878D82A}">
                    <a16:rowId xmlns:a16="http://schemas.microsoft.com/office/drawing/2014/main" val="2586980508"/>
                  </a:ext>
                </a:extLst>
              </a:tr>
              <a:tr h="278130">
                <a:tc>
                  <a:txBody>
                    <a:bodyPr/>
                    <a:lstStyle/>
                    <a:p>
                      <a:r>
                        <a:rPr lang="en-US" sz="1200" dirty="0" smtClean="0"/>
                        <a:t>NUC Mode: Development Mode</a:t>
                      </a:r>
                      <a:endParaRPr lang="en-SG" sz="1200" dirty="0"/>
                    </a:p>
                  </a:txBody>
                  <a:tcPr marL="68580" marR="68580" marT="34290" marB="34290">
                    <a:solidFill>
                      <a:schemeClr val="accent6">
                        <a:lumMod val="40000"/>
                        <a:lumOff val="60000"/>
                      </a:schemeClr>
                    </a:solidFill>
                  </a:tcPr>
                </a:tc>
                <a:extLst>
                  <a:ext uri="{0D108BD9-81ED-4DB2-BD59-A6C34878D82A}">
                    <a16:rowId xmlns:a16="http://schemas.microsoft.com/office/drawing/2014/main" val="2475720186"/>
                  </a:ext>
                </a:extLst>
              </a:tr>
              <a:tr h="278130">
                <a:tc>
                  <a:txBody>
                    <a:bodyPr/>
                    <a:lstStyle/>
                    <a:p>
                      <a:r>
                        <a:rPr lang="en-US" sz="1200" dirty="0" smtClean="0"/>
                        <a:t>Quit</a:t>
                      </a:r>
                      <a:endParaRPr lang="en-SG" sz="1200" dirty="0"/>
                    </a:p>
                  </a:txBody>
                  <a:tcPr marL="68580" marR="68580" marT="34290" marB="34290"/>
                </a:tc>
                <a:extLst>
                  <a:ext uri="{0D108BD9-81ED-4DB2-BD59-A6C34878D82A}">
                    <a16:rowId xmlns:a16="http://schemas.microsoft.com/office/drawing/2014/main" val="2199611193"/>
                  </a:ext>
                </a:extLst>
              </a:tr>
            </a:tbl>
          </a:graphicData>
        </a:graphic>
      </p:graphicFrame>
      <p:sp>
        <p:nvSpPr>
          <p:cNvPr id="11" name="TextBox 10"/>
          <p:cNvSpPr txBox="1"/>
          <p:nvPr/>
        </p:nvSpPr>
        <p:spPr>
          <a:xfrm>
            <a:off x="4669943" y="4441008"/>
            <a:ext cx="4072275" cy="461665"/>
          </a:xfrm>
          <a:prstGeom prst="rect">
            <a:avLst/>
          </a:prstGeom>
          <a:noFill/>
        </p:spPr>
        <p:txBody>
          <a:bodyPr wrap="square" rtlCol="0">
            <a:spAutoFit/>
          </a:bodyPr>
          <a:lstStyle/>
          <a:p>
            <a:r>
              <a:rPr lang="en-US" sz="1200" dirty="0"/>
              <a:t>6) Press “+” to highlight “Quit”</a:t>
            </a:r>
          </a:p>
          <a:p>
            <a:r>
              <a:rPr lang="en-US" sz="1200" dirty="0"/>
              <a:t>7) Press “MENU” button to exit</a:t>
            </a:r>
          </a:p>
        </p:txBody>
      </p:sp>
      <p:sp>
        <p:nvSpPr>
          <p:cNvPr id="13" name="TextBox 12"/>
          <p:cNvSpPr txBox="1"/>
          <p:nvPr/>
        </p:nvSpPr>
        <p:spPr>
          <a:xfrm>
            <a:off x="4669944" y="152401"/>
            <a:ext cx="2700001" cy="276999"/>
          </a:xfrm>
          <a:prstGeom prst="rect">
            <a:avLst/>
          </a:prstGeom>
          <a:noFill/>
        </p:spPr>
        <p:txBody>
          <a:bodyPr wrap="square" rtlCol="0">
            <a:spAutoFit/>
          </a:bodyPr>
          <a:lstStyle/>
          <a:p>
            <a:r>
              <a:rPr lang="en-US" sz="1200" b="1" dirty="0"/>
              <a:t>NUC Development Mode</a:t>
            </a:r>
            <a:endParaRPr lang="en-SG" sz="1200" b="1" dirty="0"/>
          </a:p>
        </p:txBody>
      </p:sp>
      <p:cxnSp>
        <p:nvCxnSpPr>
          <p:cNvPr id="14" name="Straight Connector 13"/>
          <p:cNvCxnSpPr/>
          <p:nvPr/>
        </p:nvCxnSpPr>
        <p:spPr>
          <a:xfrm>
            <a:off x="4495800" y="152401"/>
            <a:ext cx="3519055" cy="48906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419599" y="184082"/>
            <a:ext cx="3519055" cy="48906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888" y="4235389"/>
            <a:ext cx="4030711" cy="830997"/>
          </a:xfrm>
          <a:prstGeom prst="rect">
            <a:avLst/>
          </a:prstGeom>
          <a:noFill/>
        </p:spPr>
        <p:txBody>
          <a:bodyPr wrap="square" rtlCol="0">
            <a:spAutoFit/>
          </a:bodyPr>
          <a:lstStyle/>
          <a:p>
            <a:r>
              <a:rPr lang="en-US" sz="1200" dirty="0">
                <a:solidFill>
                  <a:srgbClr val="FF0000"/>
                </a:solidFill>
              </a:rPr>
              <a:t>Menu button to be used to change picture mode only. NUC Dev mode to be toggled via USB</a:t>
            </a:r>
          </a:p>
          <a:p>
            <a:r>
              <a:rPr lang="en-US" sz="1200" dirty="0">
                <a:solidFill>
                  <a:srgbClr val="FF0000"/>
                </a:solidFill>
              </a:rPr>
              <a:t>OSD Variant is for showing variant ID, cannot be used to change the selected variant OSD</a:t>
            </a:r>
          </a:p>
        </p:txBody>
      </p:sp>
    </p:spTree>
    <p:extLst>
      <p:ext uri="{BB962C8B-B14F-4D97-AF65-F5344CB8AC3E}">
        <p14:creationId xmlns:p14="http://schemas.microsoft.com/office/powerpoint/2010/main" val="3175583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890" y="152401"/>
            <a:ext cx="4030710" cy="1754326"/>
          </a:xfrm>
          <a:prstGeom prst="rect">
            <a:avLst/>
          </a:prstGeom>
          <a:noFill/>
        </p:spPr>
        <p:txBody>
          <a:bodyPr wrap="square" rtlCol="0">
            <a:spAutoFit/>
          </a:bodyPr>
          <a:lstStyle/>
          <a:p>
            <a:r>
              <a:rPr lang="en-US" sz="1200" b="1" dirty="0"/>
              <a:t>Default NUC Mode: Auto-NUC Mode</a:t>
            </a:r>
          </a:p>
          <a:p>
            <a:r>
              <a:rPr lang="en-US" sz="1200" dirty="0"/>
              <a:t>Every 5min, </a:t>
            </a:r>
          </a:p>
          <a:p>
            <a:pPr marL="257175" indent="-257175">
              <a:buAutoNum type="arabicParenR"/>
            </a:pPr>
            <a:r>
              <a:rPr lang="en-US" sz="1200" dirty="0"/>
              <a:t>VDU will show “NUC countdown” animation for 5s</a:t>
            </a:r>
          </a:p>
          <a:p>
            <a:pPr marL="257175" indent="-257175">
              <a:buAutoNum type="arabicParenR"/>
            </a:pPr>
            <a:r>
              <a:rPr lang="en-US" sz="1200" dirty="0"/>
              <a:t>After animation is over, VDU sends NUC command to VCU via RS422</a:t>
            </a:r>
          </a:p>
          <a:p>
            <a:pPr marL="257175" indent="-257175">
              <a:buAutoNum type="arabicParenR"/>
            </a:pPr>
            <a:r>
              <a:rPr lang="en-US" sz="1200" dirty="0"/>
              <a:t>VCU sends NUC message to TI (</a:t>
            </a:r>
            <a:r>
              <a:rPr lang="en-SG" sz="1200" dirty="0"/>
              <a:t>CC0311000000000113) via RS422</a:t>
            </a:r>
          </a:p>
          <a:p>
            <a:pPr marL="257175" indent="-257175">
              <a:buAutoNum type="arabicParenR"/>
            </a:pPr>
            <a:r>
              <a:rPr lang="en-US" sz="1200" dirty="0"/>
              <a:t>VDU will show “NUC now” OSD for 1.1s while TI image will freeze during NUC</a:t>
            </a:r>
          </a:p>
        </p:txBody>
      </p:sp>
      <p:sp>
        <p:nvSpPr>
          <p:cNvPr id="3" name="TextBox 2"/>
          <p:cNvSpPr txBox="1"/>
          <p:nvPr/>
        </p:nvSpPr>
        <p:spPr>
          <a:xfrm>
            <a:off x="388890" y="2091393"/>
            <a:ext cx="4030711" cy="830997"/>
          </a:xfrm>
          <a:prstGeom prst="rect">
            <a:avLst/>
          </a:prstGeom>
          <a:noFill/>
        </p:spPr>
        <p:txBody>
          <a:bodyPr wrap="square" rtlCol="0">
            <a:spAutoFit/>
          </a:bodyPr>
          <a:lstStyle/>
          <a:p>
            <a:r>
              <a:rPr lang="en-US" sz="1200" b="1" dirty="0"/>
              <a:t>NUC Development Mode</a:t>
            </a:r>
          </a:p>
          <a:p>
            <a:r>
              <a:rPr lang="en-US" sz="1200" dirty="0"/>
              <a:t>When development mode is activated, </a:t>
            </a:r>
          </a:p>
          <a:p>
            <a:pPr marL="214313" indent="-214313">
              <a:buFontTx/>
              <a:buChar char="-"/>
            </a:pPr>
            <a:r>
              <a:rPr lang="en-US" sz="1200" dirty="0"/>
              <a:t>Disable 5min interval NUC countdown and activation</a:t>
            </a:r>
          </a:p>
          <a:p>
            <a:pPr marL="214313" indent="-214313">
              <a:buFontTx/>
              <a:buChar char="-"/>
            </a:pPr>
            <a:r>
              <a:rPr lang="en-US" sz="1200" dirty="0"/>
              <a:t>The TI will use software-based NUC</a:t>
            </a:r>
          </a:p>
        </p:txBody>
      </p:sp>
      <p:graphicFrame>
        <p:nvGraphicFramePr>
          <p:cNvPr id="4" name="Table 3"/>
          <p:cNvGraphicFramePr>
            <a:graphicFrameLocks noGrp="1"/>
          </p:cNvGraphicFramePr>
          <p:nvPr>
            <p:extLst>
              <p:ext uri="{D42A27DB-BD31-4B8C-83A1-F6EECF244321}">
                <p14:modId xmlns:p14="http://schemas.microsoft.com/office/powerpoint/2010/main" val="4108500458"/>
              </p:ext>
            </p:extLst>
          </p:nvPr>
        </p:nvGraphicFramePr>
        <p:xfrm>
          <a:off x="4669944" y="484724"/>
          <a:ext cx="2700001" cy="1112520"/>
        </p:xfrm>
        <a:graphic>
          <a:graphicData uri="http://schemas.openxmlformats.org/drawingml/2006/table">
            <a:tbl>
              <a:tblPr firstRow="1" bandRow="1">
                <a:tableStyleId>{5940675A-B579-460E-94D1-54222C63F5DA}</a:tableStyleId>
              </a:tblPr>
              <a:tblGrid>
                <a:gridCol w="2700001">
                  <a:extLst>
                    <a:ext uri="{9D8B030D-6E8A-4147-A177-3AD203B41FA5}">
                      <a16:colId xmlns:a16="http://schemas.microsoft.com/office/drawing/2014/main" val="3992401744"/>
                    </a:ext>
                  </a:extLst>
                </a:gridCol>
              </a:tblGrid>
              <a:tr h="278130">
                <a:tc>
                  <a:txBody>
                    <a:bodyPr/>
                    <a:lstStyle/>
                    <a:p>
                      <a:r>
                        <a:rPr lang="en-US" sz="1200" dirty="0" smtClean="0"/>
                        <a:t>Video Source</a:t>
                      </a:r>
                      <a:endParaRPr lang="en-SG" sz="1200" dirty="0"/>
                    </a:p>
                  </a:txBody>
                  <a:tcPr marL="68580" marR="68580" marT="34290" marB="34290"/>
                </a:tc>
                <a:extLst>
                  <a:ext uri="{0D108BD9-81ED-4DB2-BD59-A6C34878D82A}">
                    <a16:rowId xmlns:a16="http://schemas.microsoft.com/office/drawing/2014/main" val="84628981"/>
                  </a:ext>
                </a:extLst>
              </a:tr>
              <a:tr h="278130">
                <a:tc>
                  <a:txBody>
                    <a:bodyPr/>
                    <a:lstStyle/>
                    <a:p>
                      <a:r>
                        <a:rPr lang="en-US" sz="1200" dirty="0" smtClean="0"/>
                        <a:t>Picture</a:t>
                      </a:r>
                      <a:endParaRPr lang="en-SG" sz="1200" dirty="0"/>
                    </a:p>
                  </a:txBody>
                  <a:tcPr marL="68580" marR="68580" marT="34290" marB="34290"/>
                </a:tc>
                <a:extLst>
                  <a:ext uri="{0D108BD9-81ED-4DB2-BD59-A6C34878D82A}">
                    <a16:rowId xmlns:a16="http://schemas.microsoft.com/office/drawing/2014/main" val="2586980508"/>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NUC Mode: Development Mode</a:t>
                      </a:r>
                      <a:endParaRPr lang="en-SG" sz="1200" dirty="0" smtClean="0"/>
                    </a:p>
                  </a:txBody>
                  <a:tcPr marL="68580" marR="68580" marT="34290" marB="34290">
                    <a:solidFill>
                      <a:schemeClr val="accent6">
                        <a:lumMod val="40000"/>
                        <a:lumOff val="60000"/>
                      </a:schemeClr>
                    </a:solidFill>
                  </a:tcPr>
                </a:tc>
                <a:extLst>
                  <a:ext uri="{0D108BD9-81ED-4DB2-BD59-A6C34878D82A}">
                    <a16:rowId xmlns:a16="http://schemas.microsoft.com/office/drawing/2014/main" val="2475720186"/>
                  </a:ext>
                </a:extLst>
              </a:tr>
              <a:tr h="278130">
                <a:tc>
                  <a:txBody>
                    <a:bodyPr/>
                    <a:lstStyle/>
                    <a:p>
                      <a:r>
                        <a:rPr lang="en-US" sz="1200" dirty="0" smtClean="0"/>
                        <a:t>Quit</a:t>
                      </a:r>
                      <a:endParaRPr lang="en-SG" sz="1200" dirty="0"/>
                    </a:p>
                  </a:txBody>
                  <a:tcPr marL="68580" marR="68580" marT="34290" marB="34290"/>
                </a:tc>
                <a:extLst>
                  <a:ext uri="{0D108BD9-81ED-4DB2-BD59-A6C34878D82A}">
                    <a16:rowId xmlns:a16="http://schemas.microsoft.com/office/drawing/2014/main" val="2199611193"/>
                  </a:ext>
                </a:extLst>
              </a:tr>
            </a:tbl>
          </a:graphicData>
        </a:graphic>
      </p:graphicFrame>
      <p:sp>
        <p:nvSpPr>
          <p:cNvPr id="5" name="TextBox 4"/>
          <p:cNvSpPr txBox="1"/>
          <p:nvPr/>
        </p:nvSpPr>
        <p:spPr>
          <a:xfrm>
            <a:off x="4669945" y="1597245"/>
            <a:ext cx="3940655" cy="1569660"/>
          </a:xfrm>
          <a:prstGeom prst="rect">
            <a:avLst/>
          </a:prstGeom>
          <a:noFill/>
        </p:spPr>
        <p:txBody>
          <a:bodyPr wrap="square" rtlCol="0">
            <a:spAutoFit/>
          </a:bodyPr>
          <a:lstStyle/>
          <a:p>
            <a:r>
              <a:rPr lang="en-US" sz="1200" dirty="0"/>
              <a:t>1) Press “MENU” button to open menu</a:t>
            </a:r>
          </a:p>
          <a:p>
            <a:r>
              <a:rPr lang="en-US" sz="1200" dirty="0"/>
              <a:t>2) Press “+” twice to highlight “NUC Mode”</a:t>
            </a:r>
          </a:p>
          <a:p>
            <a:r>
              <a:rPr lang="en-US" sz="1200" dirty="0"/>
              <a:t>3) Press “NUC” button 3 times to deactivate NUC Development Mode</a:t>
            </a:r>
          </a:p>
          <a:p>
            <a:r>
              <a:rPr lang="en-US" sz="1200" dirty="0"/>
              <a:t>4) VCU to send “</a:t>
            </a:r>
            <a:r>
              <a:rPr lang="en-SG" sz="1200" dirty="0"/>
              <a:t>-</a:t>
            </a:r>
            <a:r>
              <a:rPr lang="en-US" sz="1200" dirty="0"/>
              <a:t>” message to TI to deactivate software NUC mode</a:t>
            </a:r>
          </a:p>
          <a:p>
            <a:r>
              <a:rPr lang="en-US" sz="1200" dirty="0"/>
              <a:t>5) When </a:t>
            </a:r>
            <a:r>
              <a:rPr lang="en-US" sz="1200" dirty="0" err="1"/>
              <a:t>Ack</a:t>
            </a:r>
            <a:r>
              <a:rPr lang="en-US" sz="1200" dirty="0"/>
              <a:t> message “</a:t>
            </a:r>
            <a:r>
              <a:rPr lang="en-SG" sz="1200" dirty="0"/>
              <a:t>5502 0D8D 82” is received, NUC development mode is deactivated</a:t>
            </a:r>
          </a:p>
        </p:txBody>
      </p:sp>
      <p:graphicFrame>
        <p:nvGraphicFramePr>
          <p:cNvPr id="6" name="Table 5"/>
          <p:cNvGraphicFramePr>
            <a:graphicFrameLocks noGrp="1"/>
          </p:cNvGraphicFramePr>
          <p:nvPr>
            <p:extLst>
              <p:ext uri="{D42A27DB-BD31-4B8C-83A1-F6EECF244321}">
                <p14:modId xmlns:p14="http://schemas.microsoft.com/office/powerpoint/2010/main" val="3433190409"/>
              </p:ext>
            </p:extLst>
          </p:nvPr>
        </p:nvGraphicFramePr>
        <p:xfrm>
          <a:off x="4669944" y="3328487"/>
          <a:ext cx="2700001" cy="1112520"/>
        </p:xfrm>
        <a:graphic>
          <a:graphicData uri="http://schemas.openxmlformats.org/drawingml/2006/table">
            <a:tbl>
              <a:tblPr firstRow="1" bandRow="1">
                <a:tableStyleId>{5940675A-B579-460E-94D1-54222C63F5DA}</a:tableStyleId>
              </a:tblPr>
              <a:tblGrid>
                <a:gridCol w="2700001">
                  <a:extLst>
                    <a:ext uri="{9D8B030D-6E8A-4147-A177-3AD203B41FA5}">
                      <a16:colId xmlns:a16="http://schemas.microsoft.com/office/drawing/2014/main" val="3992401744"/>
                    </a:ext>
                  </a:extLst>
                </a:gridCol>
              </a:tblGrid>
              <a:tr h="278130">
                <a:tc>
                  <a:txBody>
                    <a:bodyPr/>
                    <a:lstStyle/>
                    <a:p>
                      <a:r>
                        <a:rPr lang="en-US" sz="1200" dirty="0" smtClean="0"/>
                        <a:t>Video Source</a:t>
                      </a:r>
                      <a:endParaRPr lang="en-SG" sz="1200" dirty="0"/>
                    </a:p>
                  </a:txBody>
                  <a:tcPr marL="68580" marR="68580" marT="34290" marB="34290"/>
                </a:tc>
                <a:extLst>
                  <a:ext uri="{0D108BD9-81ED-4DB2-BD59-A6C34878D82A}">
                    <a16:rowId xmlns:a16="http://schemas.microsoft.com/office/drawing/2014/main" val="84628981"/>
                  </a:ext>
                </a:extLst>
              </a:tr>
              <a:tr h="278130">
                <a:tc>
                  <a:txBody>
                    <a:bodyPr/>
                    <a:lstStyle/>
                    <a:p>
                      <a:r>
                        <a:rPr lang="en-US" sz="1200" dirty="0" smtClean="0"/>
                        <a:t>Picture</a:t>
                      </a:r>
                      <a:endParaRPr lang="en-SG" sz="1200" dirty="0"/>
                    </a:p>
                  </a:txBody>
                  <a:tcPr marL="68580" marR="68580" marT="34290" marB="34290"/>
                </a:tc>
                <a:extLst>
                  <a:ext uri="{0D108BD9-81ED-4DB2-BD59-A6C34878D82A}">
                    <a16:rowId xmlns:a16="http://schemas.microsoft.com/office/drawing/2014/main" val="2586980508"/>
                  </a:ext>
                </a:extLst>
              </a:tr>
              <a:tr h="278130">
                <a:tc>
                  <a:txBody>
                    <a:bodyPr/>
                    <a:lstStyle/>
                    <a:p>
                      <a:r>
                        <a:rPr lang="en-US" sz="1200" dirty="0" smtClean="0"/>
                        <a:t>NUC Mode</a:t>
                      </a:r>
                      <a:endParaRPr lang="en-SG" sz="1200" dirty="0"/>
                    </a:p>
                  </a:txBody>
                  <a:tcPr marL="68580" marR="68580" marT="34290" marB="34290">
                    <a:solidFill>
                      <a:schemeClr val="accent6">
                        <a:lumMod val="40000"/>
                        <a:lumOff val="60000"/>
                      </a:schemeClr>
                    </a:solidFill>
                  </a:tcPr>
                </a:tc>
                <a:extLst>
                  <a:ext uri="{0D108BD9-81ED-4DB2-BD59-A6C34878D82A}">
                    <a16:rowId xmlns:a16="http://schemas.microsoft.com/office/drawing/2014/main" val="2475720186"/>
                  </a:ext>
                </a:extLst>
              </a:tr>
              <a:tr h="278130">
                <a:tc>
                  <a:txBody>
                    <a:bodyPr/>
                    <a:lstStyle/>
                    <a:p>
                      <a:r>
                        <a:rPr lang="en-US" sz="1200" dirty="0" smtClean="0"/>
                        <a:t>Quit</a:t>
                      </a:r>
                      <a:endParaRPr lang="en-SG" sz="1200" dirty="0"/>
                    </a:p>
                  </a:txBody>
                  <a:tcPr marL="68580" marR="68580" marT="34290" marB="34290"/>
                </a:tc>
                <a:extLst>
                  <a:ext uri="{0D108BD9-81ED-4DB2-BD59-A6C34878D82A}">
                    <a16:rowId xmlns:a16="http://schemas.microsoft.com/office/drawing/2014/main" val="2199611193"/>
                  </a:ext>
                </a:extLst>
              </a:tr>
            </a:tbl>
          </a:graphicData>
        </a:graphic>
      </p:graphicFrame>
      <p:sp>
        <p:nvSpPr>
          <p:cNvPr id="7" name="TextBox 6"/>
          <p:cNvSpPr txBox="1"/>
          <p:nvPr/>
        </p:nvSpPr>
        <p:spPr>
          <a:xfrm>
            <a:off x="4669943" y="4441008"/>
            <a:ext cx="4072275" cy="646331"/>
          </a:xfrm>
          <a:prstGeom prst="rect">
            <a:avLst/>
          </a:prstGeom>
          <a:noFill/>
        </p:spPr>
        <p:txBody>
          <a:bodyPr wrap="square" rtlCol="0">
            <a:spAutoFit/>
          </a:bodyPr>
          <a:lstStyle/>
          <a:p>
            <a:r>
              <a:rPr lang="en-US" sz="1200" dirty="0"/>
              <a:t>6) Press “+” to highlight “Quit”</a:t>
            </a:r>
          </a:p>
          <a:p>
            <a:r>
              <a:rPr lang="en-US" sz="1200" dirty="0"/>
              <a:t>7) Press “MENU” button to exit</a:t>
            </a:r>
          </a:p>
          <a:p>
            <a:r>
              <a:rPr lang="en-US" sz="1200" dirty="0"/>
              <a:t>8) VDU will activate manual NUC every 5 min</a:t>
            </a:r>
          </a:p>
        </p:txBody>
      </p:sp>
      <p:sp>
        <p:nvSpPr>
          <p:cNvPr id="8" name="TextBox 7"/>
          <p:cNvSpPr txBox="1"/>
          <p:nvPr/>
        </p:nvSpPr>
        <p:spPr>
          <a:xfrm>
            <a:off x="4669944" y="152401"/>
            <a:ext cx="2700001" cy="276999"/>
          </a:xfrm>
          <a:prstGeom prst="rect">
            <a:avLst/>
          </a:prstGeom>
          <a:noFill/>
        </p:spPr>
        <p:txBody>
          <a:bodyPr wrap="square" rtlCol="0">
            <a:spAutoFit/>
          </a:bodyPr>
          <a:lstStyle/>
          <a:p>
            <a:r>
              <a:rPr lang="en-US" sz="1200" b="1" dirty="0"/>
              <a:t>Disable NUC Development Mode</a:t>
            </a:r>
            <a:endParaRPr lang="en-SG" sz="1200" b="1" dirty="0"/>
          </a:p>
        </p:txBody>
      </p:sp>
      <p:sp>
        <p:nvSpPr>
          <p:cNvPr id="9" name="TextBox 8"/>
          <p:cNvSpPr txBox="1"/>
          <p:nvPr/>
        </p:nvSpPr>
        <p:spPr>
          <a:xfrm>
            <a:off x="388888" y="4307385"/>
            <a:ext cx="4030711" cy="461665"/>
          </a:xfrm>
          <a:prstGeom prst="rect">
            <a:avLst/>
          </a:prstGeom>
          <a:noFill/>
        </p:spPr>
        <p:txBody>
          <a:bodyPr wrap="square" rtlCol="0">
            <a:spAutoFit/>
          </a:bodyPr>
          <a:lstStyle/>
          <a:p>
            <a:r>
              <a:rPr lang="en-US" sz="1200" b="1" dirty="0"/>
              <a:t>* On VDU start-up, will be Auto-NUC Mode by default</a:t>
            </a:r>
          </a:p>
          <a:p>
            <a:r>
              <a:rPr lang="en-US" sz="1200" dirty="0">
                <a:solidFill>
                  <a:srgbClr val="FF0000"/>
                </a:solidFill>
              </a:rPr>
              <a:t>** NUC Dev Mode to be toggled using test software</a:t>
            </a:r>
          </a:p>
        </p:txBody>
      </p:sp>
      <p:sp>
        <p:nvSpPr>
          <p:cNvPr id="10" name="TextBox 9"/>
          <p:cNvSpPr txBox="1"/>
          <p:nvPr/>
        </p:nvSpPr>
        <p:spPr>
          <a:xfrm>
            <a:off x="388889" y="2991640"/>
            <a:ext cx="4030711" cy="1200329"/>
          </a:xfrm>
          <a:prstGeom prst="rect">
            <a:avLst/>
          </a:prstGeom>
          <a:noFill/>
        </p:spPr>
        <p:txBody>
          <a:bodyPr wrap="square" rtlCol="0">
            <a:spAutoFit/>
          </a:bodyPr>
          <a:lstStyle/>
          <a:p>
            <a:r>
              <a:rPr lang="en-US" sz="1200" b="1" dirty="0"/>
              <a:t>Manual NUC button press (any mode)</a:t>
            </a:r>
          </a:p>
          <a:p>
            <a:r>
              <a:rPr lang="en-US" sz="1200" dirty="0"/>
              <a:t>When NUC button on VDU is pressed by user, </a:t>
            </a:r>
          </a:p>
          <a:p>
            <a:pPr marL="257175" indent="-257175">
              <a:buAutoNum type="arabicParenR"/>
            </a:pPr>
            <a:r>
              <a:rPr lang="en-US" sz="1200" dirty="0"/>
              <a:t>The VDU will immediately trigger VCU to send NUC message to TI (</a:t>
            </a:r>
            <a:r>
              <a:rPr lang="en-SG" sz="1200" dirty="0"/>
              <a:t>CC0311000000000113) via RS422</a:t>
            </a:r>
          </a:p>
          <a:p>
            <a:pPr marL="257175" indent="-257175">
              <a:buAutoNum type="arabicParenR"/>
            </a:pPr>
            <a:r>
              <a:rPr lang="en-US" sz="1200" dirty="0"/>
              <a:t>VDU will show “NUC now” OSD for 1.1s while TI image will freeze during NUC</a:t>
            </a:r>
            <a:endParaRPr lang="en-SG" sz="1200" dirty="0"/>
          </a:p>
        </p:txBody>
      </p:sp>
      <p:cxnSp>
        <p:nvCxnSpPr>
          <p:cNvPr id="11" name="Straight Connector 10"/>
          <p:cNvCxnSpPr/>
          <p:nvPr/>
        </p:nvCxnSpPr>
        <p:spPr>
          <a:xfrm>
            <a:off x="4495800" y="152401"/>
            <a:ext cx="3519055" cy="48906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419599" y="184082"/>
            <a:ext cx="3519055" cy="48906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516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890" y="152401"/>
            <a:ext cx="4030710" cy="3231654"/>
          </a:xfrm>
          <a:prstGeom prst="rect">
            <a:avLst/>
          </a:prstGeom>
          <a:noFill/>
        </p:spPr>
        <p:txBody>
          <a:bodyPr wrap="square" rtlCol="0">
            <a:spAutoFit/>
          </a:bodyPr>
          <a:lstStyle/>
          <a:p>
            <a:r>
              <a:rPr lang="en-US" sz="1200" b="1" dirty="0"/>
              <a:t>VDU/VCU USB Test Software Functions</a:t>
            </a:r>
          </a:p>
          <a:p>
            <a:pPr marL="257175" indent="-257175">
              <a:buAutoNum type="arabicParenR"/>
            </a:pPr>
            <a:r>
              <a:rPr lang="en-US" sz="1200" dirty="0"/>
              <a:t>To be able to modify NUC Mode</a:t>
            </a:r>
          </a:p>
          <a:p>
            <a:pPr marL="557213" lvl="1" indent="-214313">
              <a:buFontTx/>
              <a:buChar char="-"/>
            </a:pPr>
            <a:r>
              <a:rPr lang="en-US" sz="1200" dirty="0"/>
              <a:t>Can toggle between default NUC mode and NUC development mode</a:t>
            </a:r>
          </a:p>
          <a:p>
            <a:pPr marL="257175" indent="-257175">
              <a:buAutoNum type="arabicParenR"/>
            </a:pPr>
            <a:r>
              <a:rPr lang="en-US" sz="1200" dirty="0"/>
              <a:t>To be able to remotely trigger immediate TI NUC</a:t>
            </a:r>
          </a:p>
          <a:p>
            <a:pPr marL="257175" indent="-257175">
              <a:buAutoNum type="arabicParenR"/>
            </a:pPr>
            <a:r>
              <a:rPr lang="en-US" sz="1200" dirty="0"/>
              <a:t>To be able to simulate view switching on VDU</a:t>
            </a:r>
          </a:p>
          <a:p>
            <a:pPr marL="257175" indent="-257175">
              <a:buAutoNum type="arabicParenR"/>
            </a:pPr>
            <a:r>
              <a:rPr lang="en-US" sz="1200" dirty="0"/>
              <a:t>To be able to select which OSD to use based on vehicle variant type</a:t>
            </a:r>
          </a:p>
          <a:p>
            <a:pPr marL="557213" lvl="1" indent="-214313">
              <a:buFontTx/>
              <a:buChar char="-"/>
            </a:pPr>
            <a:r>
              <a:rPr lang="en-US" sz="1200" dirty="0"/>
              <a:t>Several sets of rear camera OSD will be stored in the VCU</a:t>
            </a:r>
          </a:p>
          <a:p>
            <a:pPr marL="557213" lvl="1" indent="-214313">
              <a:buFontTx/>
              <a:buChar char="-"/>
            </a:pPr>
            <a:r>
              <a:rPr lang="en-US" sz="1200" dirty="0"/>
              <a:t>Based on the variant type selected, the VCU should show the correct set of rear cameras OSD</a:t>
            </a:r>
          </a:p>
          <a:p>
            <a:pPr marL="557213" lvl="1" indent="-214313">
              <a:buFontTx/>
              <a:buChar char="-"/>
            </a:pPr>
            <a:r>
              <a:rPr lang="en-US" sz="1200" dirty="0"/>
              <a:t>The variant type should be persistent (stay the same even after reboot)</a:t>
            </a:r>
          </a:p>
          <a:p>
            <a:pPr marL="557213" lvl="1" indent="-214313">
              <a:buFontTx/>
              <a:buChar char="-"/>
            </a:pPr>
            <a:r>
              <a:rPr lang="en-US" sz="1200" dirty="0"/>
              <a:t>There will be 10+ different sets of rear OSD</a:t>
            </a:r>
          </a:p>
          <a:p>
            <a:pPr marL="257175" indent="-257175">
              <a:buAutoNum type="arabicParenR"/>
            </a:pPr>
            <a:endParaRPr lang="en-US" sz="1200" dirty="0"/>
          </a:p>
        </p:txBody>
      </p:sp>
      <p:sp>
        <p:nvSpPr>
          <p:cNvPr id="3" name="TextBox 2"/>
          <p:cNvSpPr txBox="1"/>
          <p:nvPr/>
        </p:nvSpPr>
        <p:spPr>
          <a:xfrm>
            <a:off x="4721899" y="152401"/>
            <a:ext cx="4030710" cy="1200329"/>
          </a:xfrm>
          <a:prstGeom prst="rect">
            <a:avLst/>
          </a:prstGeom>
          <a:noFill/>
        </p:spPr>
        <p:txBody>
          <a:bodyPr wrap="square" rtlCol="0">
            <a:spAutoFit/>
          </a:bodyPr>
          <a:lstStyle/>
          <a:p>
            <a:r>
              <a:rPr lang="en-US" sz="1200" b="1" dirty="0"/>
              <a:t>VCU Ethernet Test Software Functions</a:t>
            </a:r>
          </a:p>
          <a:p>
            <a:pPr marL="257175" indent="-257175">
              <a:buAutoNum type="arabicParenR"/>
            </a:pPr>
            <a:r>
              <a:rPr lang="en-US" sz="1200" dirty="0"/>
              <a:t>To be able to switch HD-SDI output stream on output 1-7 (0 reserved for VDU) via Ethernet protocol</a:t>
            </a:r>
          </a:p>
          <a:p>
            <a:pPr marL="257175" indent="-257175">
              <a:buAutoNum type="arabicParenR"/>
            </a:pPr>
            <a:r>
              <a:rPr lang="en-US" sz="1200" dirty="0"/>
              <a:t>To be able to stream up to 8 H.264 video stream via video LAN</a:t>
            </a:r>
          </a:p>
          <a:p>
            <a:pPr marL="257175" indent="-257175">
              <a:buAutoNum type="arabicParenR"/>
            </a:pPr>
            <a:endParaRPr lang="en-US" sz="1200" dirty="0"/>
          </a:p>
        </p:txBody>
      </p:sp>
    </p:spTree>
    <p:extLst>
      <p:ext uri="{BB962C8B-B14F-4D97-AF65-F5344CB8AC3E}">
        <p14:creationId xmlns:p14="http://schemas.microsoft.com/office/powerpoint/2010/main" val="3940230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VDU View-Switching for Trailer variants</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10447470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 (Trailer Connected)</a:t>
            </a:r>
            <a:endParaRPr lang="en-SG" dirty="0"/>
          </a:p>
        </p:txBody>
      </p:sp>
      <p:grpSp>
        <p:nvGrpSpPr>
          <p:cNvPr id="47" name="Group 46"/>
          <p:cNvGrpSpPr/>
          <p:nvPr/>
        </p:nvGrpSpPr>
        <p:grpSpPr>
          <a:xfrm>
            <a:off x="991288" y="2653102"/>
            <a:ext cx="1177130" cy="969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48" name="Group 47"/>
          <p:cNvGrpSpPr/>
          <p:nvPr/>
        </p:nvGrpSpPr>
        <p:grpSpPr>
          <a:xfrm>
            <a:off x="4984366" y="2653102"/>
            <a:ext cx="1177130" cy="969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49" name="Group 48"/>
          <p:cNvGrpSpPr/>
          <p:nvPr/>
        </p:nvGrpSpPr>
        <p:grpSpPr>
          <a:xfrm>
            <a:off x="2987827" y="2653102"/>
            <a:ext cx="1177130" cy="969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grpSp>
        <p:nvGrpSpPr>
          <p:cNvPr id="50" name="Group 49"/>
          <p:cNvGrpSpPr/>
          <p:nvPr/>
        </p:nvGrpSpPr>
        <p:grpSpPr>
          <a:xfrm>
            <a:off x="6980905" y="2653102"/>
            <a:ext cx="1177130" cy="969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rPr>
                <a:t>Trailer View</a:t>
              </a:r>
              <a:endParaRPr lang="en-SG" sz="1200" dirty="0">
                <a:solidFill>
                  <a:srgbClr val="7030A0"/>
                </a:solidFill>
              </a:endParaRPr>
            </a:p>
          </p:txBody>
        </p:sp>
      </p:grpSp>
      <p:sp>
        <p:nvSpPr>
          <p:cNvPr id="66" name="Freeform 65"/>
          <p:cNvSpPr/>
          <p:nvPr/>
        </p:nvSpPr>
        <p:spPr>
          <a:xfrm>
            <a:off x="3492884" y="2004867"/>
            <a:ext cx="4252500"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67" name="Freeform 66"/>
          <p:cNvSpPr/>
          <p:nvPr/>
        </p:nvSpPr>
        <p:spPr>
          <a:xfrm>
            <a:off x="1371600" y="1655378"/>
            <a:ext cx="6518563" cy="1002672"/>
          </a:xfrm>
          <a:custGeom>
            <a:avLst/>
            <a:gdLst>
              <a:gd name="connsiteX0" fmla="*/ 0 w 2817091"/>
              <a:gd name="connsiteY0" fmla="*/ 1874472 h 1874472"/>
              <a:gd name="connsiteX1" fmla="*/ 720437 w 2817091"/>
              <a:gd name="connsiteY1" fmla="*/ 202690 h 1874472"/>
              <a:gd name="connsiteX2" fmla="*/ 2078182 w 2817091"/>
              <a:gd name="connsiteY2" fmla="*/ 211926 h 1874472"/>
              <a:gd name="connsiteX3" fmla="*/ 2817091 w 2817091"/>
              <a:gd name="connsiteY3" fmla="*/ 1855999 h 1874472"/>
            </a:gdLst>
            <a:ahLst/>
            <a:cxnLst>
              <a:cxn ang="0">
                <a:pos x="connsiteX0" y="connsiteY0"/>
              </a:cxn>
              <a:cxn ang="0">
                <a:pos x="connsiteX1" y="connsiteY1"/>
              </a:cxn>
              <a:cxn ang="0">
                <a:pos x="connsiteX2" y="connsiteY2"/>
              </a:cxn>
              <a:cxn ang="0">
                <a:pos x="connsiteX3" y="connsiteY3"/>
              </a:cxn>
            </a:cxnLst>
            <a:rect l="l" t="t" r="r" b="b"/>
            <a:pathLst>
              <a:path w="2817091" h="1874472">
                <a:moveTo>
                  <a:pt x="0" y="1874472"/>
                </a:moveTo>
                <a:cubicBezTo>
                  <a:pt x="187036" y="1177126"/>
                  <a:pt x="374073" y="479781"/>
                  <a:pt x="720437" y="202690"/>
                </a:cubicBezTo>
                <a:cubicBezTo>
                  <a:pt x="1066801" y="-74401"/>
                  <a:pt x="1728740" y="-63625"/>
                  <a:pt x="2078182" y="211926"/>
                </a:cubicBezTo>
                <a:cubicBezTo>
                  <a:pt x="2427624" y="487477"/>
                  <a:pt x="2622357" y="1171738"/>
                  <a:pt x="2817091" y="1855999"/>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69" name="Freeform 68"/>
          <p:cNvSpPr/>
          <p:nvPr/>
        </p:nvSpPr>
        <p:spPr>
          <a:xfrm>
            <a:off x="3550678" y="2379711"/>
            <a:ext cx="1944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0" name="Freeform 69"/>
          <p:cNvSpPr/>
          <p:nvPr/>
        </p:nvSpPr>
        <p:spPr>
          <a:xfrm>
            <a:off x="5651181" y="2368427"/>
            <a:ext cx="1944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1" name="Freeform 70"/>
          <p:cNvSpPr/>
          <p:nvPr/>
        </p:nvSpPr>
        <p:spPr>
          <a:xfrm rot="10800000">
            <a:off x="1516379" y="3628884"/>
            <a:ext cx="4252500"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2" name="Freeform 71"/>
          <p:cNvSpPr/>
          <p:nvPr/>
        </p:nvSpPr>
        <p:spPr>
          <a:xfrm rot="10800000">
            <a:off x="1371600" y="3622102"/>
            <a:ext cx="6518563" cy="1002672"/>
          </a:xfrm>
          <a:custGeom>
            <a:avLst/>
            <a:gdLst>
              <a:gd name="connsiteX0" fmla="*/ 0 w 2817091"/>
              <a:gd name="connsiteY0" fmla="*/ 1874472 h 1874472"/>
              <a:gd name="connsiteX1" fmla="*/ 720437 w 2817091"/>
              <a:gd name="connsiteY1" fmla="*/ 202690 h 1874472"/>
              <a:gd name="connsiteX2" fmla="*/ 2078182 w 2817091"/>
              <a:gd name="connsiteY2" fmla="*/ 211926 h 1874472"/>
              <a:gd name="connsiteX3" fmla="*/ 2817091 w 2817091"/>
              <a:gd name="connsiteY3" fmla="*/ 1855999 h 1874472"/>
            </a:gdLst>
            <a:ahLst/>
            <a:cxnLst>
              <a:cxn ang="0">
                <a:pos x="connsiteX0" y="connsiteY0"/>
              </a:cxn>
              <a:cxn ang="0">
                <a:pos x="connsiteX1" y="connsiteY1"/>
              </a:cxn>
              <a:cxn ang="0">
                <a:pos x="connsiteX2" y="connsiteY2"/>
              </a:cxn>
              <a:cxn ang="0">
                <a:pos x="connsiteX3" y="connsiteY3"/>
              </a:cxn>
            </a:cxnLst>
            <a:rect l="l" t="t" r="r" b="b"/>
            <a:pathLst>
              <a:path w="2817091" h="1874472">
                <a:moveTo>
                  <a:pt x="0" y="1874472"/>
                </a:moveTo>
                <a:cubicBezTo>
                  <a:pt x="187036" y="1177126"/>
                  <a:pt x="374073" y="479781"/>
                  <a:pt x="720437" y="202690"/>
                </a:cubicBezTo>
                <a:cubicBezTo>
                  <a:pt x="1066801" y="-74401"/>
                  <a:pt x="1728740" y="-63625"/>
                  <a:pt x="2078182" y="211926"/>
                </a:cubicBezTo>
                <a:cubicBezTo>
                  <a:pt x="2427624" y="487477"/>
                  <a:pt x="2622357" y="1171738"/>
                  <a:pt x="2817091" y="1855999"/>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4" name="TextBox 73"/>
          <p:cNvSpPr txBox="1"/>
          <p:nvPr/>
        </p:nvSpPr>
        <p:spPr>
          <a:xfrm>
            <a:off x="3817220" y="1211031"/>
            <a:ext cx="1571264" cy="430887"/>
          </a:xfrm>
          <a:prstGeom prst="rect">
            <a:avLst/>
          </a:prstGeom>
          <a:noFill/>
        </p:spPr>
        <p:txBody>
          <a:bodyPr wrap="none" rtlCol="0">
            <a:spAutoFit/>
          </a:bodyPr>
          <a:lstStyle/>
          <a:p>
            <a:r>
              <a:rPr lang="en-US" sz="1100" dirty="0"/>
              <a:t>Rear View toggle / </a:t>
            </a:r>
          </a:p>
          <a:p>
            <a:r>
              <a:rPr lang="en-US" sz="1100" dirty="0">
                <a:solidFill>
                  <a:srgbClr val="7030A0"/>
                </a:solidFill>
              </a:rPr>
              <a:t>Reverse Gear engage</a:t>
            </a:r>
            <a:endParaRPr lang="en-SG" sz="1100" dirty="0">
              <a:solidFill>
                <a:srgbClr val="7030A0"/>
              </a:solidFill>
            </a:endParaRPr>
          </a:p>
        </p:txBody>
      </p:sp>
      <p:sp>
        <p:nvSpPr>
          <p:cNvPr id="75" name="TextBox 74"/>
          <p:cNvSpPr txBox="1"/>
          <p:nvPr/>
        </p:nvSpPr>
        <p:spPr>
          <a:xfrm>
            <a:off x="2905328" y="4017874"/>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76" name="TextBox 75"/>
          <p:cNvSpPr txBox="1"/>
          <p:nvPr/>
        </p:nvSpPr>
        <p:spPr>
          <a:xfrm>
            <a:off x="2026707" y="3628463"/>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77" name="TextBox 76"/>
          <p:cNvSpPr txBox="1"/>
          <p:nvPr/>
        </p:nvSpPr>
        <p:spPr>
          <a:xfrm>
            <a:off x="5067506" y="1754478"/>
            <a:ext cx="1375698" cy="261610"/>
          </a:xfrm>
          <a:prstGeom prst="rect">
            <a:avLst/>
          </a:prstGeom>
          <a:noFill/>
        </p:spPr>
        <p:txBody>
          <a:bodyPr wrap="none" rtlCol="0">
            <a:spAutoFit/>
          </a:bodyPr>
          <a:lstStyle/>
          <a:p>
            <a:r>
              <a:rPr lang="en-US" sz="1100" dirty="0"/>
              <a:t>Rear View toggle</a:t>
            </a:r>
            <a:r>
              <a:rPr lang="en-SG" sz="1100" dirty="0"/>
              <a:t> / </a:t>
            </a:r>
          </a:p>
        </p:txBody>
      </p:sp>
      <p:sp>
        <p:nvSpPr>
          <p:cNvPr id="79" name="TextBox 78"/>
          <p:cNvSpPr txBox="1"/>
          <p:nvPr/>
        </p:nvSpPr>
        <p:spPr>
          <a:xfrm>
            <a:off x="6141672" y="3636151"/>
            <a:ext cx="1375698" cy="261610"/>
          </a:xfrm>
          <a:prstGeom prst="rect">
            <a:avLst/>
          </a:prstGeom>
          <a:noFill/>
        </p:spPr>
        <p:txBody>
          <a:bodyPr wrap="none" rtlCol="0">
            <a:spAutoFit/>
          </a:bodyPr>
          <a:lstStyle/>
          <a:p>
            <a:r>
              <a:rPr lang="en-US" sz="1100" dirty="0"/>
              <a:t>Rear View toggle / </a:t>
            </a:r>
          </a:p>
        </p:txBody>
      </p:sp>
      <p:sp>
        <p:nvSpPr>
          <p:cNvPr id="80" name="TextBox 79"/>
          <p:cNvSpPr txBox="1"/>
          <p:nvPr/>
        </p:nvSpPr>
        <p:spPr>
          <a:xfrm>
            <a:off x="5044258" y="1983892"/>
            <a:ext cx="1571264" cy="261610"/>
          </a:xfrm>
          <a:prstGeom prst="rect">
            <a:avLst/>
          </a:prstGeom>
          <a:noFill/>
        </p:spPr>
        <p:txBody>
          <a:bodyPr wrap="none" rtlCol="0">
            <a:spAutoFit/>
          </a:bodyPr>
          <a:lstStyle/>
          <a:p>
            <a:r>
              <a:rPr lang="en-US" sz="1100" dirty="0">
                <a:solidFill>
                  <a:srgbClr val="7030A0"/>
                </a:solidFill>
              </a:rPr>
              <a:t>Reverse Gear engage</a:t>
            </a:r>
            <a:endParaRPr lang="en-SG" sz="1100" dirty="0">
              <a:solidFill>
                <a:srgbClr val="7030A0"/>
              </a:solidFill>
            </a:endParaRPr>
          </a:p>
        </p:txBody>
      </p:sp>
      <p:sp>
        <p:nvSpPr>
          <p:cNvPr id="81" name="TextBox 80"/>
          <p:cNvSpPr txBox="1"/>
          <p:nvPr/>
        </p:nvSpPr>
        <p:spPr>
          <a:xfrm>
            <a:off x="4076387" y="4369465"/>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2" name="TextBox 81"/>
          <p:cNvSpPr txBox="1"/>
          <p:nvPr/>
        </p:nvSpPr>
        <p:spPr>
          <a:xfrm>
            <a:off x="2837318" y="1763324"/>
            <a:ext cx="1563248" cy="261610"/>
          </a:xfrm>
          <a:prstGeom prst="rect">
            <a:avLst/>
          </a:prstGeom>
          <a:noFill/>
        </p:spPr>
        <p:txBody>
          <a:bodyPr wrap="none" rtlCol="0">
            <a:spAutoFit/>
          </a:bodyPr>
          <a:lstStyle/>
          <a:p>
            <a:r>
              <a:rPr lang="en-US" sz="1100" dirty="0">
                <a:solidFill>
                  <a:srgbClr val="00B050"/>
                </a:solidFill>
              </a:rPr>
              <a:t>Forward Gear engage</a:t>
            </a:r>
            <a:endParaRPr lang="en-SG" sz="1100" dirty="0">
              <a:solidFill>
                <a:srgbClr val="00B050"/>
              </a:solidFill>
            </a:endParaRPr>
          </a:p>
        </p:txBody>
      </p:sp>
      <p:sp>
        <p:nvSpPr>
          <p:cNvPr id="83" name="TextBox 82"/>
          <p:cNvSpPr txBox="1"/>
          <p:nvPr/>
        </p:nvSpPr>
        <p:spPr>
          <a:xfrm>
            <a:off x="5840964" y="3899044"/>
            <a:ext cx="1563248" cy="261610"/>
          </a:xfrm>
          <a:prstGeom prst="rect">
            <a:avLst/>
          </a:prstGeom>
          <a:noFill/>
        </p:spPr>
        <p:txBody>
          <a:bodyPr wrap="none" rtlCol="0">
            <a:spAutoFit/>
          </a:bodyPr>
          <a:lstStyle/>
          <a:p>
            <a:r>
              <a:rPr lang="en-US" sz="1100" dirty="0">
                <a:solidFill>
                  <a:srgbClr val="00B050"/>
                </a:solidFill>
              </a:rPr>
              <a:t>Forward Gear engage</a:t>
            </a:r>
            <a:endParaRPr lang="en-SG" sz="1100" dirty="0">
              <a:solidFill>
                <a:srgbClr val="00B050"/>
              </a:solidFill>
            </a:endParaRPr>
          </a:p>
        </p:txBody>
      </p:sp>
      <p:sp>
        <p:nvSpPr>
          <p:cNvPr id="84" name="TextBox 83"/>
          <p:cNvSpPr txBox="1"/>
          <p:nvPr/>
        </p:nvSpPr>
        <p:spPr>
          <a:xfrm>
            <a:off x="5874990" y="2390613"/>
            <a:ext cx="1571264" cy="261610"/>
          </a:xfrm>
          <a:prstGeom prst="rect">
            <a:avLst/>
          </a:prstGeom>
          <a:noFill/>
        </p:spPr>
        <p:txBody>
          <a:bodyPr wrap="none" rtlCol="0">
            <a:spAutoFit/>
          </a:bodyPr>
          <a:lstStyle/>
          <a:p>
            <a:r>
              <a:rPr lang="en-US" sz="1100" dirty="0">
                <a:solidFill>
                  <a:srgbClr val="7030A0"/>
                </a:solidFill>
              </a:rPr>
              <a:t>Reverse Gear engage</a:t>
            </a:r>
            <a:endParaRPr lang="en-SG" sz="1100" dirty="0">
              <a:solidFill>
                <a:srgbClr val="7030A0"/>
              </a:solidFill>
            </a:endParaRPr>
          </a:p>
        </p:txBody>
      </p:sp>
      <p:sp>
        <p:nvSpPr>
          <p:cNvPr id="86" name="TextBox 85"/>
          <p:cNvSpPr txBox="1"/>
          <p:nvPr/>
        </p:nvSpPr>
        <p:spPr>
          <a:xfrm>
            <a:off x="155101" y="4786179"/>
            <a:ext cx="6096000" cy="248209"/>
          </a:xfrm>
          <a:prstGeom prst="rect">
            <a:avLst/>
          </a:prstGeom>
          <a:noFill/>
        </p:spPr>
        <p:txBody>
          <a:bodyPr wrap="square" rtlCol="0">
            <a:spAutoFit/>
          </a:bodyPr>
          <a:lstStyle/>
          <a:p>
            <a:r>
              <a:rPr lang="en-US" sz="1013" dirty="0"/>
              <a:t>*Provisionary switching behavior (subject to change) [lower priority to implement]</a:t>
            </a:r>
          </a:p>
        </p:txBody>
      </p:sp>
      <p:sp>
        <p:nvSpPr>
          <p:cNvPr id="37" name="Freeform 36"/>
          <p:cNvSpPr/>
          <p:nvPr/>
        </p:nvSpPr>
        <p:spPr>
          <a:xfrm rot="10800000">
            <a:off x="5775800" y="3627062"/>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38" name="Freeform 37"/>
          <p:cNvSpPr/>
          <p:nvPr/>
        </p:nvSpPr>
        <p:spPr>
          <a:xfrm rot="10800000">
            <a:off x="3682224" y="3620494"/>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51" name="Freeform 50"/>
          <p:cNvSpPr/>
          <p:nvPr/>
        </p:nvSpPr>
        <p:spPr>
          <a:xfrm rot="10800000">
            <a:off x="1643370" y="3631778"/>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52" name="Freeform 51"/>
          <p:cNvSpPr/>
          <p:nvPr/>
        </p:nvSpPr>
        <p:spPr>
          <a:xfrm>
            <a:off x="1468574" y="2004867"/>
            <a:ext cx="4162764"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53" name="TextBox 52"/>
          <p:cNvSpPr txBox="1"/>
          <p:nvPr/>
        </p:nvSpPr>
        <p:spPr>
          <a:xfrm>
            <a:off x="3775867" y="2409902"/>
            <a:ext cx="1563248" cy="261610"/>
          </a:xfrm>
          <a:prstGeom prst="rect">
            <a:avLst/>
          </a:prstGeom>
          <a:noFill/>
        </p:spPr>
        <p:txBody>
          <a:bodyPr wrap="none" rtlCol="0">
            <a:spAutoFit/>
          </a:bodyPr>
          <a:lstStyle/>
          <a:p>
            <a:r>
              <a:rPr lang="en-US" sz="1100" dirty="0">
                <a:solidFill>
                  <a:srgbClr val="00B050"/>
                </a:solidFill>
              </a:rPr>
              <a:t>Forward Gear engage</a:t>
            </a:r>
          </a:p>
        </p:txBody>
      </p:sp>
      <p:sp>
        <p:nvSpPr>
          <p:cNvPr id="55" name="TextBox 54"/>
          <p:cNvSpPr txBox="1"/>
          <p:nvPr/>
        </p:nvSpPr>
        <p:spPr>
          <a:xfrm>
            <a:off x="4064582" y="3622523"/>
            <a:ext cx="1260281" cy="261610"/>
          </a:xfrm>
          <a:prstGeom prst="rect">
            <a:avLst/>
          </a:prstGeom>
          <a:noFill/>
        </p:spPr>
        <p:txBody>
          <a:bodyPr wrap="none" rtlCol="0">
            <a:spAutoFit/>
          </a:bodyPr>
          <a:lstStyle/>
          <a:p>
            <a:r>
              <a:rPr lang="en-US" sz="1100" dirty="0"/>
              <a:t>Rear View toggle</a:t>
            </a:r>
            <a:endParaRPr lang="en-SG" sz="1100" dirty="0"/>
          </a:p>
        </p:txBody>
      </p:sp>
    </p:spTree>
    <p:extLst>
      <p:ext uri="{BB962C8B-B14F-4D97-AF65-F5344CB8AC3E}">
        <p14:creationId xmlns:p14="http://schemas.microsoft.com/office/powerpoint/2010/main" val="91923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3303468"/>
          </a:xfrm>
        </p:spPr>
        <p:txBody>
          <a:bodyPr/>
          <a:lstStyle/>
          <a:p>
            <a:pPr marL="0" indent="0">
              <a:buNone/>
            </a:pPr>
            <a:r>
              <a:rPr lang="en-SG" dirty="0" smtClean="0"/>
              <a:t>V0.4: 25</a:t>
            </a:r>
            <a:r>
              <a:rPr lang="en-SG" baseline="30000" dirty="0" smtClean="0"/>
              <a:t>th</a:t>
            </a:r>
            <a:r>
              <a:rPr lang="en-SG" dirty="0" smtClean="0"/>
              <a:t> July 2022</a:t>
            </a:r>
          </a:p>
          <a:p>
            <a:r>
              <a:rPr lang="en-SG" dirty="0" smtClean="0"/>
              <a:t>shifted </a:t>
            </a:r>
            <a:r>
              <a:rPr lang="en-SG" dirty="0"/>
              <a:t>NUC OSD icon positions</a:t>
            </a:r>
          </a:p>
          <a:p>
            <a:r>
              <a:rPr lang="en-SG" dirty="0" smtClean="0"/>
              <a:t>added </a:t>
            </a:r>
            <a:r>
              <a:rPr lang="en-SG" dirty="0" err="1"/>
              <a:t>overal</a:t>
            </a:r>
            <a:r>
              <a:rPr lang="en-SG" dirty="0"/>
              <a:t> OSD icon and label position information</a:t>
            </a:r>
          </a:p>
          <a:p>
            <a:r>
              <a:rPr lang="en-SG" dirty="0" smtClean="0"/>
              <a:t>added </a:t>
            </a:r>
            <a:r>
              <a:rPr lang="en-SG" dirty="0"/>
              <a:t>OSD text font information</a:t>
            </a:r>
          </a:p>
          <a:p>
            <a:r>
              <a:rPr lang="en-SG" dirty="0" smtClean="0"/>
              <a:t>changed </a:t>
            </a:r>
            <a:r>
              <a:rPr lang="en-SG" dirty="0"/>
              <a:t>menu display information</a:t>
            </a:r>
          </a:p>
          <a:p>
            <a:r>
              <a:rPr lang="en-SG" dirty="0" smtClean="0"/>
              <a:t>removed </a:t>
            </a:r>
            <a:r>
              <a:rPr lang="en-SG" dirty="0"/>
              <a:t>ability to switch NUC mode via VDU buttons, function to be shifted to test software</a:t>
            </a:r>
          </a:p>
          <a:p>
            <a:r>
              <a:rPr lang="en-SG" dirty="0" smtClean="0"/>
              <a:t>added </a:t>
            </a:r>
            <a:r>
              <a:rPr lang="en-SG" dirty="0"/>
              <a:t>test software minimum requirements</a:t>
            </a:r>
          </a:p>
          <a:p>
            <a:r>
              <a:rPr lang="en-SG" dirty="0" smtClean="0"/>
              <a:t>added </a:t>
            </a:r>
            <a:r>
              <a:rPr lang="en-SG" dirty="0"/>
              <a:t>additional clearer graphics for VDU </a:t>
            </a:r>
            <a:r>
              <a:rPr lang="en-SG" dirty="0" smtClean="0"/>
              <a:t>view-switching</a:t>
            </a:r>
          </a:p>
        </p:txBody>
      </p:sp>
    </p:spTree>
    <p:extLst>
      <p:ext uri="{BB962C8B-B14F-4D97-AF65-F5344CB8AC3E}">
        <p14:creationId xmlns:p14="http://schemas.microsoft.com/office/powerpoint/2010/main" val="101934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 (Trailer Connected)</a:t>
            </a:r>
            <a:endParaRPr lang="en-SG" dirty="0"/>
          </a:p>
        </p:txBody>
      </p:sp>
      <p:grpSp>
        <p:nvGrpSpPr>
          <p:cNvPr id="47" name="Group 46"/>
          <p:cNvGrpSpPr/>
          <p:nvPr/>
        </p:nvGrpSpPr>
        <p:grpSpPr>
          <a:xfrm>
            <a:off x="991288" y="2653102"/>
            <a:ext cx="1177130" cy="969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48" name="Group 47"/>
          <p:cNvGrpSpPr/>
          <p:nvPr/>
        </p:nvGrpSpPr>
        <p:grpSpPr>
          <a:xfrm>
            <a:off x="4984366" y="2653102"/>
            <a:ext cx="1177130" cy="969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49" name="Group 48"/>
          <p:cNvGrpSpPr/>
          <p:nvPr/>
        </p:nvGrpSpPr>
        <p:grpSpPr>
          <a:xfrm>
            <a:off x="2987827" y="2653102"/>
            <a:ext cx="1177130" cy="969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grpSp>
        <p:nvGrpSpPr>
          <p:cNvPr id="50" name="Group 49"/>
          <p:cNvGrpSpPr/>
          <p:nvPr/>
        </p:nvGrpSpPr>
        <p:grpSpPr>
          <a:xfrm>
            <a:off x="6980905" y="2653102"/>
            <a:ext cx="1177130" cy="969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rPr>
                <a:t>Trailer View</a:t>
              </a:r>
              <a:endParaRPr lang="en-SG" sz="1200" dirty="0">
                <a:solidFill>
                  <a:srgbClr val="7030A0"/>
                </a:solidFill>
              </a:endParaRPr>
            </a:p>
          </p:txBody>
        </p:sp>
      </p:grpSp>
      <p:sp>
        <p:nvSpPr>
          <p:cNvPr id="56" name="U-Turn Arrow 55"/>
          <p:cNvSpPr/>
          <p:nvPr/>
        </p:nvSpPr>
        <p:spPr>
          <a:xfrm rot="10800000">
            <a:off x="1259107" y="3617020"/>
            <a:ext cx="6345000" cy="1188000"/>
          </a:xfrm>
          <a:prstGeom prst="uturnArrow">
            <a:avLst>
              <a:gd name="adj1" fmla="val 7123"/>
              <a:gd name="adj2" fmla="val 11004"/>
              <a:gd name="adj3" fmla="val 17634"/>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57" name="U-Turn Arrow 56"/>
          <p:cNvSpPr/>
          <p:nvPr/>
        </p:nvSpPr>
        <p:spPr>
          <a:xfrm rot="10800000">
            <a:off x="1547514" y="3614479"/>
            <a:ext cx="3915000" cy="864000"/>
          </a:xfrm>
          <a:prstGeom prst="uturnArrow">
            <a:avLst>
              <a:gd name="adj1" fmla="val 9781"/>
              <a:gd name="adj2" fmla="val 14906"/>
              <a:gd name="adj3" fmla="val 24529"/>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1" name="U-Turn Arrow 60"/>
          <p:cNvSpPr/>
          <p:nvPr/>
        </p:nvSpPr>
        <p:spPr>
          <a:xfrm rot="10800000">
            <a:off x="1815480" y="3613208"/>
            <a:ext cx="1485000" cy="486000"/>
          </a:xfrm>
          <a:prstGeom prst="uturnArrow">
            <a:avLst>
              <a:gd name="adj1" fmla="val 16283"/>
              <a:gd name="adj2" fmla="val 25000"/>
              <a:gd name="adj3" fmla="val 43432"/>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4" name="U-Turn Arrow 63"/>
          <p:cNvSpPr/>
          <p:nvPr/>
        </p:nvSpPr>
        <p:spPr>
          <a:xfrm>
            <a:off x="1675946" y="1787831"/>
            <a:ext cx="3915000" cy="864000"/>
          </a:xfrm>
          <a:prstGeom prst="uturnArrow">
            <a:avLst>
              <a:gd name="adj1" fmla="val 9781"/>
              <a:gd name="adj2" fmla="val 14906"/>
              <a:gd name="adj3" fmla="val 24529"/>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8" name="U-Turn Arrow 67"/>
          <p:cNvSpPr/>
          <p:nvPr/>
        </p:nvSpPr>
        <p:spPr>
          <a:xfrm rot="10800000">
            <a:off x="5826322" y="3613208"/>
            <a:ext cx="1485000" cy="486000"/>
          </a:xfrm>
          <a:prstGeom prst="uturnArrow">
            <a:avLst>
              <a:gd name="adj1" fmla="val 16283"/>
              <a:gd name="adj2" fmla="val 25000"/>
              <a:gd name="adj3" fmla="val 43432"/>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9" name="U-Turn Arrow 68"/>
          <p:cNvSpPr/>
          <p:nvPr/>
        </p:nvSpPr>
        <p:spPr>
          <a:xfrm rot="10800000">
            <a:off x="3820901" y="3613208"/>
            <a:ext cx="1485000" cy="486000"/>
          </a:xfrm>
          <a:prstGeom prst="uturnArrow">
            <a:avLst>
              <a:gd name="adj1" fmla="val 16283"/>
              <a:gd name="adj2" fmla="val 25000"/>
              <a:gd name="adj3" fmla="val 43432"/>
              <a:gd name="adj4" fmla="val 82366"/>
              <a:gd name="adj5" fmla="val 100000"/>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2" name="U-Turn Arrow 71"/>
          <p:cNvSpPr/>
          <p:nvPr/>
        </p:nvSpPr>
        <p:spPr>
          <a:xfrm>
            <a:off x="5826321" y="2165831"/>
            <a:ext cx="1485000" cy="486000"/>
          </a:xfrm>
          <a:prstGeom prst="uturnArrow">
            <a:avLst>
              <a:gd name="adj1" fmla="val 16283"/>
              <a:gd name="adj2" fmla="val 25000"/>
              <a:gd name="adj3" fmla="val 43432"/>
              <a:gd name="adj4" fmla="val 82366"/>
              <a:gd name="adj5" fmla="val 100000"/>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3" name="U-Turn Arrow 72"/>
          <p:cNvSpPr/>
          <p:nvPr/>
        </p:nvSpPr>
        <p:spPr>
          <a:xfrm>
            <a:off x="3820901" y="2165831"/>
            <a:ext cx="1485000" cy="486000"/>
          </a:xfrm>
          <a:prstGeom prst="uturnArrow">
            <a:avLst>
              <a:gd name="adj1" fmla="val 16283"/>
              <a:gd name="adj2" fmla="val 25000"/>
              <a:gd name="adj3" fmla="val 43432"/>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4" name="U-Turn Arrow 73"/>
          <p:cNvSpPr/>
          <p:nvPr/>
        </p:nvSpPr>
        <p:spPr>
          <a:xfrm>
            <a:off x="3654470" y="1571831"/>
            <a:ext cx="3915000" cy="1080000"/>
          </a:xfrm>
          <a:prstGeom prst="uturnArrow">
            <a:avLst>
              <a:gd name="adj1" fmla="val 7857"/>
              <a:gd name="adj2" fmla="val 11378"/>
              <a:gd name="adj3" fmla="val 19398"/>
              <a:gd name="adj4" fmla="val 80602"/>
              <a:gd name="adj5" fmla="val 100000"/>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7" name="U-Turn Arrow 76"/>
          <p:cNvSpPr/>
          <p:nvPr/>
        </p:nvSpPr>
        <p:spPr>
          <a:xfrm>
            <a:off x="1485278" y="1301831"/>
            <a:ext cx="6345000" cy="1350000"/>
          </a:xfrm>
          <a:prstGeom prst="uturnArrow">
            <a:avLst>
              <a:gd name="adj1" fmla="val 5584"/>
              <a:gd name="adj2" fmla="val 8695"/>
              <a:gd name="adj3" fmla="val 15582"/>
              <a:gd name="adj4" fmla="val 82366"/>
              <a:gd name="adj5" fmla="val 100000"/>
            </a:avLst>
          </a:prstGeom>
          <a:solidFill>
            <a:srgbClr val="7030A0"/>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9" name="TextBox 78"/>
          <p:cNvSpPr txBox="1"/>
          <p:nvPr/>
        </p:nvSpPr>
        <p:spPr>
          <a:xfrm>
            <a:off x="3261821" y="1064094"/>
            <a:ext cx="2762295" cy="261610"/>
          </a:xfrm>
          <a:prstGeom prst="rect">
            <a:avLst/>
          </a:prstGeom>
          <a:noFill/>
        </p:spPr>
        <p:txBody>
          <a:bodyPr wrap="none" rtlCol="0">
            <a:spAutoFit/>
          </a:bodyPr>
          <a:lstStyle/>
          <a:p>
            <a:r>
              <a:rPr lang="en-US" sz="1100" dirty="0"/>
              <a:t>Rear View toggle / </a:t>
            </a:r>
            <a:r>
              <a:rPr lang="en-US" sz="1100" dirty="0">
                <a:solidFill>
                  <a:srgbClr val="7030A0"/>
                </a:solidFill>
              </a:rPr>
              <a:t>Reverse Gear engage</a:t>
            </a:r>
            <a:endParaRPr lang="en-SG" sz="1100" dirty="0">
              <a:solidFill>
                <a:srgbClr val="7030A0"/>
              </a:solidFill>
            </a:endParaRPr>
          </a:p>
        </p:txBody>
      </p:sp>
      <p:sp>
        <p:nvSpPr>
          <p:cNvPr id="80" name="TextBox 79"/>
          <p:cNvSpPr txBox="1"/>
          <p:nvPr/>
        </p:nvSpPr>
        <p:spPr>
          <a:xfrm>
            <a:off x="2837749" y="4163864"/>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1" name="TextBox 80"/>
          <p:cNvSpPr txBox="1"/>
          <p:nvPr/>
        </p:nvSpPr>
        <p:spPr>
          <a:xfrm>
            <a:off x="1978437" y="3772086"/>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2" name="TextBox 81"/>
          <p:cNvSpPr txBox="1"/>
          <p:nvPr/>
        </p:nvSpPr>
        <p:spPr>
          <a:xfrm>
            <a:off x="4297580" y="1344901"/>
            <a:ext cx="1375698" cy="261610"/>
          </a:xfrm>
          <a:prstGeom prst="rect">
            <a:avLst/>
          </a:prstGeom>
          <a:noFill/>
        </p:spPr>
        <p:txBody>
          <a:bodyPr wrap="none" rtlCol="0">
            <a:spAutoFit/>
          </a:bodyPr>
          <a:lstStyle/>
          <a:p>
            <a:r>
              <a:rPr lang="en-US" sz="1100" dirty="0"/>
              <a:t>Rear View toggle</a:t>
            </a:r>
            <a:r>
              <a:rPr lang="en-SG" sz="1100" dirty="0"/>
              <a:t> / </a:t>
            </a:r>
          </a:p>
        </p:txBody>
      </p:sp>
      <p:sp>
        <p:nvSpPr>
          <p:cNvPr id="83" name="TextBox 82"/>
          <p:cNvSpPr txBox="1"/>
          <p:nvPr/>
        </p:nvSpPr>
        <p:spPr>
          <a:xfrm>
            <a:off x="5973206" y="3772086"/>
            <a:ext cx="1375698" cy="261610"/>
          </a:xfrm>
          <a:prstGeom prst="rect">
            <a:avLst/>
          </a:prstGeom>
          <a:noFill/>
        </p:spPr>
        <p:txBody>
          <a:bodyPr wrap="none" rtlCol="0">
            <a:spAutoFit/>
          </a:bodyPr>
          <a:lstStyle/>
          <a:p>
            <a:r>
              <a:rPr lang="en-US" sz="1100" dirty="0"/>
              <a:t>Rear View toggle / </a:t>
            </a:r>
          </a:p>
        </p:txBody>
      </p:sp>
      <p:sp>
        <p:nvSpPr>
          <p:cNvPr id="84" name="TextBox 83"/>
          <p:cNvSpPr txBox="1"/>
          <p:nvPr/>
        </p:nvSpPr>
        <p:spPr>
          <a:xfrm>
            <a:off x="5473052" y="1351904"/>
            <a:ext cx="1571264" cy="261610"/>
          </a:xfrm>
          <a:prstGeom prst="rect">
            <a:avLst/>
          </a:prstGeom>
          <a:noFill/>
        </p:spPr>
        <p:txBody>
          <a:bodyPr wrap="none" rtlCol="0">
            <a:spAutoFit/>
          </a:bodyPr>
          <a:lstStyle/>
          <a:p>
            <a:r>
              <a:rPr lang="en-US" sz="1100" dirty="0">
                <a:solidFill>
                  <a:srgbClr val="7030A0"/>
                </a:solidFill>
              </a:rPr>
              <a:t>Reverse Gear engage</a:t>
            </a:r>
            <a:endParaRPr lang="en-SG" sz="1100" dirty="0">
              <a:solidFill>
                <a:srgbClr val="7030A0"/>
              </a:solidFill>
            </a:endParaRPr>
          </a:p>
        </p:txBody>
      </p:sp>
      <p:sp>
        <p:nvSpPr>
          <p:cNvPr id="85" name="TextBox 84"/>
          <p:cNvSpPr txBox="1"/>
          <p:nvPr/>
        </p:nvSpPr>
        <p:spPr>
          <a:xfrm>
            <a:off x="3920733" y="4505372"/>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6" name="TextBox 85"/>
          <p:cNvSpPr txBox="1"/>
          <p:nvPr/>
        </p:nvSpPr>
        <p:spPr>
          <a:xfrm>
            <a:off x="2368343" y="1555717"/>
            <a:ext cx="1563248" cy="261610"/>
          </a:xfrm>
          <a:prstGeom prst="rect">
            <a:avLst/>
          </a:prstGeom>
          <a:noFill/>
        </p:spPr>
        <p:txBody>
          <a:bodyPr wrap="none" rtlCol="0">
            <a:spAutoFit/>
          </a:bodyPr>
          <a:lstStyle/>
          <a:p>
            <a:r>
              <a:rPr lang="en-US" sz="1100" dirty="0">
                <a:solidFill>
                  <a:srgbClr val="00B050"/>
                </a:solidFill>
              </a:rPr>
              <a:t>Forward Gear engage</a:t>
            </a:r>
            <a:endParaRPr lang="en-SG" sz="1100" dirty="0">
              <a:solidFill>
                <a:srgbClr val="00B050"/>
              </a:solidFill>
            </a:endParaRPr>
          </a:p>
        </p:txBody>
      </p:sp>
      <p:sp>
        <p:nvSpPr>
          <p:cNvPr id="87" name="TextBox 86"/>
          <p:cNvSpPr txBox="1"/>
          <p:nvPr/>
        </p:nvSpPr>
        <p:spPr>
          <a:xfrm>
            <a:off x="5833176" y="4071242"/>
            <a:ext cx="1563248" cy="261610"/>
          </a:xfrm>
          <a:prstGeom prst="rect">
            <a:avLst/>
          </a:prstGeom>
          <a:noFill/>
        </p:spPr>
        <p:txBody>
          <a:bodyPr wrap="none" rtlCol="0">
            <a:spAutoFit/>
          </a:bodyPr>
          <a:lstStyle/>
          <a:p>
            <a:r>
              <a:rPr lang="en-US" sz="1100" dirty="0">
                <a:solidFill>
                  <a:srgbClr val="00B050"/>
                </a:solidFill>
              </a:rPr>
              <a:t>Forward Gear engage</a:t>
            </a:r>
            <a:endParaRPr lang="en-SG" sz="1100" dirty="0">
              <a:solidFill>
                <a:srgbClr val="00B050"/>
              </a:solidFill>
            </a:endParaRPr>
          </a:p>
        </p:txBody>
      </p:sp>
      <p:sp>
        <p:nvSpPr>
          <p:cNvPr id="88" name="TextBox 87"/>
          <p:cNvSpPr txBox="1"/>
          <p:nvPr/>
        </p:nvSpPr>
        <p:spPr>
          <a:xfrm>
            <a:off x="5850793" y="1939884"/>
            <a:ext cx="1571264" cy="261610"/>
          </a:xfrm>
          <a:prstGeom prst="rect">
            <a:avLst/>
          </a:prstGeom>
          <a:noFill/>
        </p:spPr>
        <p:txBody>
          <a:bodyPr wrap="none" rtlCol="0">
            <a:spAutoFit/>
          </a:bodyPr>
          <a:lstStyle/>
          <a:p>
            <a:r>
              <a:rPr lang="en-US" sz="1100" dirty="0">
                <a:solidFill>
                  <a:srgbClr val="7030A0"/>
                </a:solidFill>
              </a:rPr>
              <a:t>Reverse Gear engage</a:t>
            </a:r>
            <a:endParaRPr lang="en-SG" sz="1100" dirty="0">
              <a:solidFill>
                <a:srgbClr val="7030A0"/>
              </a:solidFill>
            </a:endParaRPr>
          </a:p>
        </p:txBody>
      </p:sp>
      <p:sp>
        <p:nvSpPr>
          <p:cNvPr id="89" name="TextBox 88"/>
          <p:cNvSpPr txBox="1"/>
          <p:nvPr/>
        </p:nvSpPr>
        <p:spPr>
          <a:xfrm>
            <a:off x="3838927" y="1931246"/>
            <a:ext cx="1563248" cy="261610"/>
          </a:xfrm>
          <a:prstGeom prst="rect">
            <a:avLst/>
          </a:prstGeom>
          <a:noFill/>
        </p:spPr>
        <p:txBody>
          <a:bodyPr wrap="none" rtlCol="0">
            <a:spAutoFit/>
          </a:bodyPr>
          <a:lstStyle/>
          <a:p>
            <a:r>
              <a:rPr lang="en-US" sz="1100" dirty="0">
                <a:solidFill>
                  <a:srgbClr val="00B050"/>
                </a:solidFill>
              </a:rPr>
              <a:t>Forward Gear engage</a:t>
            </a:r>
          </a:p>
        </p:txBody>
      </p:sp>
      <p:sp>
        <p:nvSpPr>
          <p:cNvPr id="90" name="TextBox 89"/>
          <p:cNvSpPr txBox="1"/>
          <p:nvPr/>
        </p:nvSpPr>
        <p:spPr>
          <a:xfrm>
            <a:off x="3990410" y="3772086"/>
            <a:ext cx="1260281" cy="261610"/>
          </a:xfrm>
          <a:prstGeom prst="rect">
            <a:avLst/>
          </a:prstGeom>
          <a:noFill/>
        </p:spPr>
        <p:txBody>
          <a:bodyPr wrap="none" rtlCol="0">
            <a:spAutoFit/>
          </a:bodyPr>
          <a:lstStyle/>
          <a:p>
            <a:r>
              <a:rPr lang="en-US" sz="1100" dirty="0"/>
              <a:t>Rear View toggle</a:t>
            </a:r>
            <a:endParaRPr lang="en-SG" sz="1100" dirty="0"/>
          </a:p>
        </p:txBody>
      </p:sp>
      <p:sp>
        <p:nvSpPr>
          <p:cNvPr id="91" name="TextBox 90"/>
          <p:cNvSpPr txBox="1"/>
          <p:nvPr/>
        </p:nvSpPr>
        <p:spPr>
          <a:xfrm>
            <a:off x="155101" y="4786179"/>
            <a:ext cx="6096000" cy="248209"/>
          </a:xfrm>
          <a:prstGeom prst="rect">
            <a:avLst/>
          </a:prstGeom>
          <a:noFill/>
        </p:spPr>
        <p:txBody>
          <a:bodyPr wrap="square" rtlCol="0">
            <a:spAutoFit/>
          </a:bodyPr>
          <a:lstStyle/>
          <a:p>
            <a:r>
              <a:rPr lang="en-US" sz="1013" dirty="0"/>
              <a:t>*Provisionary switching behavior (subject to change) [lower priority to implement]</a:t>
            </a:r>
          </a:p>
        </p:txBody>
      </p:sp>
    </p:spTree>
    <p:extLst>
      <p:ext uri="{BB962C8B-B14F-4D97-AF65-F5344CB8AC3E}">
        <p14:creationId xmlns:p14="http://schemas.microsoft.com/office/powerpoint/2010/main" val="3997914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76601" y="429264"/>
          <a:ext cx="2376545" cy="1947418"/>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900" smtClean="0"/>
                        <a:t>J6 - D38999/24WE35SN</a:t>
                      </a:r>
                      <a:endParaRPr lang="en-SG" sz="900" dirty="0" smtClean="0"/>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900">
                          <a:solidFill>
                            <a:srgbClr val="FF0000"/>
                          </a:solidFill>
                        </a:rPr>
                        <a:t>26</a:t>
                      </a:r>
                    </a:p>
                  </a:txBody>
                  <a:tcPr marL="32833" marR="32833" marT="0" marB="0" anchor="ctr"/>
                </a:tc>
                <a:tc>
                  <a:txBody>
                    <a:bodyPr/>
                    <a:lstStyle/>
                    <a:p>
                      <a:pPr>
                        <a:lnSpc>
                          <a:spcPct val="107000"/>
                        </a:lnSpc>
                        <a:spcAft>
                          <a:spcPts val="0"/>
                        </a:spcAft>
                      </a:pPr>
                      <a:r>
                        <a:rPr lang="en-SG" sz="900" dirty="0">
                          <a:solidFill>
                            <a:srgbClr val="FF0000"/>
                          </a:solidFill>
                        </a:rPr>
                        <a:t>DI+1</a:t>
                      </a:r>
                    </a:p>
                  </a:txBody>
                  <a:tcPr marL="12200" marR="12200" marT="0" marB="0" anchor="ctr"/>
                </a:tc>
                <a:tc rowSpan="2">
                  <a:txBody>
                    <a:bodyPr/>
                    <a:lstStyle/>
                    <a:p>
                      <a:pPr>
                        <a:lnSpc>
                          <a:spcPct val="107000"/>
                        </a:lnSpc>
                        <a:spcAft>
                          <a:spcPts val="0"/>
                        </a:spcAft>
                      </a:pPr>
                      <a:r>
                        <a:rPr lang="en-SG" sz="900" dirty="0">
                          <a:solidFill>
                            <a:srgbClr val="FF0000"/>
                          </a:solidFill>
                        </a:rPr>
                        <a:t>Trailer</a:t>
                      </a:r>
                    </a:p>
                  </a:txBody>
                  <a:tcPr marL="32833" marR="32833" marT="0" marB="0" anchor="ctr"/>
                </a:tc>
                <a:extLst>
                  <a:ext uri="{0D108BD9-81ED-4DB2-BD59-A6C34878D82A}">
                    <a16:rowId xmlns:a16="http://schemas.microsoft.com/office/drawing/2014/main" val="186661505"/>
                  </a:ext>
                </a:extLst>
              </a:tr>
              <a:tr h="177038">
                <a:tc>
                  <a:txBody>
                    <a:bodyPr/>
                    <a:lstStyle/>
                    <a:p>
                      <a:pPr>
                        <a:lnSpc>
                          <a:spcPct val="107000"/>
                        </a:lnSpc>
                        <a:spcAft>
                          <a:spcPts val="0"/>
                        </a:spcAft>
                      </a:pPr>
                      <a:r>
                        <a:rPr lang="en-SG" sz="900">
                          <a:solidFill>
                            <a:srgbClr val="FF0000"/>
                          </a:solidFill>
                        </a:rPr>
                        <a:t>27</a:t>
                      </a:r>
                    </a:p>
                  </a:txBody>
                  <a:tcPr marL="32833" marR="32833" marT="0" marB="0" anchor="ctr"/>
                </a:tc>
                <a:tc>
                  <a:txBody>
                    <a:bodyPr/>
                    <a:lstStyle/>
                    <a:p>
                      <a:pPr>
                        <a:lnSpc>
                          <a:spcPct val="107000"/>
                        </a:lnSpc>
                        <a:spcAft>
                          <a:spcPts val="0"/>
                        </a:spcAft>
                      </a:pPr>
                      <a:r>
                        <a:rPr lang="en-SG" sz="900" dirty="0">
                          <a:solidFill>
                            <a:srgbClr val="FF0000"/>
                          </a:solidFill>
                        </a:rPr>
                        <a:t>DI-1</a:t>
                      </a:r>
                    </a:p>
                  </a:txBody>
                  <a:tcPr marL="12200" marR="12200" marT="0" marB="0" anchor="ctr"/>
                </a:tc>
                <a:tc vMerge="1">
                  <a:txBody>
                    <a:bodyPr/>
                    <a:lstStyle/>
                    <a:p>
                      <a:endParaRPr lang="en-SG"/>
                    </a:p>
                  </a:txBody>
                  <a:tcPr/>
                </a:tc>
                <a:extLst>
                  <a:ext uri="{0D108BD9-81ED-4DB2-BD59-A6C34878D82A}">
                    <a16:rowId xmlns:a16="http://schemas.microsoft.com/office/drawing/2014/main" val="11380795"/>
                  </a:ext>
                </a:extLst>
              </a:tr>
              <a:tr h="177038">
                <a:tc>
                  <a:txBody>
                    <a:bodyPr/>
                    <a:lstStyle/>
                    <a:p>
                      <a:pPr>
                        <a:lnSpc>
                          <a:spcPct val="107000"/>
                        </a:lnSpc>
                        <a:spcAft>
                          <a:spcPts val="0"/>
                        </a:spcAft>
                      </a:pPr>
                      <a:r>
                        <a:rPr lang="en-SG" sz="900"/>
                        <a:t>28</a:t>
                      </a:r>
                    </a:p>
                  </a:txBody>
                  <a:tcPr marL="32833" marR="32833" marT="0" marB="0" anchor="ctr"/>
                </a:tc>
                <a:tc>
                  <a:txBody>
                    <a:bodyPr/>
                    <a:lstStyle/>
                    <a:p>
                      <a:pPr>
                        <a:lnSpc>
                          <a:spcPct val="107000"/>
                        </a:lnSpc>
                        <a:spcAft>
                          <a:spcPts val="0"/>
                        </a:spcAft>
                      </a:pPr>
                      <a:r>
                        <a:rPr lang="en-SG" sz="900" dirty="0"/>
                        <a:t>DI+2</a:t>
                      </a:r>
                    </a:p>
                  </a:txBody>
                  <a:tcPr marL="12200" marR="12200" marT="0" marB="0" anchor="ctr"/>
                </a:tc>
                <a:tc rowSpan="2">
                  <a:txBody>
                    <a:bodyPr/>
                    <a:lstStyle/>
                    <a:p>
                      <a:pPr>
                        <a:lnSpc>
                          <a:spcPct val="107000"/>
                        </a:lnSpc>
                        <a:spcAft>
                          <a:spcPts val="0"/>
                        </a:spcAft>
                      </a:pPr>
                      <a:r>
                        <a:rPr lang="en-SG" sz="900"/>
                        <a:t>Reverse Gear</a:t>
                      </a:r>
                    </a:p>
                  </a:txBody>
                  <a:tcPr marL="32833" marR="32833" marT="0" marB="0" anchor="ctr"/>
                </a:tc>
                <a:extLst>
                  <a:ext uri="{0D108BD9-81ED-4DB2-BD59-A6C34878D82A}">
                    <a16:rowId xmlns:a16="http://schemas.microsoft.com/office/drawing/2014/main" val="1707595404"/>
                  </a:ext>
                </a:extLst>
              </a:tr>
              <a:tr h="177038">
                <a:tc>
                  <a:txBody>
                    <a:bodyPr/>
                    <a:lstStyle/>
                    <a:p>
                      <a:pPr>
                        <a:lnSpc>
                          <a:spcPct val="107000"/>
                        </a:lnSpc>
                        <a:spcAft>
                          <a:spcPts val="0"/>
                        </a:spcAft>
                      </a:pPr>
                      <a:r>
                        <a:rPr lang="en-SG" sz="900"/>
                        <a:t>29</a:t>
                      </a:r>
                    </a:p>
                  </a:txBody>
                  <a:tcPr marL="32833" marR="32833" marT="0" marB="0" anchor="ctr"/>
                </a:tc>
                <a:tc>
                  <a:txBody>
                    <a:bodyPr/>
                    <a:lstStyle/>
                    <a:p>
                      <a:pPr>
                        <a:lnSpc>
                          <a:spcPct val="107000"/>
                        </a:lnSpc>
                        <a:spcAft>
                          <a:spcPts val="0"/>
                        </a:spcAft>
                      </a:pPr>
                      <a:r>
                        <a:rPr lang="en-SG" sz="900" dirty="0"/>
                        <a:t>DI-2</a:t>
                      </a:r>
                    </a:p>
                  </a:txBody>
                  <a:tcPr marL="12200" marR="12200" marT="0" marB="0" anchor="ctr"/>
                </a:tc>
                <a:tc vMerge="1">
                  <a:txBody>
                    <a:bodyPr/>
                    <a:lstStyle/>
                    <a:p>
                      <a:endParaRPr lang="en-SG"/>
                    </a:p>
                  </a:txBody>
                  <a:tcPr/>
                </a:tc>
                <a:extLst>
                  <a:ext uri="{0D108BD9-81ED-4DB2-BD59-A6C34878D82A}">
                    <a16:rowId xmlns:a16="http://schemas.microsoft.com/office/drawing/2014/main" val="596185226"/>
                  </a:ext>
                </a:extLst>
              </a:tr>
              <a:tr h="177038">
                <a:tc>
                  <a:txBody>
                    <a:bodyPr/>
                    <a:lstStyle/>
                    <a:p>
                      <a:pPr>
                        <a:lnSpc>
                          <a:spcPct val="107000"/>
                        </a:lnSpc>
                        <a:spcAft>
                          <a:spcPts val="0"/>
                        </a:spcAft>
                      </a:pPr>
                      <a:r>
                        <a:rPr lang="en-SG" sz="900"/>
                        <a:t>30</a:t>
                      </a:r>
                    </a:p>
                  </a:txBody>
                  <a:tcPr marL="32833" marR="32833" marT="0" marB="0" anchor="ctr"/>
                </a:tc>
                <a:tc>
                  <a:txBody>
                    <a:bodyPr/>
                    <a:lstStyle/>
                    <a:p>
                      <a:pPr>
                        <a:lnSpc>
                          <a:spcPct val="107000"/>
                        </a:lnSpc>
                        <a:spcAft>
                          <a:spcPts val="0"/>
                        </a:spcAft>
                      </a:pPr>
                      <a:r>
                        <a:rPr lang="en-SG" sz="900" dirty="0"/>
                        <a:t>DI+3</a:t>
                      </a:r>
                    </a:p>
                  </a:txBody>
                  <a:tcPr marL="12200" marR="12200" marT="0" marB="0" anchor="ctr"/>
                </a:tc>
                <a:tc rowSpan="2">
                  <a:txBody>
                    <a:bodyPr/>
                    <a:lstStyle/>
                    <a:p>
                      <a:pPr>
                        <a:lnSpc>
                          <a:spcPct val="107000"/>
                        </a:lnSpc>
                        <a:spcAft>
                          <a:spcPts val="0"/>
                        </a:spcAft>
                      </a:pPr>
                      <a:r>
                        <a:rPr lang="en-SG" sz="900"/>
                        <a:t>Forward Gear</a:t>
                      </a:r>
                    </a:p>
                  </a:txBody>
                  <a:tcPr marL="32833" marR="32833" marT="0" marB="0" anchor="ctr"/>
                </a:tc>
                <a:extLst>
                  <a:ext uri="{0D108BD9-81ED-4DB2-BD59-A6C34878D82A}">
                    <a16:rowId xmlns:a16="http://schemas.microsoft.com/office/drawing/2014/main" val="3544616481"/>
                  </a:ext>
                </a:extLst>
              </a:tr>
              <a:tr h="177038">
                <a:tc>
                  <a:txBody>
                    <a:bodyPr/>
                    <a:lstStyle/>
                    <a:p>
                      <a:pPr>
                        <a:lnSpc>
                          <a:spcPct val="107000"/>
                        </a:lnSpc>
                        <a:spcAft>
                          <a:spcPts val="0"/>
                        </a:spcAft>
                      </a:pPr>
                      <a:r>
                        <a:rPr lang="en-SG" sz="900"/>
                        <a:t>31</a:t>
                      </a:r>
                    </a:p>
                  </a:txBody>
                  <a:tcPr marL="32833" marR="32833" marT="0" marB="0" anchor="ctr"/>
                </a:tc>
                <a:tc>
                  <a:txBody>
                    <a:bodyPr/>
                    <a:lstStyle/>
                    <a:p>
                      <a:pPr>
                        <a:lnSpc>
                          <a:spcPct val="107000"/>
                        </a:lnSpc>
                        <a:spcAft>
                          <a:spcPts val="0"/>
                        </a:spcAft>
                      </a:pPr>
                      <a:r>
                        <a:rPr lang="en-SG" sz="900" dirty="0"/>
                        <a:t>DI-3</a:t>
                      </a:r>
                    </a:p>
                  </a:txBody>
                  <a:tcPr marL="12200" marR="12200" marT="0" marB="0" anchor="ctr"/>
                </a:tc>
                <a:tc vMerge="1">
                  <a:txBody>
                    <a:bodyPr/>
                    <a:lstStyle/>
                    <a:p>
                      <a:endParaRPr lang="en-SG"/>
                    </a:p>
                  </a:txBody>
                  <a:tcPr/>
                </a:tc>
                <a:extLst>
                  <a:ext uri="{0D108BD9-81ED-4DB2-BD59-A6C34878D82A}">
                    <a16:rowId xmlns:a16="http://schemas.microsoft.com/office/drawing/2014/main" val="4292428973"/>
                  </a:ext>
                </a:extLst>
              </a:tr>
              <a:tr h="177038">
                <a:tc>
                  <a:txBody>
                    <a:bodyPr/>
                    <a:lstStyle/>
                    <a:p>
                      <a:pPr>
                        <a:lnSpc>
                          <a:spcPct val="107000"/>
                        </a:lnSpc>
                        <a:spcAft>
                          <a:spcPts val="0"/>
                        </a:spcAft>
                      </a:pPr>
                      <a:r>
                        <a:rPr lang="en-SG" sz="900" dirty="0"/>
                        <a:t>43</a:t>
                      </a:r>
                    </a:p>
                  </a:txBody>
                  <a:tcPr marL="32833" marR="32833" marT="0" marB="0" anchor="ctr"/>
                </a:tc>
                <a:tc>
                  <a:txBody>
                    <a:bodyPr/>
                    <a:lstStyle/>
                    <a:p>
                      <a:pPr>
                        <a:lnSpc>
                          <a:spcPct val="107000"/>
                        </a:lnSpc>
                        <a:spcAft>
                          <a:spcPts val="0"/>
                        </a:spcAft>
                      </a:pPr>
                      <a:r>
                        <a:rPr lang="en-SG" sz="900" dirty="0"/>
                        <a:t>DO+1</a:t>
                      </a:r>
                    </a:p>
                  </a:txBody>
                  <a:tcPr marL="12200" marR="12200" marT="0" marB="0" anchor="ctr"/>
                </a:tc>
                <a:tc rowSpan="2">
                  <a:txBody>
                    <a:bodyPr/>
                    <a:lstStyle/>
                    <a:p>
                      <a:pPr>
                        <a:lnSpc>
                          <a:spcPct val="107000"/>
                        </a:lnSpc>
                        <a:spcAft>
                          <a:spcPts val="0"/>
                        </a:spcAft>
                      </a:pPr>
                      <a:r>
                        <a:rPr lang="en-SG" sz="900" dirty="0"/>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900"/>
                        <a:t>44</a:t>
                      </a:r>
                    </a:p>
                  </a:txBody>
                  <a:tcPr marL="32833" marR="32833" marT="0" marB="0" anchor="ctr"/>
                </a:tc>
                <a:tc>
                  <a:txBody>
                    <a:bodyPr/>
                    <a:lstStyle/>
                    <a:p>
                      <a:pPr>
                        <a:lnSpc>
                          <a:spcPct val="107000"/>
                        </a:lnSpc>
                        <a:spcAft>
                          <a:spcPts val="0"/>
                        </a:spcAft>
                      </a:pPr>
                      <a:r>
                        <a:rPr lang="en-SG" sz="900" dirty="0"/>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900" dirty="0" smtClean="0">
                          <a:solidFill>
                            <a:schemeClr val="tx1"/>
                          </a:solidFill>
                        </a:rPr>
                        <a:t>45</a:t>
                      </a:r>
                      <a:endParaRPr lang="en-SG" sz="900" dirty="0">
                        <a:solidFill>
                          <a:schemeClr val="tx1"/>
                        </a:solidFill>
                      </a:endParaRPr>
                    </a:p>
                  </a:txBody>
                  <a:tcPr marL="32833" marR="32833" marT="0" marB="0" anchor="ctr"/>
                </a:tc>
                <a:tc>
                  <a:txBody>
                    <a:bodyPr/>
                    <a:lstStyle/>
                    <a:p>
                      <a:pPr>
                        <a:lnSpc>
                          <a:spcPct val="107000"/>
                        </a:lnSpc>
                        <a:spcAft>
                          <a:spcPts val="0"/>
                        </a:spcAft>
                      </a:pPr>
                      <a:r>
                        <a:rPr lang="en-US" sz="900" dirty="0" smtClean="0">
                          <a:solidFill>
                            <a:schemeClr val="tx1"/>
                          </a:solidFill>
                        </a:rPr>
                        <a:t>DO+2</a:t>
                      </a:r>
                      <a:endParaRPr lang="en-SG" sz="900" dirty="0">
                        <a:solidFill>
                          <a:schemeClr val="tx1"/>
                        </a:solidFill>
                      </a:endParaRPr>
                    </a:p>
                  </a:txBody>
                  <a:tcPr marL="12200" marR="12200" marT="0" marB="0" anchor="ctr"/>
                </a:tc>
                <a:tc rowSpan="2">
                  <a:txBody>
                    <a:bodyPr/>
                    <a:lstStyle/>
                    <a:p>
                      <a:pPr>
                        <a:lnSpc>
                          <a:spcPct val="107000"/>
                        </a:lnSpc>
                        <a:spcAft>
                          <a:spcPts val="0"/>
                        </a:spcAft>
                      </a:pPr>
                      <a:r>
                        <a:rPr lang="en-US" sz="900" dirty="0" smtClean="0">
                          <a:solidFill>
                            <a:schemeClr val="tx1"/>
                          </a:solidFill>
                        </a:rPr>
                        <a:t>IR Control</a:t>
                      </a:r>
                      <a:endParaRPr lang="en-SG" sz="9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900" dirty="0" smtClean="0">
                          <a:solidFill>
                            <a:schemeClr val="tx1"/>
                          </a:solidFill>
                        </a:rPr>
                        <a:t>46</a:t>
                      </a:r>
                      <a:endParaRPr lang="en-SG" sz="900" dirty="0">
                        <a:solidFill>
                          <a:schemeClr val="tx1"/>
                        </a:solidFill>
                      </a:endParaRPr>
                    </a:p>
                  </a:txBody>
                  <a:tcPr marL="32833" marR="32833" marT="0" marB="0" anchor="ctr"/>
                </a:tc>
                <a:tc>
                  <a:txBody>
                    <a:bodyPr/>
                    <a:lstStyle/>
                    <a:p>
                      <a:pPr>
                        <a:lnSpc>
                          <a:spcPct val="107000"/>
                        </a:lnSpc>
                        <a:spcAft>
                          <a:spcPts val="0"/>
                        </a:spcAft>
                      </a:pPr>
                      <a:r>
                        <a:rPr lang="en-US" sz="900" dirty="0" smtClean="0">
                          <a:solidFill>
                            <a:schemeClr val="tx1"/>
                          </a:solidFill>
                        </a:rPr>
                        <a:t>DO+2</a:t>
                      </a:r>
                      <a:endParaRPr lang="en-SG" sz="9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7" name="Table 6"/>
          <p:cNvGraphicFramePr>
            <a:graphicFrameLocks noGrp="1"/>
          </p:cNvGraphicFramePr>
          <p:nvPr>
            <p:extLst/>
          </p:nvPr>
        </p:nvGraphicFramePr>
        <p:xfrm>
          <a:off x="276601" y="2578918"/>
          <a:ext cx="2376546" cy="1008835"/>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86082509"/>
                    </a:ext>
                  </a:extLst>
                </a:gridCol>
                <a:gridCol w="1082153">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900"/>
                        <a:t>J4 </a:t>
                      </a:r>
                      <a:r>
                        <a:rPr lang="en-SG" sz="900" smtClean="0"/>
                        <a:t>- TV07RW-17-20SN</a:t>
                      </a:r>
                      <a:endParaRPr lang="en-SG" sz="9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900"/>
                        <a:t>A</a:t>
                      </a:r>
                    </a:p>
                  </a:txBody>
                  <a:tcPr marL="51435" marR="51435" marT="0" marB="0" anchor="ctr"/>
                </a:tc>
                <a:tc>
                  <a:txBody>
                    <a:bodyPr/>
                    <a:lstStyle/>
                    <a:p>
                      <a:pPr>
                        <a:lnSpc>
                          <a:spcPct val="107000"/>
                        </a:lnSpc>
                        <a:spcAft>
                          <a:spcPts val="0"/>
                        </a:spcAft>
                      </a:pPr>
                      <a:r>
                        <a:rPr lang="en-SG" sz="900" dirty="0"/>
                        <a:t>HD-SDI INPUT 1</a:t>
                      </a:r>
                    </a:p>
                  </a:txBody>
                  <a:tcPr marL="51435" marR="51435" marT="0" marB="0" anchor="ctr"/>
                </a:tc>
                <a:tc>
                  <a:txBody>
                    <a:bodyPr/>
                    <a:lstStyle/>
                    <a:p>
                      <a:pPr>
                        <a:lnSpc>
                          <a:spcPct val="107000"/>
                        </a:lnSpc>
                        <a:spcAft>
                          <a:spcPts val="0"/>
                        </a:spcAft>
                      </a:pPr>
                      <a:r>
                        <a:rPr lang="en-US" sz="900" dirty="0" smtClean="0"/>
                        <a:t>Front TI</a:t>
                      </a:r>
                      <a:endParaRPr lang="en-SG" sz="9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900"/>
                        <a:t>B</a:t>
                      </a:r>
                    </a:p>
                  </a:txBody>
                  <a:tcPr marL="51435" marR="51435" marT="0" marB="0" anchor="ctr"/>
                </a:tc>
                <a:tc>
                  <a:txBody>
                    <a:bodyPr/>
                    <a:lstStyle/>
                    <a:p>
                      <a:pPr>
                        <a:lnSpc>
                          <a:spcPct val="107000"/>
                        </a:lnSpc>
                        <a:spcAft>
                          <a:spcPts val="0"/>
                        </a:spcAft>
                      </a:pPr>
                      <a:r>
                        <a:rPr lang="en-SG" sz="900"/>
                        <a:t>HD-SDI INPUT 2</a:t>
                      </a:r>
                    </a:p>
                  </a:txBody>
                  <a:tcPr marL="51435" marR="51435" marT="0" marB="0" anchor="ctr"/>
                </a:tc>
                <a:tc>
                  <a:txBody>
                    <a:bodyPr/>
                    <a:lstStyle/>
                    <a:p>
                      <a:pPr>
                        <a:lnSpc>
                          <a:spcPct val="107000"/>
                        </a:lnSpc>
                        <a:spcAft>
                          <a:spcPts val="0"/>
                        </a:spcAft>
                      </a:pPr>
                      <a:r>
                        <a:rPr lang="en-US" sz="900" dirty="0" smtClean="0"/>
                        <a:t>Rear Near</a:t>
                      </a:r>
                      <a:endParaRPr lang="en-SG" sz="9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900"/>
                        <a:t>C</a:t>
                      </a:r>
                    </a:p>
                  </a:txBody>
                  <a:tcPr marL="51435" marR="51435" marT="0" marB="0" anchor="ctr"/>
                </a:tc>
                <a:tc>
                  <a:txBody>
                    <a:bodyPr/>
                    <a:lstStyle/>
                    <a:p>
                      <a:pPr>
                        <a:lnSpc>
                          <a:spcPct val="107000"/>
                        </a:lnSpc>
                        <a:spcAft>
                          <a:spcPts val="0"/>
                        </a:spcAft>
                      </a:pPr>
                      <a:r>
                        <a:rPr lang="en-SG" sz="900"/>
                        <a:t>HD-SDI INPUT 3</a:t>
                      </a:r>
                    </a:p>
                  </a:txBody>
                  <a:tcPr marL="51435" marR="51435" marT="0" marB="0" anchor="ctr"/>
                </a:tc>
                <a:tc>
                  <a:txBody>
                    <a:bodyPr/>
                    <a:lstStyle/>
                    <a:p>
                      <a:pPr>
                        <a:lnSpc>
                          <a:spcPct val="107000"/>
                        </a:lnSpc>
                        <a:spcAft>
                          <a:spcPts val="0"/>
                        </a:spcAft>
                      </a:pPr>
                      <a:r>
                        <a:rPr lang="en-US" sz="900" dirty="0" smtClean="0"/>
                        <a:t>Rear Far</a:t>
                      </a:r>
                      <a:endParaRPr lang="en-SG" sz="9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900"/>
                        <a:t>D</a:t>
                      </a:r>
                    </a:p>
                  </a:txBody>
                  <a:tcPr marL="51435" marR="51435" marT="0" marB="0" anchor="ctr"/>
                </a:tc>
                <a:tc>
                  <a:txBody>
                    <a:bodyPr/>
                    <a:lstStyle/>
                    <a:p>
                      <a:pPr>
                        <a:lnSpc>
                          <a:spcPct val="107000"/>
                        </a:lnSpc>
                        <a:spcAft>
                          <a:spcPts val="0"/>
                        </a:spcAft>
                      </a:pPr>
                      <a:r>
                        <a:rPr lang="en-SG" sz="900" dirty="0"/>
                        <a:t>HD-SDI INPUT 4</a:t>
                      </a:r>
                    </a:p>
                  </a:txBody>
                  <a:tcPr marL="51435" marR="51435" marT="0" marB="0" anchor="ctr"/>
                </a:tc>
                <a:tc>
                  <a:txBody>
                    <a:bodyPr/>
                    <a:lstStyle/>
                    <a:p>
                      <a:pPr>
                        <a:lnSpc>
                          <a:spcPct val="107000"/>
                        </a:lnSpc>
                        <a:spcAft>
                          <a:spcPts val="0"/>
                        </a:spcAft>
                      </a:pPr>
                      <a:r>
                        <a:rPr lang="en-US" sz="900" dirty="0" smtClean="0"/>
                        <a:t>Trailer</a:t>
                      </a:r>
                      <a:endParaRPr lang="en-SG" sz="900" dirty="0"/>
                    </a:p>
                  </a:txBody>
                  <a:tcPr marL="51435" marR="51435" marT="0" marB="0" anchor="ctr"/>
                </a:tc>
                <a:extLst>
                  <a:ext uri="{0D108BD9-81ED-4DB2-BD59-A6C34878D82A}">
                    <a16:rowId xmlns:a16="http://schemas.microsoft.com/office/drawing/2014/main" val="4188501871"/>
                  </a:ext>
                </a:extLst>
              </a:tr>
            </a:tbl>
          </a:graphicData>
        </a:graphic>
      </p:graphicFrame>
      <p:graphicFrame>
        <p:nvGraphicFramePr>
          <p:cNvPr id="8" name="Table 7"/>
          <p:cNvGraphicFramePr>
            <a:graphicFrameLocks noGrp="1"/>
          </p:cNvGraphicFramePr>
          <p:nvPr>
            <p:extLst/>
          </p:nvPr>
        </p:nvGraphicFramePr>
        <p:xfrm>
          <a:off x="276601" y="3773870"/>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a:t>
                      </a:r>
                      <a:r>
                        <a:rPr lang="en-SG" sz="90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D38999/24WG11SN</a:t>
                      </a:r>
                      <a:endParaRPr lang="en-S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900" dirty="0" smtClean="0"/>
                        <a:t>VDU</a:t>
                      </a:r>
                      <a:endParaRPr lang="en-SG" sz="900" dirty="0"/>
                    </a:p>
                  </a:txBody>
                  <a:tcPr marL="51435" marR="51435" marT="0" marB="0" anchor="ctr"/>
                </a:tc>
                <a:extLst>
                  <a:ext uri="{0D108BD9-81ED-4DB2-BD59-A6C34878D82A}">
                    <a16:rowId xmlns:a16="http://schemas.microsoft.com/office/drawing/2014/main" val="1839098319"/>
                  </a:ext>
                </a:extLst>
              </a:tr>
            </a:tbl>
          </a:graphicData>
        </a:graphic>
      </p:graphicFrame>
      <p:graphicFrame>
        <p:nvGraphicFramePr>
          <p:cNvPr id="2" name="Table 1"/>
          <p:cNvGraphicFramePr>
            <a:graphicFrameLocks noGrp="1"/>
          </p:cNvGraphicFramePr>
          <p:nvPr>
            <p:extLst/>
          </p:nvPr>
        </p:nvGraphicFramePr>
        <p:xfrm>
          <a:off x="2798618" y="429263"/>
          <a:ext cx="6096000" cy="322707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000" dirty="0" smtClean="0"/>
                        <a:t>Action</a:t>
                      </a:r>
                      <a:endParaRPr lang="en-SG" sz="1000" dirty="0"/>
                    </a:p>
                  </a:txBody>
                  <a:tcPr marL="68580" marR="68580" marT="34290" marB="34290"/>
                </a:tc>
                <a:tc>
                  <a:txBody>
                    <a:bodyPr/>
                    <a:lstStyle/>
                    <a:p>
                      <a:r>
                        <a:rPr lang="en-US" sz="1000" dirty="0" smtClean="0"/>
                        <a:t>Current</a:t>
                      </a:r>
                      <a:r>
                        <a:rPr lang="en-US" sz="1000" baseline="0" dirty="0" smtClean="0"/>
                        <a:t> View State</a:t>
                      </a:r>
                      <a:endParaRPr lang="en-SG" sz="1000" dirty="0"/>
                    </a:p>
                  </a:txBody>
                  <a:tcPr marL="68580" marR="68580" marT="34290" marB="34290"/>
                </a:tc>
                <a:tc>
                  <a:txBody>
                    <a:bodyPr/>
                    <a:lstStyle/>
                    <a:p>
                      <a:r>
                        <a:rPr lang="en-US" sz="1000" dirty="0" smtClean="0"/>
                        <a:t>Output</a:t>
                      </a:r>
                      <a:endParaRPr lang="en-SG" sz="1000" dirty="0"/>
                    </a:p>
                  </a:txBody>
                  <a:tcPr marL="68580" marR="68580" marT="34290" marB="34290"/>
                </a:tc>
                <a:tc>
                  <a:txBody>
                    <a:bodyPr/>
                    <a:lstStyle/>
                    <a:p>
                      <a:r>
                        <a:rPr lang="en-US" sz="1000" dirty="0" smtClean="0"/>
                        <a:t>Expected Result</a:t>
                      </a:r>
                      <a:endParaRPr lang="en-SG" sz="1000" dirty="0"/>
                    </a:p>
                  </a:txBody>
                  <a:tcPr marL="68580" marR="68580" marT="34290" marB="34290"/>
                </a:tc>
                <a:extLst>
                  <a:ext uri="{0D108BD9-81ED-4DB2-BD59-A6C34878D82A}">
                    <a16:rowId xmlns:a16="http://schemas.microsoft.com/office/drawing/2014/main" val="2672070184"/>
                  </a:ext>
                </a:extLst>
              </a:tr>
              <a:tr h="531495">
                <a:tc>
                  <a:txBody>
                    <a:bodyPr/>
                    <a:lstStyle/>
                    <a:p>
                      <a:r>
                        <a:rPr lang="en-US" sz="1000" dirty="0" smtClean="0"/>
                        <a:t>J6</a:t>
                      </a:r>
                      <a:r>
                        <a:rPr lang="en-US" sz="1000" baseline="0" dirty="0" smtClean="0"/>
                        <a:t> pin 28 change from low to HIGH</a:t>
                      </a:r>
                    </a:p>
                    <a:p>
                      <a:r>
                        <a:rPr lang="en-US" sz="1000" baseline="0" dirty="0" smtClean="0"/>
                        <a:t>(Reverse Gear)</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t>J7</a:t>
                      </a:r>
                      <a:r>
                        <a:rPr lang="en-US" sz="1000" baseline="0" dirty="0" smtClean="0"/>
                        <a:t> pin A change to J4 pin </a:t>
                      </a:r>
                      <a:r>
                        <a:rPr lang="en-US" sz="1000" baseline="0" dirty="0" smtClean="0">
                          <a:solidFill>
                            <a:srgbClr val="FF0000"/>
                          </a:solidFill>
                        </a:rPr>
                        <a:t>D</a:t>
                      </a:r>
                      <a:endParaRPr lang="en-SG" sz="1000" dirty="0">
                        <a:solidFill>
                          <a:srgbClr val="FF0000"/>
                        </a:solidFill>
                      </a:endParaRPr>
                    </a:p>
                  </a:txBody>
                  <a:tcPr marL="68580" marR="68580" marT="34290" marB="34290"/>
                </a:tc>
                <a:tc>
                  <a:txBody>
                    <a:bodyPr/>
                    <a:lstStyle/>
                    <a:p>
                      <a:r>
                        <a:rPr lang="en-US" sz="1000" dirty="0" smtClean="0"/>
                        <a:t>VDU output switch to </a:t>
                      </a:r>
                      <a:r>
                        <a:rPr lang="en-US" sz="1000" dirty="0" smtClean="0">
                          <a:solidFill>
                            <a:srgbClr val="FF0000"/>
                          </a:solidFill>
                        </a:rPr>
                        <a:t>trailer view</a:t>
                      </a:r>
                      <a:endParaRPr lang="en-SG" sz="1000" dirty="0">
                        <a:solidFill>
                          <a:srgbClr val="FF0000"/>
                        </a:solidFill>
                      </a:endParaRPr>
                    </a:p>
                  </a:txBody>
                  <a:tcPr marL="68580" marR="68580" marT="34290" marB="34290"/>
                </a:tc>
                <a:extLst>
                  <a:ext uri="{0D108BD9-81ED-4DB2-BD59-A6C34878D82A}">
                    <a16:rowId xmlns:a16="http://schemas.microsoft.com/office/drawing/2014/main" val="1408875703"/>
                  </a:ext>
                </a:extLst>
              </a:tr>
              <a:tr h="531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J6</a:t>
                      </a:r>
                      <a:r>
                        <a:rPr lang="en-US" sz="1000" baseline="0" dirty="0" smtClean="0"/>
                        <a:t> pin 30 change from low to HIGH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(Forward Gear)</a:t>
                      </a:r>
                      <a:endParaRPr lang="en-SG" sz="1000" dirty="0" smtClean="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t>J7</a:t>
                      </a:r>
                      <a:r>
                        <a:rPr lang="en-US" sz="1000" baseline="0" dirty="0" smtClean="0"/>
                        <a:t> pin A change to J4 pin C</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rear far view</a:t>
                      </a:r>
                      <a:endParaRPr lang="en-SG" sz="1000" dirty="0" smtClean="0"/>
                    </a:p>
                  </a:txBody>
                  <a:tcPr marL="68580" marR="68580" marT="34290" marB="34290"/>
                </a:tc>
                <a:extLst>
                  <a:ext uri="{0D108BD9-81ED-4DB2-BD59-A6C34878D82A}">
                    <a16:rowId xmlns:a16="http://schemas.microsoft.com/office/drawing/2014/main" val="2669583368"/>
                  </a:ext>
                </a:extLst>
              </a:tr>
              <a:tr h="377190">
                <a:tc>
                  <a:txBody>
                    <a:bodyPr/>
                    <a:lstStyle/>
                    <a:p>
                      <a:r>
                        <a:rPr lang="en-US" sz="1000" dirty="0" smtClean="0"/>
                        <a:t>FRONT</a:t>
                      </a:r>
                      <a:r>
                        <a:rPr lang="en-US" sz="1000" baseline="0" dirty="0" smtClean="0"/>
                        <a:t> button pressed on VDU</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t>J7 pin A change to J4 pin A</a:t>
                      </a:r>
                      <a:endParaRPr lang="en-SG" sz="1000" dirty="0"/>
                    </a:p>
                  </a:txBody>
                  <a:tcPr marL="68580" marR="68580" marT="34290" marB="34290"/>
                </a:tc>
                <a:tc>
                  <a:txBody>
                    <a:bodyPr/>
                    <a:lstStyle/>
                    <a:p>
                      <a:r>
                        <a:rPr lang="en-US" sz="1000" dirty="0" smtClean="0"/>
                        <a:t>VDU output switch to front</a:t>
                      </a:r>
                      <a:r>
                        <a:rPr lang="en-US" sz="1000" baseline="0" dirty="0" smtClean="0"/>
                        <a:t> TI view</a:t>
                      </a:r>
                      <a:endParaRPr lang="en-SG" sz="1000" dirty="0"/>
                    </a:p>
                  </a:txBody>
                  <a:tcPr marL="68580" marR="68580" marT="34290" marB="34290"/>
                </a:tc>
                <a:extLst>
                  <a:ext uri="{0D108BD9-81ED-4DB2-BD59-A6C34878D82A}">
                    <a16:rowId xmlns:a16="http://schemas.microsoft.com/office/drawing/2014/main" val="1596936741"/>
                  </a:ext>
                </a:extLst>
              </a:tr>
              <a:tr h="377190">
                <a:tc>
                  <a:txBody>
                    <a:bodyPr/>
                    <a:lstStyle/>
                    <a:p>
                      <a:r>
                        <a:rPr lang="en-US" sz="1000" dirty="0" smtClean="0"/>
                        <a:t>REAR button pressed on VDU</a:t>
                      </a:r>
                      <a:endParaRPr lang="en-SG" sz="1000" dirty="0"/>
                    </a:p>
                  </a:txBody>
                  <a:tcPr marL="68580" marR="68580" marT="34290" marB="34290"/>
                </a:tc>
                <a:tc>
                  <a:txBody>
                    <a:bodyPr/>
                    <a:lstStyle/>
                    <a:p>
                      <a:r>
                        <a:rPr lang="en-US" sz="1000" dirty="0" smtClean="0"/>
                        <a:t>Front TI</a:t>
                      </a:r>
                      <a:endParaRPr lang="en-SG" sz="1000" dirty="0"/>
                    </a:p>
                  </a:txBody>
                  <a:tcPr marL="68580" marR="68580" marT="34290" marB="34290"/>
                </a:tc>
                <a:tc>
                  <a:txBody>
                    <a:bodyPr/>
                    <a:lstStyle/>
                    <a:p>
                      <a:r>
                        <a:rPr lang="en-US" sz="1000" dirty="0" smtClean="0"/>
                        <a:t>J7 pin A change to J4 pin </a:t>
                      </a:r>
                      <a:r>
                        <a:rPr lang="en-US" sz="1000" dirty="0" smtClean="0">
                          <a:solidFill>
                            <a:srgbClr val="FF0000"/>
                          </a:solidFill>
                        </a:rPr>
                        <a:t>D</a:t>
                      </a:r>
                      <a:endParaRPr lang="en-SG" sz="1000" dirty="0">
                        <a:solidFill>
                          <a:srgbClr val="FF000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a:t>
                      </a:r>
                      <a:r>
                        <a:rPr lang="en-US" sz="1000" dirty="0" smtClean="0">
                          <a:solidFill>
                            <a:srgbClr val="FF0000"/>
                          </a:solidFill>
                        </a:rPr>
                        <a:t>trailer view</a:t>
                      </a:r>
                      <a:endParaRPr lang="en-SG" sz="1000" dirty="0" smtClean="0">
                        <a:solidFill>
                          <a:srgbClr val="FF0000"/>
                        </a:solidFill>
                      </a:endParaRPr>
                    </a:p>
                  </a:txBody>
                  <a:tcPr marL="68580" marR="68580" marT="34290" marB="34290"/>
                </a:tc>
                <a:extLst>
                  <a:ext uri="{0D108BD9-81ED-4DB2-BD59-A6C34878D82A}">
                    <a16:rowId xmlns:a16="http://schemas.microsoft.com/office/drawing/2014/main" val="1642398119"/>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REAR button pressed on VDU</a:t>
                      </a:r>
                      <a:endParaRPr lang="en-SG" sz="1000" dirty="0" smtClean="0"/>
                    </a:p>
                  </a:txBody>
                  <a:tcPr marL="68580" marR="68580" marT="34290" marB="34290"/>
                </a:tc>
                <a:tc>
                  <a:txBody>
                    <a:bodyPr/>
                    <a:lstStyle/>
                    <a:p>
                      <a:r>
                        <a:rPr lang="en-US" sz="1000" dirty="0" smtClean="0"/>
                        <a:t>Trailer</a:t>
                      </a:r>
                      <a:endParaRPr lang="en-SG" sz="1000" dirty="0"/>
                    </a:p>
                  </a:txBody>
                  <a:tcPr marL="68580" marR="68580" marT="34290" marB="34290"/>
                </a:tc>
                <a:tc>
                  <a:txBody>
                    <a:bodyPr/>
                    <a:lstStyle/>
                    <a:p>
                      <a:r>
                        <a:rPr lang="en-US" sz="1000" dirty="0" smtClean="0"/>
                        <a:t>J7 pin A change to J4 pin C</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rear far view</a:t>
                      </a:r>
                      <a:endParaRPr lang="en-SG" sz="1000" dirty="0" smtClean="0"/>
                    </a:p>
                  </a:txBody>
                  <a:tcPr marL="68580" marR="68580" marT="34290" marB="34290"/>
                </a:tc>
                <a:extLst>
                  <a:ext uri="{0D108BD9-81ED-4DB2-BD59-A6C34878D82A}">
                    <a16:rowId xmlns:a16="http://schemas.microsoft.com/office/drawing/2014/main" val="408381617"/>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REAR button pressed on VDU</a:t>
                      </a:r>
                      <a:endParaRPr lang="en-SG" sz="1000" dirty="0" smtClean="0"/>
                    </a:p>
                  </a:txBody>
                  <a:tcPr marL="68580" marR="68580" marT="34290" marB="34290"/>
                </a:tc>
                <a:tc>
                  <a:txBody>
                    <a:bodyPr/>
                    <a:lstStyle/>
                    <a:p>
                      <a:r>
                        <a:rPr lang="en-US" sz="1000" dirty="0" smtClean="0"/>
                        <a:t>Rear Far</a:t>
                      </a:r>
                      <a:endParaRPr lang="en-SG" sz="1000" dirty="0"/>
                    </a:p>
                  </a:txBody>
                  <a:tcPr marL="68580" marR="68580" marT="34290" marB="34290"/>
                </a:tc>
                <a:tc>
                  <a:txBody>
                    <a:bodyPr/>
                    <a:lstStyle/>
                    <a:p>
                      <a:r>
                        <a:rPr lang="en-US" sz="1000" dirty="0" smtClean="0"/>
                        <a:t>J7 pin A change to J4 pin B</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rear near view</a:t>
                      </a:r>
                      <a:endParaRPr lang="en-SG" sz="1000" dirty="0" smtClean="0"/>
                    </a:p>
                  </a:txBody>
                  <a:tcPr marL="68580" marR="68580" marT="34290" marB="34290"/>
                </a:tc>
                <a:extLst>
                  <a:ext uri="{0D108BD9-81ED-4DB2-BD59-A6C34878D82A}">
                    <a16:rowId xmlns:a16="http://schemas.microsoft.com/office/drawing/2014/main" val="194278289"/>
                  </a:ext>
                </a:extLst>
              </a:tr>
              <a:tr h="377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REAR button pressed on VDU</a:t>
                      </a:r>
                      <a:endParaRPr lang="en-SG" sz="1000" dirty="0" smtClean="0"/>
                    </a:p>
                  </a:txBody>
                  <a:tcPr marL="68580" marR="68580" marT="34290" marB="34290"/>
                </a:tc>
                <a:tc>
                  <a:txBody>
                    <a:bodyPr/>
                    <a:lstStyle/>
                    <a:p>
                      <a:r>
                        <a:rPr lang="en-US" sz="1000" dirty="0" smtClean="0"/>
                        <a:t>Rear Near</a:t>
                      </a:r>
                      <a:endParaRPr lang="en-SG" sz="1000" dirty="0"/>
                    </a:p>
                  </a:txBody>
                  <a:tcPr marL="68580" marR="68580" marT="34290" marB="34290"/>
                </a:tc>
                <a:tc>
                  <a:txBody>
                    <a:bodyPr/>
                    <a:lstStyle/>
                    <a:p>
                      <a:r>
                        <a:rPr lang="en-US" sz="1000" dirty="0" smtClean="0"/>
                        <a:t>J7 pin A change to J4 pin </a:t>
                      </a:r>
                      <a:r>
                        <a:rPr lang="en-US" sz="1000" dirty="0" smtClean="0">
                          <a:solidFill>
                            <a:srgbClr val="FF0000"/>
                          </a:solidFill>
                        </a:rPr>
                        <a:t>D</a:t>
                      </a:r>
                      <a:endParaRPr lang="en-SG" sz="1000" dirty="0">
                        <a:solidFill>
                          <a:srgbClr val="FF000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VDU output switch to </a:t>
                      </a:r>
                      <a:r>
                        <a:rPr lang="en-US" sz="1000" dirty="0" smtClean="0">
                          <a:solidFill>
                            <a:srgbClr val="FF0000"/>
                          </a:solidFill>
                        </a:rPr>
                        <a:t>trailer</a:t>
                      </a:r>
                      <a:r>
                        <a:rPr lang="en-US" sz="1000" baseline="0" dirty="0" smtClean="0">
                          <a:solidFill>
                            <a:srgbClr val="FF0000"/>
                          </a:solidFill>
                        </a:rPr>
                        <a:t> view</a:t>
                      </a:r>
                      <a:endParaRPr lang="en-SG" sz="1000" dirty="0" smtClean="0">
                        <a:solidFill>
                          <a:srgbClr val="FF0000"/>
                        </a:solidFill>
                      </a:endParaRPr>
                    </a:p>
                  </a:txBody>
                  <a:tcPr marL="68580" marR="68580" marT="34290" marB="34290"/>
                </a:tc>
                <a:extLst>
                  <a:ext uri="{0D108BD9-81ED-4DB2-BD59-A6C34878D82A}">
                    <a16:rowId xmlns:a16="http://schemas.microsoft.com/office/drawing/2014/main" val="2536663617"/>
                  </a:ext>
                </a:extLst>
              </a:tr>
            </a:tbl>
          </a:graphicData>
        </a:graphic>
      </p:graphicFrame>
      <p:sp>
        <p:nvSpPr>
          <p:cNvPr id="9" name="TextBox 8"/>
          <p:cNvSpPr txBox="1"/>
          <p:nvPr/>
        </p:nvSpPr>
        <p:spPr>
          <a:xfrm>
            <a:off x="2798618" y="4485962"/>
            <a:ext cx="6096000" cy="248209"/>
          </a:xfrm>
          <a:prstGeom prst="rect">
            <a:avLst/>
          </a:prstGeom>
          <a:noFill/>
        </p:spPr>
        <p:txBody>
          <a:bodyPr wrap="square" rtlCol="0">
            <a:spAutoFit/>
          </a:bodyPr>
          <a:lstStyle/>
          <a:p>
            <a:r>
              <a:rPr lang="en-US" sz="1013" dirty="0"/>
              <a:t>If the current VDU view state and the expected view state is the same, there should be NO switching</a:t>
            </a:r>
          </a:p>
        </p:txBody>
      </p:sp>
      <p:sp>
        <p:nvSpPr>
          <p:cNvPr id="10" name="TextBox 9"/>
          <p:cNvSpPr txBox="1"/>
          <p:nvPr/>
        </p:nvSpPr>
        <p:spPr>
          <a:xfrm>
            <a:off x="2798618" y="145596"/>
            <a:ext cx="6096000" cy="248209"/>
          </a:xfrm>
          <a:prstGeom prst="rect">
            <a:avLst/>
          </a:prstGeom>
          <a:noFill/>
        </p:spPr>
        <p:txBody>
          <a:bodyPr wrap="square" rtlCol="0">
            <a:spAutoFit/>
          </a:bodyPr>
          <a:lstStyle/>
          <a:p>
            <a:r>
              <a:rPr lang="en-US" sz="1013" b="1" dirty="0"/>
              <a:t>* J6 Pin 26 HIGH (Trailer Connected Mode)</a:t>
            </a:r>
          </a:p>
        </p:txBody>
      </p:sp>
    </p:spTree>
    <p:extLst>
      <p:ext uri="{BB962C8B-B14F-4D97-AF65-F5344CB8AC3E}">
        <p14:creationId xmlns:p14="http://schemas.microsoft.com/office/powerpoint/2010/main" val="2624216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 (Trailer Disconnected)</a:t>
            </a:r>
            <a:endParaRPr lang="en-SG" dirty="0"/>
          </a:p>
        </p:txBody>
      </p:sp>
      <p:grpSp>
        <p:nvGrpSpPr>
          <p:cNvPr id="47" name="Group 46"/>
          <p:cNvGrpSpPr/>
          <p:nvPr/>
        </p:nvGrpSpPr>
        <p:grpSpPr>
          <a:xfrm>
            <a:off x="991288" y="2653102"/>
            <a:ext cx="1177130" cy="969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48" name="Group 47"/>
          <p:cNvGrpSpPr/>
          <p:nvPr/>
        </p:nvGrpSpPr>
        <p:grpSpPr>
          <a:xfrm>
            <a:off x="4984366" y="2653102"/>
            <a:ext cx="1177130" cy="969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49" name="Group 48"/>
          <p:cNvGrpSpPr/>
          <p:nvPr/>
        </p:nvGrpSpPr>
        <p:grpSpPr>
          <a:xfrm>
            <a:off x="2987827" y="2653102"/>
            <a:ext cx="1177130" cy="969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grpSp>
        <p:nvGrpSpPr>
          <p:cNvPr id="50" name="Group 49"/>
          <p:cNvGrpSpPr/>
          <p:nvPr/>
        </p:nvGrpSpPr>
        <p:grpSpPr>
          <a:xfrm>
            <a:off x="6980905" y="2653102"/>
            <a:ext cx="1177130" cy="969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rPr>
                <a:t>Trailer View</a:t>
              </a:r>
              <a:endParaRPr lang="en-SG" sz="1200" dirty="0">
                <a:solidFill>
                  <a:srgbClr val="7030A0"/>
                </a:solidFill>
              </a:endParaRPr>
            </a:p>
          </p:txBody>
        </p:sp>
      </p:grpSp>
      <p:sp>
        <p:nvSpPr>
          <p:cNvPr id="71" name="Freeform 70"/>
          <p:cNvSpPr/>
          <p:nvPr/>
        </p:nvSpPr>
        <p:spPr>
          <a:xfrm rot="10800000">
            <a:off x="1516379" y="3628884"/>
            <a:ext cx="4252500"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75" name="TextBox 74"/>
          <p:cNvSpPr txBox="1"/>
          <p:nvPr/>
        </p:nvSpPr>
        <p:spPr>
          <a:xfrm>
            <a:off x="2905328" y="4017874"/>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76" name="TextBox 75"/>
          <p:cNvSpPr txBox="1"/>
          <p:nvPr/>
        </p:nvSpPr>
        <p:spPr>
          <a:xfrm>
            <a:off x="2092809" y="3635105"/>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78" name="TextBox 77"/>
          <p:cNvSpPr txBox="1"/>
          <p:nvPr/>
        </p:nvSpPr>
        <p:spPr>
          <a:xfrm>
            <a:off x="4079965" y="3622523"/>
            <a:ext cx="1375698" cy="261610"/>
          </a:xfrm>
          <a:prstGeom prst="rect">
            <a:avLst/>
          </a:prstGeom>
          <a:noFill/>
        </p:spPr>
        <p:txBody>
          <a:bodyPr wrap="none" rtlCol="0">
            <a:spAutoFit/>
          </a:bodyPr>
          <a:lstStyle/>
          <a:p>
            <a:r>
              <a:rPr lang="en-US" sz="1100" dirty="0"/>
              <a:t>Rear View toggle / </a:t>
            </a:r>
            <a:endParaRPr lang="en-SG" sz="1100" dirty="0"/>
          </a:p>
        </p:txBody>
      </p:sp>
      <p:sp>
        <p:nvSpPr>
          <p:cNvPr id="38" name="Freeform 37"/>
          <p:cNvSpPr/>
          <p:nvPr/>
        </p:nvSpPr>
        <p:spPr>
          <a:xfrm rot="10800000">
            <a:off x="3682224" y="3620494"/>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51" name="Freeform 50"/>
          <p:cNvSpPr/>
          <p:nvPr/>
        </p:nvSpPr>
        <p:spPr>
          <a:xfrm rot="10800000">
            <a:off x="1643370" y="3631778"/>
            <a:ext cx="2025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chemeClr val="accent1">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u="sng"/>
          </a:p>
        </p:txBody>
      </p:sp>
      <p:sp>
        <p:nvSpPr>
          <p:cNvPr id="54" name="TextBox 53"/>
          <p:cNvSpPr txBox="1"/>
          <p:nvPr/>
        </p:nvSpPr>
        <p:spPr>
          <a:xfrm>
            <a:off x="3832489" y="2156755"/>
            <a:ext cx="1337226" cy="261610"/>
          </a:xfrm>
          <a:prstGeom prst="rect">
            <a:avLst/>
          </a:prstGeom>
          <a:noFill/>
        </p:spPr>
        <p:txBody>
          <a:bodyPr wrap="none" rtlCol="0">
            <a:spAutoFit/>
          </a:bodyPr>
          <a:lstStyle/>
          <a:p>
            <a:r>
              <a:rPr lang="en-US" sz="1100" dirty="0"/>
              <a:t>Rear View toggle /</a:t>
            </a:r>
            <a:endParaRPr lang="en-SG" sz="1100" dirty="0"/>
          </a:p>
        </p:txBody>
      </p:sp>
      <p:sp>
        <p:nvSpPr>
          <p:cNvPr id="29" name="TextBox 28"/>
          <p:cNvSpPr txBox="1"/>
          <p:nvPr/>
        </p:nvSpPr>
        <p:spPr>
          <a:xfrm>
            <a:off x="1834309" y="2405426"/>
            <a:ext cx="1571264" cy="261610"/>
          </a:xfrm>
          <a:prstGeom prst="rect">
            <a:avLst/>
          </a:prstGeom>
          <a:noFill/>
        </p:spPr>
        <p:txBody>
          <a:bodyPr wrap="none" rtlCol="0">
            <a:spAutoFit/>
          </a:bodyPr>
          <a:lstStyle/>
          <a:p>
            <a:r>
              <a:rPr lang="en-US" sz="1100" dirty="0">
                <a:solidFill>
                  <a:srgbClr val="FF0000"/>
                </a:solidFill>
              </a:rPr>
              <a:t>Reverse Gear engage</a:t>
            </a:r>
            <a:endParaRPr lang="en-SG" sz="1100" dirty="0">
              <a:solidFill>
                <a:srgbClr val="FF0000"/>
              </a:solidFill>
            </a:endParaRPr>
          </a:p>
        </p:txBody>
      </p:sp>
      <p:sp>
        <p:nvSpPr>
          <p:cNvPr id="30" name="TextBox 29"/>
          <p:cNvSpPr txBox="1"/>
          <p:nvPr/>
        </p:nvSpPr>
        <p:spPr>
          <a:xfrm>
            <a:off x="3795361" y="3856108"/>
            <a:ext cx="1571264" cy="261610"/>
          </a:xfrm>
          <a:prstGeom prst="rect">
            <a:avLst/>
          </a:prstGeom>
          <a:noFill/>
        </p:spPr>
        <p:txBody>
          <a:bodyPr wrap="none" rtlCol="0">
            <a:spAutoFit/>
          </a:bodyPr>
          <a:lstStyle/>
          <a:p>
            <a:r>
              <a:rPr lang="en-US" sz="1100" dirty="0">
                <a:solidFill>
                  <a:srgbClr val="FF0000"/>
                </a:solidFill>
              </a:rPr>
              <a:t>Reverse Gear engage</a:t>
            </a:r>
            <a:endParaRPr lang="en-SG" sz="1100" dirty="0">
              <a:solidFill>
                <a:srgbClr val="FF0000"/>
              </a:solidFill>
            </a:endParaRPr>
          </a:p>
        </p:txBody>
      </p:sp>
      <p:sp>
        <p:nvSpPr>
          <p:cNvPr id="31" name="TextBox 30"/>
          <p:cNvSpPr txBox="1"/>
          <p:nvPr/>
        </p:nvSpPr>
        <p:spPr>
          <a:xfrm>
            <a:off x="2837317" y="1586687"/>
            <a:ext cx="1563248" cy="430887"/>
          </a:xfrm>
          <a:prstGeom prst="rect">
            <a:avLst/>
          </a:prstGeom>
          <a:noFill/>
        </p:spPr>
        <p:txBody>
          <a:bodyPr wrap="none" rtlCol="0">
            <a:spAutoFit/>
          </a:bodyPr>
          <a:lstStyle/>
          <a:p>
            <a:r>
              <a:rPr lang="en-US" sz="1100" dirty="0"/>
              <a:t>Rear View toggle /</a:t>
            </a:r>
          </a:p>
          <a:p>
            <a:r>
              <a:rPr lang="en-US" sz="1100" dirty="0">
                <a:solidFill>
                  <a:srgbClr val="00B050"/>
                </a:solidFill>
              </a:rPr>
              <a:t>Forward Gear engage</a:t>
            </a:r>
            <a:endParaRPr lang="en-SG" sz="1100" dirty="0">
              <a:solidFill>
                <a:srgbClr val="00B050"/>
              </a:solidFill>
            </a:endParaRPr>
          </a:p>
        </p:txBody>
      </p:sp>
      <p:sp>
        <p:nvSpPr>
          <p:cNvPr id="32" name="Freeform 31"/>
          <p:cNvSpPr/>
          <p:nvPr/>
        </p:nvSpPr>
        <p:spPr>
          <a:xfrm>
            <a:off x="3550678" y="2379711"/>
            <a:ext cx="1944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33" name="Freeform 32"/>
          <p:cNvSpPr/>
          <p:nvPr/>
        </p:nvSpPr>
        <p:spPr>
          <a:xfrm>
            <a:off x="1468574" y="2004867"/>
            <a:ext cx="4162764" cy="646402"/>
          </a:xfrm>
          <a:custGeom>
            <a:avLst/>
            <a:gdLst>
              <a:gd name="connsiteX0" fmla="*/ 0 w 2817091"/>
              <a:gd name="connsiteY0" fmla="*/ 860722 h 860722"/>
              <a:gd name="connsiteX1" fmla="*/ 711200 w 2817091"/>
              <a:gd name="connsiteY1" fmla="*/ 94103 h 860722"/>
              <a:gd name="connsiteX2" fmla="*/ 2087418 w 2817091"/>
              <a:gd name="connsiteY2" fmla="*/ 94103 h 860722"/>
              <a:gd name="connsiteX3" fmla="*/ 2817091 w 2817091"/>
              <a:gd name="connsiteY3" fmla="*/ 833012 h 860722"/>
              <a:gd name="connsiteX0" fmla="*/ 0 w 2817091"/>
              <a:gd name="connsiteY0" fmla="*/ 861295 h 861295"/>
              <a:gd name="connsiteX1" fmla="*/ 711200 w 2817091"/>
              <a:gd name="connsiteY1" fmla="*/ 94676 h 861295"/>
              <a:gd name="connsiteX2" fmla="*/ 2087418 w 2817091"/>
              <a:gd name="connsiteY2" fmla="*/ 94676 h 861295"/>
              <a:gd name="connsiteX3" fmla="*/ 2817091 w 2817091"/>
              <a:gd name="connsiteY3" fmla="*/ 842822 h 861295"/>
              <a:gd name="connsiteX0" fmla="*/ 0 w 2821694"/>
              <a:gd name="connsiteY0" fmla="*/ 861869 h 861869"/>
              <a:gd name="connsiteX1" fmla="*/ 711200 w 2821694"/>
              <a:gd name="connsiteY1" fmla="*/ 95250 h 861869"/>
              <a:gd name="connsiteX2" fmla="*/ 2087418 w 2821694"/>
              <a:gd name="connsiteY2" fmla="*/ 95250 h 861869"/>
              <a:gd name="connsiteX3" fmla="*/ 2821694 w 2821694"/>
              <a:gd name="connsiteY3" fmla="*/ 852632 h 861869"/>
            </a:gdLst>
            <a:ahLst/>
            <a:cxnLst>
              <a:cxn ang="0">
                <a:pos x="connsiteX0" y="connsiteY0"/>
              </a:cxn>
              <a:cxn ang="0">
                <a:pos x="connsiteX1" y="connsiteY1"/>
              </a:cxn>
              <a:cxn ang="0">
                <a:pos x="connsiteX2" y="connsiteY2"/>
              </a:cxn>
              <a:cxn ang="0">
                <a:pos x="connsiteX3" y="connsiteY3"/>
              </a:cxn>
            </a:cxnLst>
            <a:rect l="l" t="t" r="r" b="b"/>
            <a:pathLst>
              <a:path w="2821694" h="861869">
                <a:moveTo>
                  <a:pt x="0" y="861869"/>
                </a:moveTo>
                <a:cubicBezTo>
                  <a:pt x="181648" y="542444"/>
                  <a:pt x="363297" y="223020"/>
                  <a:pt x="711200" y="95250"/>
                </a:cubicBezTo>
                <a:cubicBezTo>
                  <a:pt x="1059103" y="-32520"/>
                  <a:pt x="1735669" y="-30980"/>
                  <a:pt x="2087418" y="95250"/>
                </a:cubicBezTo>
                <a:cubicBezTo>
                  <a:pt x="2439167" y="221480"/>
                  <a:pt x="2632348" y="544753"/>
                  <a:pt x="2821694" y="852632"/>
                </a:cubicBezTo>
              </a:path>
            </a:pathLst>
          </a:custGeom>
          <a:noFill/>
          <a:ln w="3810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34" name="Freeform 33"/>
          <p:cNvSpPr/>
          <p:nvPr/>
        </p:nvSpPr>
        <p:spPr>
          <a:xfrm>
            <a:off x="1586930" y="2383801"/>
            <a:ext cx="1944000" cy="270000"/>
          </a:xfrm>
          <a:custGeom>
            <a:avLst/>
            <a:gdLst>
              <a:gd name="connsiteX0" fmla="*/ 0 w 2835564"/>
              <a:gd name="connsiteY0" fmla="*/ 353290 h 353290"/>
              <a:gd name="connsiteX1" fmla="*/ 720437 w 2835564"/>
              <a:gd name="connsiteY1" fmla="*/ 39254 h 353290"/>
              <a:gd name="connsiteX2" fmla="*/ 2105891 w 2835564"/>
              <a:gd name="connsiteY2" fmla="*/ 39254 h 353290"/>
              <a:gd name="connsiteX3" fmla="*/ 2835564 w 2835564"/>
              <a:gd name="connsiteY3" fmla="*/ 353290 h 353290"/>
            </a:gdLst>
            <a:ahLst/>
            <a:cxnLst>
              <a:cxn ang="0">
                <a:pos x="connsiteX0" y="connsiteY0"/>
              </a:cxn>
              <a:cxn ang="0">
                <a:pos x="connsiteX1" y="connsiteY1"/>
              </a:cxn>
              <a:cxn ang="0">
                <a:pos x="connsiteX2" y="connsiteY2"/>
              </a:cxn>
              <a:cxn ang="0">
                <a:pos x="connsiteX3" y="connsiteY3"/>
              </a:cxn>
            </a:cxnLst>
            <a:rect l="l" t="t" r="r" b="b"/>
            <a:pathLst>
              <a:path w="2835564" h="353290">
                <a:moveTo>
                  <a:pt x="0" y="353290"/>
                </a:moveTo>
                <a:cubicBezTo>
                  <a:pt x="184727" y="222441"/>
                  <a:pt x="369455" y="91593"/>
                  <a:pt x="720437" y="39254"/>
                </a:cubicBezTo>
                <a:cubicBezTo>
                  <a:pt x="1071419" y="-13085"/>
                  <a:pt x="1753370" y="-13085"/>
                  <a:pt x="2105891" y="39254"/>
                </a:cubicBezTo>
                <a:cubicBezTo>
                  <a:pt x="2458412" y="91593"/>
                  <a:pt x="2646988" y="222441"/>
                  <a:pt x="2835564" y="353290"/>
                </a:cubicBezTo>
              </a:path>
            </a:pathLst>
          </a:custGeom>
          <a:noFill/>
          <a:ln w="38100">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p>
        </p:txBody>
      </p:sp>
      <p:sp>
        <p:nvSpPr>
          <p:cNvPr id="36" name="TextBox 35"/>
          <p:cNvSpPr txBox="1"/>
          <p:nvPr/>
        </p:nvSpPr>
        <p:spPr>
          <a:xfrm>
            <a:off x="3835588" y="2409902"/>
            <a:ext cx="1563248" cy="261610"/>
          </a:xfrm>
          <a:prstGeom prst="rect">
            <a:avLst/>
          </a:prstGeom>
          <a:noFill/>
        </p:spPr>
        <p:txBody>
          <a:bodyPr wrap="none" rtlCol="0">
            <a:spAutoFit/>
          </a:bodyPr>
          <a:lstStyle/>
          <a:p>
            <a:r>
              <a:rPr lang="en-US" sz="1100" dirty="0">
                <a:solidFill>
                  <a:srgbClr val="00B050"/>
                </a:solidFill>
              </a:rPr>
              <a:t>Forward Gear engage</a:t>
            </a:r>
          </a:p>
        </p:txBody>
      </p:sp>
      <p:sp>
        <p:nvSpPr>
          <p:cNvPr id="52" name="TextBox 51"/>
          <p:cNvSpPr txBox="1"/>
          <p:nvPr/>
        </p:nvSpPr>
        <p:spPr>
          <a:xfrm>
            <a:off x="155101" y="4786179"/>
            <a:ext cx="6096000" cy="248209"/>
          </a:xfrm>
          <a:prstGeom prst="rect">
            <a:avLst/>
          </a:prstGeom>
          <a:noFill/>
        </p:spPr>
        <p:txBody>
          <a:bodyPr wrap="square" rtlCol="0">
            <a:spAutoFit/>
          </a:bodyPr>
          <a:lstStyle/>
          <a:p>
            <a:r>
              <a:rPr lang="en-US" sz="1013" dirty="0"/>
              <a:t>Back to default switching </a:t>
            </a:r>
            <a:r>
              <a:rPr lang="en-US" sz="1013" dirty="0" err="1"/>
              <a:t>behaviour</a:t>
            </a:r>
            <a:r>
              <a:rPr lang="en-US" sz="1013" dirty="0"/>
              <a:t> when trailer disconnected</a:t>
            </a:r>
          </a:p>
        </p:txBody>
      </p:sp>
    </p:spTree>
    <p:extLst>
      <p:ext uri="{BB962C8B-B14F-4D97-AF65-F5344CB8AC3E}">
        <p14:creationId xmlns:p14="http://schemas.microsoft.com/office/powerpoint/2010/main" val="1146740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 (Trailer Connected)</a:t>
            </a:r>
            <a:endParaRPr lang="en-SG" dirty="0"/>
          </a:p>
        </p:txBody>
      </p:sp>
      <p:grpSp>
        <p:nvGrpSpPr>
          <p:cNvPr id="47" name="Group 46"/>
          <p:cNvGrpSpPr/>
          <p:nvPr/>
        </p:nvGrpSpPr>
        <p:grpSpPr>
          <a:xfrm>
            <a:off x="991288" y="2653102"/>
            <a:ext cx="1177130" cy="969000"/>
            <a:chOff x="407316" y="2946996"/>
            <a:chExt cx="1569507" cy="1292000"/>
          </a:xfrm>
        </p:grpSpPr>
        <p:pic>
          <p:nvPicPr>
            <p:cNvPr id="39" name="Picture 38"/>
            <p:cNvPicPr>
              <a:picLocks noChangeAspect="1"/>
            </p:cNvPicPr>
            <p:nvPr/>
          </p:nvPicPr>
          <p:blipFill>
            <a:blip r:embed="rId2"/>
            <a:stretch>
              <a:fillRect/>
            </a:stretch>
          </p:blipFill>
          <p:spPr>
            <a:xfrm>
              <a:off x="407316" y="2946996"/>
              <a:ext cx="1569507" cy="1292000"/>
            </a:xfrm>
            <a:prstGeom prst="rect">
              <a:avLst/>
            </a:prstGeom>
          </p:spPr>
        </p:pic>
        <p:sp>
          <p:nvSpPr>
            <p:cNvPr id="40" name="Rectangle 39"/>
            <p:cNvSpPr/>
            <p:nvPr/>
          </p:nvSpPr>
          <p:spPr>
            <a:xfrm>
              <a:off x="559633" y="2984148"/>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48" name="Group 47"/>
          <p:cNvGrpSpPr/>
          <p:nvPr/>
        </p:nvGrpSpPr>
        <p:grpSpPr>
          <a:xfrm>
            <a:off x="4984366" y="2653102"/>
            <a:ext cx="1177130" cy="969000"/>
            <a:chOff x="2945657" y="2937425"/>
            <a:chExt cx="1569507" cy="1292000"/>
          </a:xfrm>
        </p:grpSpPr>
        <p:pic>
          <p:nvPicPr>
            <p:cNvPr id="41" name="Picture 40"/>
            <p:cNvPicPr>
              <a:picLocks noChangeAspect="1"/>
            </p:cNvPicPr>
            <p:nvPr/>
          </p:nvPicPr>
          <p:blipFill>
            <a:blip r:embed="rId2"/>
            <a:stretch>
              <a:fillRect/>
            </a:stretch>
          </p:blipFill>
          <p:spPr>
            <a:xfrm>
              <a:off x="2945657" y="2937425"/>
              <a:ext cx="1569507" cy="1292000"/>
            </a:xfrm>
            <a:prstGeom prst="rect">
              <a:avLst/>
            </a:prstGeom>
          </p:spPr>
        </p:pic>
        <p:sp>
          <p:nvSpPr>
            <p:cNvPr id="42" name="Rectangle 41"/>
            <p:cNvSpPr/>
            <p:nvPr/>
          </p:nvSpPr>
          <p:spPr>
            <a:xfrm>
              <a:off x="3115122"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49" name="Group 48"/>
          <p:cNvGrpSpPr/>
          <p:nvPr/>
        </p:nvGrpSpPr>
        <p:grpSpPr>
          <a:xfrm>
            <a:off x="2987827" y="2653102"/>
            <a:ext cx="1177130" cy="969000"/>
            <a:chOff x="5669565" y="2957361"/>
            <a:chExt cx="1569507" cy="1292000"/>
          </a:xfrm>
        </p:grpSpPr>
        <p:pic>
          <p:nvPicPr>
            <p:cNvPr id="43" name="Picture 42"/>
            <p:cNvPicPr>
              <a:picLocks noChangeAspect="1"/>
            </p:cNvPicPr>
            <p:nvPr/>
          </p:nvPicPr>
          <p:blipFill>
            <a:blip r:embed="rId2"/>
            <a:stretch>
              <a:fillRect/>
            </a:stretch>
          </p:blipFill>
          <p:spPr>
            <a:xfrm>
              <a:off x="5669565" y="2957361"/>
              <a:ext cx="1569507" cy="1292000"/>
            </a:xfrm>
            <a:prstGeom prst="rect">
              <a:avLst/>
            </a:prstGeom>
          </p:spPr>
        </p:pic>
        <p:sp>
          <p:nvSpPr>
            <p:cNvPr id="44" name="Rectangle 43"/>
            <p:cNvSpPr/>
            <p:nvPr/>
          </p:nvSpPr>
          <p:spPr>
            <a:xfrm>
              <a:off x="5796833" y="2994513"/>
              <a:ext cx="1191103"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grpSp>
        <p:nvGrpSpPr>
          <p:cNvPr id="50" name="Group 49"/>
          <p:cNvGrpSpPr/>
          <p:nvPr/>
        </p:nvGrpSpPr>
        <p:grpSpPr>
          <a:xfrm>
            <a:off x="6980905" y="2653102"/>
            <a:ext cx="1177130" cy="969000"/>
            <a:chOff x="8393473" y="2937425"/>
            <a:chExt cx="1569507" cy="1292000"/>
          </a:xfrm>
        </p:grpSpPr>
        <p:pic>
          <p:nvPicPr>
            <p:cNvPr id="45" name="Picture 44"/>
            <p:cNvPicPr>
              <a:picLocks noChangeAspect="1"/>
            </p:cNvPicPr>
            <p:nvPr/>
          </p:nvPicPr>
          <p:blipFill>
            <a:blip r:embed="rId2"/>
            <a:stretch>
              <a:fillRect/>
            </a:stretch>
          </p:blipFill>
          <p:spPr>
            <a:xfrm>
              <a:off x="8393473" y="2937425"/>
              <a:ext cx="1569507" cy="1292000"/>
            </a:xfrm>
            <a:prstGeom prst="rect">
              <a:avLst/>
            </a:prstGeom>
          </p:spPr>
        </p:pic>
        <p:sp>
          <p:nvSpPr>
            <p:cNvPr id="46" name="Rectangle 45"/>
            <p:cNvSpPr/>
            <p:nvPr/>
          </p:nvSpPr>
          <p:spPr>
            <a:xfrm>
              <a:off x="8562938" y="2974577"/>
              <a:ext cx="1132540" cy="96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7030A0"/>
                  </a:solidFill>
                </a:rPr>
                <a:t>Trailer View</a:t>
              </a:r>
              <a:endParaRPr lang="en-SG" sz="1200" dirty="0">
                <a:solidFill>
                  <a:srgbClr val="7030A0"/>
                </a:solidFill>
              </a:endParaRPr>
            </a:p>
          </p:txBody>
        </p:sp>
      </p:grpSp>
      <p:sp>
        <p:nvSpPr>
          <p:cNvPr id="52" name="TextBox 51"/>
          <p:cNvSpPr txBox="1"/>
          <p:nvPr/>
        </p:nvSpPr>
        <p:spPr>
          <a:xfrm>
            <a:off x="155101" y="4786179"/>
            <a:ext cx="6096000" cy="248209"/>
          </a:xfrm>
          <a:prstGeom prst="rect">
            <a:avLst/>
          </a:prstGeom>
          <a:noFill/>
        </p:spPr>
        <p:txBody>
          <a:bodyPr wrap="square" rtlCol="0">
            <a:spAutoFit/>
          </a:bodyPr>
          <a:lstStyle/>
          <a:p>
            <a:r>
              <a:rPr lang="en-US" sz="1013" dirty="0"/>
              <a:t>Back to default switching </a:t>
            </a:r>
            <a:r>
              <a:rPr lang="en-US" sz="1013" dirty="0" err="1"/>
              <a:t>behaviour</a:t>
            </a:r>
            <a:r>
              <a:rPr lang="en-US" sz="1013" dirty="0"/>
              <a:t> when trailer disconnected</a:t>
            </a:r>
          </a:p>
        </p:txBody>
      </p:sp>
      <p:sp>
        <p:nvSpPr>
          <p:cNvPr id="57" name="U-Turn Arrow 56"/>
          <p:cNvSpPr/>
          <p:nvPr/>
        </p:nvSpPr>
        <p:spPr>
          <a:xfrm rot="10800000">
            <a:off x="1298857" y="3614479"/>
            <a:ext cx="4320000" cy="864000"/>
          </a:xfrm>
          <a:prstGeom prst="uturnArrow">
            <a:avLst>
              <a:gd name="adj1" fmla="val 9781"/>
              <a:gd name="adj2" fmla="val 14906"/>
              <a:gd name="adj3" fmla="val 24529"/>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1" name="U-Turn Arrow 60"/>
          <p:cNvSpPr/>
          <p:nvPr/>
        </p:nvSpPr>
        <p:spPr>
          <a:xfrm rot="10800000">
            <a:off x="1815480" y="3613208"/>
            <a:ext cx="1485000" cy="486000"/>
          </a:xfrm>
          <a:prstGeom prst="uturnArrow">
            <a:avLst>
              <a:gd name="adj1" fmla="val 16283"/>
              <a:gd name="adj2" fmla="val 25000"/>
              <a:gd name="adj3" fmla="val 43432"/>
              <a:gd name="adj4" fmla="val 82366"/>
              <a:gd name="adj5" fmla="val 10000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4" name="U-Turn Arrow 63"/>
          <p:cNvSpPr/>
          <p:nvPr/>
        </p:nvSpPr>
        <p:spPr>
          <a:xfrm>
            <a:off x="1416391" y="1787831"/>
            <a:ext cx="4320000" cy="864000"/>
          </a:xfrm>
          <a:prstGeom prst="uturnArrow">
            <a:avLst>
              <a:gd name="adj1" fmla="val 9781"/>
              <a:gd name="adj2" fmla="val 14906"/>
              <a:gd name="adj3" fmla="val 24529"/>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69" name="U-Turn Arrow 68"/>
          <p:cNvSpPr/>
          <p:nvPr/>
        </p:nvSpPr>
        <p:spPr>
          <a:xfrm rot="10800000">
            <a:off x="3820901" y="3613208"/>
            <a:ext cx="1485000" cy="486000"/>
          </a:xfrm>
          <a:prstGeom prst="uturnArrow">
            <a:avLst>
              <a:gd name="adj1" fmla="val 16283"/>
              <a:gd name="adj2" fmla="val 25000"/>
              <a:gd name="adj3" fmla="val 43432"/>
              <a:gd name="adj4" fmla="val 82366"/>
              <a:gd name="adj5" fmla="val 1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73" name="U-Turn Arrow 72"/>
          <p:cNvSpPr/>
          <p:nvPr/>
        </p:nvSpPr>
        <p:spPr>
          <a:xfrm>
            <a:off x="3820901" y="2165831"/>
            <a:ext cx="1485000" cy="486000"/>
          </a:xfrm>
          <a:prstGeom prst="uturnArrow">
            <a:avLst>
              <a:gd name="adj1" fmla="val 16283"/>
              <a:gd name="adj2" fmla="val 25000"/>
              <a:gd name="adj3" fmla="val 43432"/>
              <a:gd name="adj4" fmla="val 82366"/>
              <a:gd name="adj5" fmla="val 100000"/>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
        <p:nvSpPr>
          <p:cNvPr id="80" name="TextBox 79"/>
          <p:cNvSpPr txBox="1"/>
          <p:nvPr/>
        </p:nvSpPr>
        <p:spPr>
          <a:xfrm>
            <a:off x="2581993" y="4163864"/>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1" name="TextBox 80"/>
          <p:cNvSpPr txBox="1"/>
          <p:nvPr/>
        </p:nvSpPr>
        <p:spPr>
          <a:xfrm>
            <a:off x="1978437" y="3772086"/>
            <a:ext cx="1282723" cy="261610"/>
          </a:xfrm>
          <a:prstGeom prst="rect">
            <a:avLst/>
          </a:prstGeom>
          <a:noFill/>
        </p:spPr>
        <p:txBody>
          <a:bodyPr wrap="none" rtlCol="0">
            <a:spAutoFit/>
          </a:bodyPr>
          <a:lstStyle/>
          <a:p>
            <a:r>
              <a:rPr lang="en-US" sz="1100" dirty="0">
                <a:solidFill>
                  <a:srgbClr val="0070C0"/>
                </a:solidFill>
              </a:rPr>
              <a:t>Front View toggle</a:t>
            </a:r>
            <a:endParaRPr lang="en-SG" sz="1100" dirty="0">
              <a:solidFill>
                <a:srgbClr val="0070C0"/>
              </a:solidFill>
            </a:endParaRPr>
          </a:p>
        </p:txBody>
      </p:sp>
      <p:sp>
        <p:nvSpPr>
          <p:cNvPr id="82" name="TextBox 81"/>
          <p:cNvSpPr txBox="1"/>
          <p:nvPr/>
        </p:nvSpPr>
        <p:spPr>
          <a:xfrm>
            <a:off x="3868738" y="1946998"/>
            <a:ext cx="1375698" cy="261610"/>
          </a:xfrm>
          <a:prstGeom prst="rect">
            <a:avLst/>
          </a:prstGeom>
          <a:noFill/>
        </p:spPr>
        <p:txBody>
          <a:bodyPr wrap="none" rtlCol="0">
            <a:spAutoFit/>
          </a:bodyPr>
          <a:lstStyle/>
          <a:p>
            <a:r>
              <a:rPr lang="en-US" sz="1100" dirty="0"/>
              <a:t>Rear View toggle</a:t>
            </a:r>
            <a:r>
              <a:rPr lang="en-SG" sz="1100" dirty="0"/>
              <a:t> / </a:t>
            </a:r>
          </a:p>
        </p:txBody>
      </p:sp>
      <p:sp>
        <p:nvSpPr>
          <p:cNvPr id="84" name="TextBox 83"/>
          <p:cNvSpPr txBox="1"/>
          <p:nvPr/>
        </p:nvSpPr>
        <p:spPr>
          <a:xfrm>
            <a:off x="3823232" y="4052893"/>
            <a:ext cx="1571264" cy="261610"/>
          </a:xfrm>
          <a:prstGeom prst="rect">
            <a:avLst/>
          </a:prstGeom>
          <a:noFill/>
        </p:spPr>
        <p:txBody>
          <a:bodyPr wrap="none" rtlCol="0">
            <a:spAutoFit/>
          </a:bodyPr>
          <a:lstStyle/>
          <a:p>
            <a:r>
              <a:rPr lang="en-US" sz="1100" dirty="0">
                <a:solidFill>
                  <a:srgbClr val="FF0000"/>
                </a:solidFill>
              </a:rPr>
              <a:t>Reverse Gear engage</a:t>
            </a:r>
            <a:endParaRPr lang="en-SG" sz="1100" dirty="0">
              <a:solidFill>
                <a:srgbClr val="FF0000"/>
              </a:solidFill>
            </a:endParaRPr>
          </a:p>
        </p:txBody>
      </p:sp>
      <p:sp>
        <p:nvSpPr>
          <p:cNvPr id="86" name="TextBox 85"/>
          <p:cNvSpPr txBox="1"/>
          <p:nvPr/>
        </p:nvSpPr>
        <p:spPr>
          <a:xfrm>
            <a:off x="2245762" y="1555717"/>
            <a:ext cx="2754280" cy="261610"/>
          </a:xfrm>
          <a:prstGeom prst="rect">
            <a:avLst/>
          </a:prstGeom>
          <a:noFill/>
        </p:spPr>
        <p:txBody>
          <a:bodyPr wrap="none" rtlCol="0">
            <a:spAutoFit/>
          </a:bodyPr>
          <a:lstStyle/>
          <a:p>
            <a:r>
              <a:rPr lang="en-US" sz="1100" dirty="0"/>
              <a:t>Rear View toggle / </a:t>
            </a:r>
            <a:r>
              <a:rPr lang="en-US" sz="1100" dirty="0">
                <a:solidFill>
                  <a:srgbClr val="00B050"/>
                </a:solidFill>
              </a:rPr>
              <a:t>Forward Gear engage</a:t>
            </a:r>
            <a:endParaRPr lang="en-SG" sz="1100" dirty="0">
              <a:solidFill>
                <a:srgbClr val="00B050"/>
              </a:solidFill>
            </a:endParaRPr>
          </a:p>
        </p:txBody>
      </p:sp>
      <p:sp>
        <p:nvSpPr>
          <p:cNvPr id="88" name="TextBox 87"/>
          <p:cNvSpPr txBox="1"/>
          <p:nvPr/>
        </p:nvSpPr>
        <p:spPr>
          <a:xfrm>
            <a:off x="1873455" y="1946998"/>
            <a:ext cx="1571264" cy="261610"/>
          </a:xfrm>
          <a:prstGeom prst="rect">
            <a:avLst/>
          </a:prstGeom>
          <a:noFill/>
        </p:spPr>
        <p:txBody>
          <a:bodyPr wrap="none" rtlCol="0">
            <a:spAutoFit/>
          </a:bodyPr>
          <a:lstStyle/>
          <a:p>
            <a:r>
              <a:rPr lang="en-US" sz="1100" dirty="0">
                <a:solidFill>
                  <a:srgbClr val="FF0000"/>
                </a:solidFill>
              </a:rPr>
              <a:t>Reverse Gear engage</a:t>
            </a:r>
            <a:endParaRPr lang="en-SG" sz="1100" dirty="0">
              <a:solidFill>
                <a:srgbClr val="FF0000"/>
              </a:solidFill>
            </a:endParaRPr>
          </a:p>
        </p:txBody>
      </p:sp>
      <p:sp>
        <p:nvSpPr>
          <p:cNvPr id="89" name="TextBox 88"/>
          <p:cNvSpPr txBox="1"/>
          <p:nvPr/>
        </p:nvSpPr>
        <p:spPr>
          <a:xfrm>
            <a:off x="4062881" y="2226975"/>
            <a:ext cx="1091966" cy="430887"/>
          </a:xfrm>
          <a:prstGeom prst="rect">
            <a:avLst/>
          </a:prstGeom>
          <a:noFill/>
        </p:spPr>
        <p:txBody>
          <a:bodyPr wrap="none" rtlCol="0">
            <a:spAutoFit/>
          </a:bodyPr>
          <a:lstStyle/>
          <a:p>
            <a:r>
              <a:rPr lang="en-US" sz="1100" dirty="0">
                <a:solidFill>
                  <a:srgbClr val="00B050"/>
                </a:solidFill>
              </a:rPr>
              <a:t>Forward Gear </a:t>
            </a:r>
          </a:p>
          <a:p>
            <a:pPr algn="ctr"/>
            <a:r>
              <a:rPr lang="en-US" sz="1100" dirty="0">
                <a:solidFill>
                  <a:srgbClr val="00B050"/>
                </a:solidFill>
              </a:rPr>
              <a:t>engage</a:t>
            </a:r>
          </a:p>
        </p:txBody>
      </p:sp>
      <p:sp>
        <p:nvSpPr>
          <p:cNvPr id="90" name="TextBox 89"/>
          <p:cNvSpPr txBox="1"/>
          <p:nvPr/>
        </p:nvSpPr>
        <p:spPr>
          <a:xfrm>
            <a:off x="3976604" y="3772086"/>
            <a:ext cx="1337226" cy="261610"/>
          </a:xfrm>
          <a:prstGeom prst="rect">
            <a:avLst/>
          </a:prstGeom>
          <a:noFill/>
        </p:spPr>
        <p:txBody>
          <a:bodyPr wrap="none" rtlCol="0">
            <a:spAutoFit/>
          </a:bodyPr>
          <a:lstStyle/>
          <a:p>
            <a:r>
              <a:rPr lang="en-US" sz="1100" dirty="0"/>
              <a:t>Rear View toggle /</a:t>
            </a:r>
            <a:endParaRPr lang="en-SG" sz="1100" dirty="0"/>
          </a:p>
        </p:txBody>
      </p:sp>
      <p:sp>
        <p:nvSpPr>
          <p:cNvPr id="38" name="U-Turn Arrow 37"/>
          <p:cNvSpPr/>
          <p:nvPr/>
        </p:nvSpPr>
        <p:spPr>
          <a:xfrm>
            <a:off x="1815480" y="2165831"/>
            <a:ext cx="1485000" cy="486000"/>
          </a:xfrm>
          <a:prstGeom prst="uturnArrow">
            <a:avLst>
              <a:gd name="adj1" fmla="val 16283"/>
              <a:gd name="adj2" fmla="val 25000"/>
              <a:gd name="adj3" fmla="val 43432"/>
              <a:gd name="adj4" fmla="val 82366"/>
              <a:gd name="adj5" fmla="val 1000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13">
              <a:solidFill>
                <a:schemeClr val="tx1"/>
              </a:solidFill>
            </a:endParaRPr>
          </a:p>
        </p:txBody>
      </p:sp>
    </p:spTree>
    <p:extLst>
      <p:ext uri="{BB962C8B-B14F-4D97-AF65-F5344CB8AC3E}">
        <p14:creationId xmlns:p14="http://schemas.microsoft.com/office/powerpoint/2010/main" val="3271829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98618" y="429263"/>
          <a:ext cx="6096000" cy="343662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3983651129"/>
                    </a:ext>
                  </a:extLst>
                </a:gridCol>
                <a:gridCol w="1524000">
                  <a:extLst>
                    <a:ext uri="{9D8B030D-6E8A-4147-A177-3AD203B41FA5}">
                      <a16:colId xmlns:a16="http://schemas.microsoft.com/office/drawing/2014/main" val="2832685308"/>
                    </a:ext>
                  </a:extLst>
                </a:gridCol>
                <a:gridCol w="1524000">
                  <a:extLst>
                    <a:ext uri="{9D8B030D-6E8A-4147-A177-3AD203B41FA5}">
                      <a16:colId xmlns:a16="http://schemas.microsoft.com/office/drawing/2014/main" val="400572796"/>
                    </a:ext>
                  </a:extLst>
                </a:gridCol>
                <a:gridCol w="1524000">
                  <a:extLst>
                    <a:ext uri="{9D8B030D-6E8A-4147-A177-3AD203B41FA5}">
                      <a16:colId xmlns:a16="http://schemas.microsoft.com/office/drawing/2014/main" val="2104263671"/>
                    </a:ext>
                  </a:extLst>
                </a:gridCol>
              </a:tblGrid>
              <a:tr h="278130">
                <a:tc>
                  <a:txBody>
                    <a:bodyPr/>
                    <a:lstStyle/>
                    <a:p>
                      <a:r>
                        <a:rPr lang="en-US" sz="1000" dirty="0" smtClean="0"/>
                        <a:t>Trailer Status</a:t>
                      </a:r>
                      <a:endParaRPr lang="en-SG" sz="1000" dirty="0"/>
                    </a:p>
                  </a:txBody>
                  <a:tcPr marL="68580" marR="68580" marT="34290" marB="34290"/>
                </a:tc>
                <a:tc>
                  <a:txBody>
                    <a:bodyPr/>
                    <a:lstStyle/>
                    <a:p>
                      <a:r>
                        <a:rPr lang="en-US" sz="1000" dirty="0" smtClean="0"/>
                        <a:t>Action</a:t>
                      </a:r>
                      <a:endParaRPr lang="en-SG" sz="1000" dirty="0"/>
                    </a:p>
                  </a:txBody>
                  <a:tcPr marL="68580" marR="68580" marT="34290" marB="34290"/>
                </a:tc>
                <a:tc>
                  <a:txBody>
                    <a:bodyPr/>
                    <a:lstStyle/>
                    <a:p>
                      <a:r>
                        <a:rPr lang="en-US" sz="1000" dirty="0" smtClean="0"/>
                        <a:t>Current</a:t>
                      </a:r>
                      <a:r>
                        <a:rPr lang="en-US" sz="1000" baseline="0" dirty="0" smtClean="0"/>
                        <a:t> VDU View</a:t>
                      </a:r>
                      <a:endParaRPr lang="en-SG" sz="1000" dirty="0"/>
                    </a:p>
                  </a:txBody>
                  <a:tcPr marL="68580" marR="68580" marT="34290" marB="34290"/>
                </a:tc>
                <a:tc>
                  <a:txBody>
                    <a:bodyPr/>
                    <a:lstStyle/>
                    <a:p>
                      <a:r>
                        <a:rPr lang="en-US" sz="1000" dirty="0" smtClean="0"/>
                        <a:t>Expected VDU View</a:t>
                      </a:r>
                      <a:endParaRPr lang="en-SG" sz="1000" dirty="0"/>
                    </a:p>
                  </a:txBody>
                  <a:tcPr marL="68580" marR="68580" marT="34290" marB="34290"/>
                </a:tc>
                <a:extLst>
                  <a:ext uri="{0D108BD9-81ED-4DB2-BD59-A6C34878D82A}">
                    <a16:rowId xmlns:a16="http://schemas.microsoft.com/office/drawing/2014/main" val="2672070184"/>
                  </a:ext>
                </a:extLst>
              </a:tr>
              <a:tr h="377190">
                <a:tc>
                  <a:txBody>
                    <a:bodyPr/>
                    <a:lstStyle/>
                    <a:p>
                      <a:r>
                        <a:rPr lang="en-US" sz="1000" dirty="0" smtClean="0"/>
                        <a:t>-</a:t>
                      </a:r>
                      <a:endParaRPr lang="en-SG" sz="1000" dirty="0"/>
                    </a:p>
                  </a:txBody>
                  <a:tcPr marL="68580" marR="68580" marT="34290" marB="34290"/>
                </a:tc>
                <a:tc>
                  <a:txBody>
                    <a:bodyPr/>
                    <a:lstStyle/>
                    <a:p>
                      <a:r>
                        <a:rPr lang="en-US" sz="1000" dirty="0" smtClean="0"/>
                        <a:t>FRONT</a:t>
                      </a:r>
                      <a:r>
                        <a:rPr lang="en-US" sz="1000" baseline="0" dirty="0" smtClean="0"/>
                        <a:t> button pressed on VDU</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solidFill>
                            <a:srgbClr val="0070C0"/>
                          </a:solidFill>
                        </a:rPr>
                        <a:t>Front TI</a:t>
                      </a:r>
                      <a:endParaRPr lang="en-SG" sz="1000" dirty="0">
                        <a:solidFill>
                          <a:srgbClr val="0070C0"/>
                        </a:solidFill>
                      </a:endParaRPr>
                    </a:p>
                  </a:txBody>
                  <a:tcPr marL="68580" marR="68580" marT="34290" marB="34290"/>
                </a:tc>
                <a:extLst>
                  <a:ext uri="{0D108BD9-81ED-4DB2-BD59-A6C34878D82A}">
                    <a16:rowId xmlns:a16="http://schemas.microsoft.com/office/drawing/2014/main" val="1408875703"/>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Forward Gear activated</a:t>
                      </a:r>
                      <a:endParaRPr lang="en-SG" sz="1000" dirty="0" smtClean="0"/>
                    </a:p>
                  </a:txBody>
                  <a:tcPr marL="68580" marR="68580" marT="34290" marB="34290"/>
                </a:tc>
                <a:tc>
                  <a:txBody>
                    <a:bodyPr/>
                    <a:lstStyle/>
                    <a:p>
                      <a:r>
                        <a:rPr lang="en-US" sz="1000" dirty="0" smtClean="0"/>
                        <a:t>-</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rPr>
                        <a:t>Rear Far</a:t>
                      </a:r>
                      <a:endParaRPr lang="en-SG" sz="1000" dirty="0" smtClean="0">
                        <a:solidFill>
                          <a:srgbClr val="00B050"/>
                        </a:solidFill>
                      </a:endParaRPr>
                    </a:p>
                  </a:txBody>
                  <a:tcPr marL="68580" marR="68580" marT="34290" marB="34290"/>
                </a:tc>
                <a:extLst>
                  <a:ext uri="{0D108BD9-81ED-4DB2-BD59-A6C34878D82A}">
                    <a16:rowId xmlns:a16="http://schemas.microsoft.com/office/drawing/2014/main" val="2669583368"/>
                  </a:ext>
                </a:extLst>
              </a:tr>
              <a:tr h="278130">
                <a:tc rowSpan="4">
                  <a:txBody>
                    <a:bodyPr/>
                    <a:lstStyle/>
                    <a:p>
                      <a:r>
                        <a:rPr lang="en-US" sz="1000" baseline="0" dirty="0" smtClean="0"/>
                        <a:t>No Trailer</a:t>
                      </a:r>
                    </a:p>
                  </a:txBody>
                  <a:tcPr marL="68580" marR="68580" marT="34290" marB="34290"/>
                </a:tc>
                <a:tc>
                  <a:txBody>
                    <a:bodyPr/>
                    <a:lstStyle/>
                    <a:p>
                      <a:r>
                        <a:rPr lang="en-US" sz="1000" dirty="0" smtClean="0"/>
                        <a:t>Reverse Gear activated</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Rear Near</a:t>
                      </a:r>
                      <a:endParaRPr lang="en-SG" sz="1000" dirty="0" smtClean="0">
                        <a:solidFill>
                          <a:srgbClr val="FF0000"/>
                        </a:solidFill>
                      </a:endParaRPr>
                    </a:p>
                  </a:txBody>
                  <a:tcPr marL="68580" marR="68580" marT="34290" marB="34290"/>
                </a:tc>
                <a:extLst>
                  <a:ext uri="{0D108BD9-81ED-4DB2-BD59-A6C34878D82A}">
                    <a16:rowId xmlns:a16="http://schemas.microsoft.com/office/drawing/2014/main" val="1596936741"/>
                  </a:ext>
                </a:extLst>
              </a:tr>
              <a:tr h="278130">
                <a:tc vMerge="1">
                  <a:txBody>
                    <a:bodyPr/>
                    <a:lstStyle/>
                    <a:p>
                      <a:endParaRPr lang="en-US" baseline="0" dirty="0" smtClean="0"/>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REAR button pressed on VDU</a:t>
                      </a:r>
                      <a:endParaRPr lang="en-SG" sz="1000" dirty="0" smtClean="0"/>
                    </a:p>
                  </a:txBody>
                  <a:tcPr marL="68580" marR="68580" marT="34290" marB="34290"/>
                </a:tc>
                <a:tc>
                  <a:txBody>
                    <a:bodyPr/>
                    <a:lstStyle/>
                    <a:p>
                      <a:r>
                        <a:rPr lang="en-US" sz="1000" dirty="0" smtClean="0">
                          <a:solidFill>
                            <a:srgbClr val="0070C0"/>
                          </a:solidFill>
                        </a:rPr>
                        <a:t>Front TI</a:t>
                      </a:r>
                      <a:endParaRPr lang="en-SG" sz="1000" dirty="0">
                        <a:solidFill>
                          <a:srgbClr val="0070C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rPr>
                        <a:t>Rear</a:t>
                      </a:r>
                      <a:r>
                        <a:rPr lang="en-US" sz="1000" baseline="0" dirty="0" smtClean="0">
                          <a:solidFill>
                            <a:srgbClr val="00B050"/>
                          </a:solidFill>
                        </a:rPr>
                        <a:t> Far</a:t>
                      </a:r>
                      <a:endParaRPr lang="en-SG" sz="1000" dirty="0" smtClean="0">
                        <a:solidFill>
                          <a:srgbClr val="00B050"/>
                        </a:solidFill>
                      </a:endParaRPr>
                    </a:p>
                  </a:txBody>
                  <a:tcPr marL="68580" marR="68580" marT="34290" marB="34290"/>
                </a:tc>
                <a:extLst>
                  <a:ext uri="{0D108BD9-81ED-4DB2-BD59-A6C34878D82A}">
                    <a16:rowId xmlns:a16="http://schemas.microsoft.com/office/drawing/2014/main" val="1642398119"/>
                  </a:ext>
                </a:extLst>
              </a:tr>
              <a:tr h="278130">
                <a:tc vMerge="1">
                  <a:txBody>
                    <a:bodyPr/>
                    <a:lstStyle/>
                    <a:p>
                      <a:endParaRPr lang="en-US" baseline="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00B050"/>
                          </a:solidFill>
                        </a:rPr>
                        <a:t>Rear Far</a:t>
                      </a:r>
                      <a:endParaRPr lang="en-SG" sz="1000" dirty="0">
                        <a:solidFill>
                          <a:srgbClr val="00B05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Rear Near</a:t>
                      </a:r>
                      <a:endParaRPr lang="en-SG" sz="1000" dirty="0" smtClean="0">
                        <a:solidFill>
                          <a:srgbClr val="FF0000"/>
                        </a:solidFill>
                      </a:endParaRPr>
                    </a:p>
                  </a:txBody>
                  <a:tcPr marL="68580" marR="68580" marT="34290" marB="34290"/>
                </a:tc>
                <a:extLst>
                  <a:ext uri="{0D108BD9-81ED-4DB2-BD59-A6C34878D82A}">
                    <a16:rowId xmlns:a16="http://schemas.microsoft.com/office/drawing/2014/main" val="408381617"/>
                  </a:ext>
                </a:extLst>
              </a:tr>
              <a:tr h="278130">
                <a:tc vMerge="1">
                  <a:txBody>
                    <a:bodyPr/>
                    <a:lstStyle/>
                    <a:p>
                      <a:endParaRPr lang="en-US" baseline="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FF0000"/>
                          </a:solidFill>
                        </a:rPr>
                        <a:t>Rear Near</a:t>
                      </a:r>
                      <a:endParaRPr lang="en-SG" sz="1000" dirty="0">
                        <a:solidFill>
                          <a:srgbClr val="FF0000"/>
                        </a:solidFill>
                      </a:endParaRPr>
                    </a:p>
                  </a:txBody>
                  <a:tcPr marL="68580" marR="68580" marT="34290" marB="34290"/>
                </a:tc>
                <a:tc>
                  <a:txBody>
                    <a:bodyPr/>
                    <a:lstStyle/>
                    <a:p>
                      <a:r>
                        <a:rPr lang="en-US" sz="1000" dirty="0" smtClean="0">
                          <a:solidFill>
                            <a:srgbClr val="00B050"/>
                          </a:solidFill>
                        </a:rPr>
                        <a:t>Rear Far</a:t>
                      </a:r>
                      <a:endParaRPr lang="en-SG" sz="1000" dirty="0">
                        <a:solidFill>
                          <a:srgbClr val="00B050"/>
                        </a:solidFill>
                      </a:endParaRPr>
                    </a:p>
                  </a:txBody>
                  <a:tcPr marL="68580" marR="68580" marT="34290" marB="34290"/>
                </a:tc>
                <a:extLst>
                  <a:ext uri="{0D108BD9-81ED-4DB2-BD59-A6C34878D82A}">
                    <a16:rowId xmlns:a16="http://schemas.microsoft.com/office/drawing/2014/main" val="194278289"/>
                  </a:ext>
                </a:extLst>
              </a:tr>
              <a:tr h="278130">
                <a:tc rowSpan="5">
                  <a:txBody>
                    <a:bodyPr/>
                    <a:lstStyle/>
                    <a:p>
                      <a:r>
                        <a:rPr lang="en-US" sz="1000" baseline="0" dirty="0" smtClean="0"/>
                        <a:t>Trailer Connected</a:t>
                      </a:r>
                    </a:p>
                  </a:txBody>
                  <a:tcPr marL="68580" marR="68580" marT="34290" marB="34290"/>
                </a:tc>
                <a:tc>
                  <a:txBody>
                    <a:bodyPr/>
                    <a:lstStyle/>
                    <a:p>
                      <a:r>
                        <a:rPr lang="en-US" sz="1000" dirty="0" smtClean="0"/>
                        <a:t>Reverse</a:t>
                      </a:r>
                      <a:r>
                        <a:rPr lang="en-US" sz="1000" baseline="0" dirty="0" smtClean="0"/>
                        <a:t> Gear activated</a:t>
                      </a:r>
                      <a:endParaRPr lang="en-SG" sz="1000" dirty="0"/>
                    </a:p>
                  </a:txBody>
                  <a:tcPr marL="68580" marR="68580" marT="34290" marB="34290"/>
                </a:tc>
                <a:tc>
                  <a:txBody>
                    <a:bodyPr/>
                    <a:lstStyle/>
                    <a:p>
                      <a:r>
                        <a:rPr lang="en-US" sz="1000" dirty="0" smtClean="0"/>
                        <a:t>-</a:t>
                      </a:r>
                      <a:endParaRPr lang="en-SG" sz="1000" dirty="0"/>
                    </a:p>
                  </a:txBody>
                  <a:tcPr marL="68580" marR="68580" marT="34290" marB="34290"/>
                </a:tc>
                <a:tc>
                  <a:txBody>
                    <a:bodyPr/>
                    <a:lstStyle/>
                    <a:p>
                      <a:r>
                        <a:rPr lang="en-US" sz="1000" dirty="0" smtClean="0">
                          <a:solidFill>
                            <a:srgbClr val="7030A0"/>
                          </a:solidFill>
                        </a:rPr>
                        <a:t>Trailer</a:t>
                      </a:r>
                      <a:endParaRPr lang="en-SG" sz="1000" dirty="0">
                        <a:solidFill>
                          <a:srgbClr val="7030A0"/>
                        </a:solidFill>
                      </a:endParaRPr>
                    </a:p>
                  </a:txBody>
                  <a:tcPr marL="68580" marR="68580" marT="34290" marB="34290"/>
                </a:tc>
                <a:extLst>
                  <a:ext uri="{0D108BD9-81ED-4DB2-BD59-A6C34878D82A}">
                    <a16:rowId xmlns:a16="http://schemas.microsoft.com/office/drawing/2014/main" val="2536663617"/>
                  </a:ext>
                </a:extLst>
              </a:tr>
              <a:tr h="278130">
                <a:tc vMerge="1">
                  <a:txBody>
                    <a:bodyPr/>
                    <a:lstStyle/>
                    <a:p>
                      <a:endParaRPr lang="en-SG" dirty="0"/>
                    </a:p>
                  </a:txBody>
                  <a:tcPr/>
                </a:tc>
                <a:tc rowSpan="4">
                  <a:txBody>
                    <a:bodyPr/>
                    <a:lstStyle/>
                    <a:p>
                      <a:r>
                        <a:rPr lang="en-US" sz="1000" dirty="0" smtClean="0"/>
                        <a:t>REAR button pressed on VDU</a:t>
                      </a:r>
                      <a:endParaRPr lang="en-SG" sz="1000" dirty="0"/>
                    </a:p>
                  </a:txBody>
                  <a:tcPr marL="68580" marR="68580" marT="34290" marB="34290"/>
                </a:tc>
                <a:tc>
                  <a:txBody>
                    <a:bodyPr/>
                    <a:lstStyle/>
                    <a:p>
                      <a:r>
                        <a:rPr lang="en-US" sz="1000" dirty="0" smtClean="0">
                          <a:solidFill>
                            <a:srgbClr val="0070C0"/>
                          </a:solidFill>
                        </a:rPr>
                        <a:t>Front TI</a:t>
                      </a:r>
                      <a:endParaRPr lang="en-SG" sz="1000" dirty="0">
                        <a:solidFill>
                          <a:srgbClr val="0070C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7030A0"/>
                          </a:solidFill>
                        </a:rPr>
                        <a:t>Trailer</a:t>
                      </a:r>
                      <a:endParaRPr lang="en-SG" sz="1000" dirty="0" smtClean="0">
                        <a:solidFill>
                          <a:srgbClr val="7030A0"/>
                        </a:solidFill>
                      </a:endParaRPr>
                    </a:p>
                  </a:txBody>
                  <a:tcPr marL="68580" marR="68580" marT="34290" marB="34290"/>
                </a:tc>
                <a:extLst>
                  <a:ext uri="{0D108BD9-81ED-4DB2-BD59-A6C34878D82A}">
                    <a16:rowId xmlns:a16="http://schemas.microsoft.com/office/drawing/2014/main" val="4133127011"/>
                  </a:ext>
                </a:extLst>
              </a:tr>
              <a:tr h="2781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7030A0"/>
                          </a:solidFill>
                        </a:rPr>
                        <a:t>Trailer</a:t>
                      </a:r>
                      <a:endParaRPr lang="en-SG" sz="1000" dirty="0">
                        <a:solidFill>
                          <a:srgbClr val="7030A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00B050"/>
                          </a:solidFill>
                        </a:rPr>
                        <a:t>Rear Far</a:t>
                      </a:r>
                      <a:endParaRPr lang="en-SG" sz="1000" dirty="0" smtClean="0">
                        <a:solidFill>
                          <a:srgbClr val="00B050"/>
                        </a:solidFill>
                      </a:endParaRPr>
                    </a:p>
                  </a:txBody>
                  <a:tcPr marL="68580" marR="68580" marT="34290" marB="34290"/>
                </a:tc>
                <a:extLst>
                  <a:ext uri="{0D108BD9-81ED-4DB2-BD59-A6C34878D82A}">
                    <a16:rowId xmlns:a16="http://schemas.microsoft.com/office/drawing/2014/main" val="3649334408"/>
                  </a:ext>
                </a:extLst>
              </a:tr>
              <a:tr h="2781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00B050"/>
                          </a:solidFill>
                        </a:rPr>
                        <a:t>Rear Far</a:t>
                      </a:r>
                      <a:endParaRPr lang="en-SG" sz="1000" dirty="0">
                        <a:solidFill>
                          <a:srgbClr val="00B05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Rear Near</a:t>
                      </a:r>
                      <a:endParaRPr lang="en-SG" sz="1000" dirty="0" smtClean="0">
                        <a:solidFill>
                          <a:srgbClr val="FF0000"/>
                        </a:solidFill>
                      </a:endParaRPr>
                    </a:p>
                  </a:txBody>
                  <a:tcPr marL="68580" marR="68580" marT="34290" marB="34290"/>
                </a:tc>
                <a:extLst>
                  <a:ext uri="{0D108BD9-81ED-4DB2-BD59-A6C34878D82A}">
                    <a16:rowId xmlns:a16="http://schemas.microsoft.com/office/drawing/2014/main" val="3540618925"/>
                  </a:ext>
                </a:extLst>
              </a:tr>
              <a:tr h="2781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smtClean="0"/>
                    </a:p>
                  </a:txBody>
                  <a:tcPr/>
                </a:tc>
                <a:tc>
                  <a:txBody>
                    <a:bodyPr/>
                    <a:lstStyle/>
                    <a:p>
                      <a:r>
                        <a:rPr lang="en-US" sz="1000" dirty="0" smtClean="0">
                          <a:solidFill>
                            <a:srgbClr val="FF0000"/>
                          </a:solidFill>
                        </a:rPr>
                        <a:t>Rear Near</a:t>
                      </a:r>
                      <a:endParaRPr lang="en-SG" sz="1000" dirty="0">
                        <a:solidFill>
                          <a:srgbClr val="FF0000"/>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7030A0"/>
                          </a:solidFill>
                        </a:rPr>
                        <a:t>Trailer</a:t>
                      </a:r>
                      <a:endParaRPr lang="en-SG" sz="1000" dirty="0" smtClean="0">
                        <a:solidFill>
                          <a:srgbClr val="7030A0"/>
                        </a:solidFill>
                      </a:endParaRPr>
                    </a:p>
                  </a:txBody>
                  <a:tcPr marL="68580" marR="68580" marT="34290" marB="34290"/>
                </a:tc>
                <a:extLst>
                  <a:ext uri="{0D108BD9-81ED-4DB2-BD59-A6C34878D82A}">
                    <a16:rowId xmlns:a16="http://schemas.microsoft.com/office/drawing/2014/main" val="2103636511"/>
                  </a:ext>
                </a:extLst>
              </a:tr>
            </a:tbl>
          </a:graphicData>
        </a:graphic>
      </p:graphicFrame>
      <p:sp>
        <p:nvSpPr>
          <p:cNvPr id="10" name="TextBox 9"/>
          <p:cNvSpPr txBox="1"/>
          <p:nvPr/>
        </p:nvSpPr>
        <p:spPr>
          <a:xfrm>
            <a:off x="2798618" y="145596"/>
            <a:ext cx="6096000" cy="248209"/>
          </a:xfrm>
          <a:prstGeom prst="rect">
            <a:avLst/>
          </a:prstGeom>
          <a:noFill/>
        </p:spPr>
        <p:txBody>
          <a:bodyPr wrap="square" rtlCol="0">
            <a:spAutoFit/>
          </a:bodyPr>
          <a:lstStyle/>
          <a:p>
            <a:r>
              <a:rPr lang="en-US" sz="1013" b="1" dirty="0"/>
              <a:t>Summary</a:t>
            </a:r>
          </a:p>
        </p:txBody>
      </p:sp>
      <p:graphicFrame>
        <p:nvGraphicFramePr>
          <p:cNvPr id="11" name="Table 10"/>
          <p:cNvGraphicFramePr>
            <a:graphicFrameLocks noGrp="1"/>
          </p:cNvGraphicFramePr>
          <p:nvPr>
            <p:extLst/>
          </p:nvPr>
        </p:nvGraphicFramePr>
        <p:xfrm>
          <a:off x="276601" y="429264"/>
          <a:ext cx="2376545" cy="1947418"/>
        </p:xfrm>
        <a:graphic>
          <a:graphicData uri="http://schemas.openxmlformats.org/drawingml/2006/table">
            <a:tbl>
              <a:tblPr firstRow="1" firstCol="1" bandRow="1">
                <a:tableStyleId>{5940675A-B579-460E-94D1-54222C63F5DA}</a:tableStyleId>
              </a:tblPr>
              <a:tblGrid>
                <a:gridCol w="217171">
                  <a:extLst>
                    <a:ext uri="{9D8B030D-6E8A-4147-A177-3AD203B41FA5}">
                      <a16:colId xmlns:a16="http://schemas.microsoft.com/office/drawing/2014/main" val="1020671055"/>
                    </a:ext>
                  </a:extLst>
                </a:gridCol>
                <a:gridCol w="1144098">
                  <a:extLst>
                    <a:ext uri="{9D8B030D-6E8A-4147-A177-3AD203B41FA5}">
                      <a16:colId xmlns:a16="http://schemas.microsoft.com/office/drawing/2014/main" val="2415522152"/>
                    </a:ext>
                  </a:extLst>
                </a:gridCol>
                <a:gridCol w="1015276">
                  <a:extLst>
                    <a:ext uri="{9D8B030D-6E8A-4147-A177-3AD203B41FA5}">
                      <a16:colId xmlns:a16="http://schemas.microsoft.com/office/drawing/2014/main" val="840371708"/>
                    </a:ext>
                  </a:extLst>
                </a:gridCol>
              </a:tblGrid>
              <a:tr h="177038">
                <a:tc gridSpan="3">
                  <a:txBody>
                    <a:bodyPr/>
                    <a:lstStyle/>
                    <a:p>
                      <a:pPr>
                        <a:lnSpc>
                          <a:spcPct val="107000"/>
                        </a:lnSpc>
                        <a:spcAft>
                          <a:spcPts val="0"/>
                        </a:spcAft>
                      </a:pPr>
                      <a:r>
                        <a:rPr lang="en-SG" sz="900" smtClean="0"/>
                        <a:t>J6 - D38999/24WE35SN</a:t>
                      </a:r>
                      <a:endParaRPr lang="en-SG" sz="900" dirty="0" smtClean="0"/>
                    </a:p>
                  </a:txBody>
                  <a:tcPr marL="32833" marR="32833" marT="0" marB="0" anchor="ctr"/>
                </a:tc>
                <a:tc hMerge="1">
                  <a:txBody>
                    <a:bodyPr/>
                    <a:lstStyle/>
                    <a:p>
                      <a:pPr>
                        <a:lnSpc>
                          <a:spcPct val="107000"/>
                        </a:lnSpc>
                        <a:spcAft>
                          <a:spcPts val="0"/>
                        </a:spcAft>
                      </a:pPr>
                      <a:endParaRPr lang="en-SG" sz="1200" dirty="0"/>
                    </a:p>
                  </a:txBody>
                  <a:tcPr marL="16267" marR="16267" marT="0" marB="0" anchor="ctr"/>
                </a:tc>
                <a:tc hMerge="1">
                  <a:txBody>
                    <a:bodyPr/>
                    <a:lstStyle/>
                    <a:p>
                      <a:pPr>
                        <a:lnSpc>
                          <a:spcPct val="107000"/>
                        </a:lnSpc>
                        <a:spcAft>
                          <a:spcPts val="0"/>
                        </a:spcAft>
                      </a:pPr>
                      <a:endParaRPr lang="en-SG" sz="1100" dirty="0"/>
                    </a:p>
                  </a:txBody>
                  <a:tcPr marL="43777" marR="43777" marT="0" marB="0" anchor="ctr"/>
                </a:tc>
                <a:extLst>
                  <a:ext uri="{0D108BD9-81ED-4DB2-BD59-A6C34878D82A}">
                    <a16:rowId xmlns:a16="http://schemas.microsoft.com/office/drawing/2014/main" val="4204043556"/>
                  </a:ext>
                </a:extLst>
              </a:tr>
              <a:tr h="177038">
                <a:tc>
                  <a:txBody>
                    <a:bodyPr/>
                    <a:lstStyle/>
                    <a:p>
                      <a:pPr>
                        <a:lnSpc>
                          <a:spcPct val="107000"/>
                        </a:lnSpc>
                        <a:spcAft>
                          <a:spcPts val="0"/>
                        </a:spcAft>
                      </a:pPr>
                      <a:r>
                        <a:rPr lang="en-SG" sz="900">
                          <a:solidFill>
                            <a:schemeClr val="tx1"/>
                          </a:solidFill>
                        </a:rPr>
                        <a:t>26</a:t>
                      </a:r>
                    </a:p>
                  </a:txBody>
                  <a:tcPr marL="32833" marR="32833" marT="0" marB="0" anchor="ctr"/>
                </a:tc>
                <a:tc>
                  <a:txBody>
                    <a:bodyPr/>
                    <a:lstStyle/>
                    <a:p>
                      <a:pPr>
                        <a:lnSpc>
                          <a:spcPct val="107000"/>
                        </a:lnSpc>
                        <a:spcAft>
                          <a:spcPts val="0"/>
                        </a:spcAft>
                      </a:pPr>
                      <a:r>
                        <a:rPr lang="en-SG" sz="900" dirty="0">
                          <a:solidFill>
                            <a:schemeClr val="tx1"/>
                          </a:solidFill>
                        </a:rPr>
                        <a:t>DI+1</a:t>
                      </a:r>
                    </a:p>
                  </a:txBody>
                  <a:tcPr marL="12200" marR="12200" marT="0" marB="0" anchor="ctr"/>
                </a:tc>
                <a:tc rowSpan="2">
                  <a:txBody>
                    <a:bodyPr/>
                    <a:lstStyle/>
                    <a:p>
                      <a:pPr>
                        <a:lnSpc>
                          <a:spcPct val="107000"/>
                        </a:lnSpc>
                        <a:spcAft>
                          <a:spcPts val="0"/>
                        </a:spcAft>
                      </a:pPr>
                      <a:r>
                        <a:rPr lang="en-SG" sz="900" dirty="0">
                          <a:solidFill>
                            <a:schemeClr val="tx1"/>
                          </a:solidFill>
                        </a:rPr>
                        <a:t>Trailer</a:t>
                      </a:r>
                    </a:p>
                  </a:txBody>
                  <a:tcPr marL="32833" marR="32833" marT="0" marB="0" anchor="ctr"/>
                </a:tc>
                <a:extLst>
                  <a:ext uri="{0D108BD9-81ED-4DB2-BD59-A6C34878D82A}">
                    <a16:rowId xmlns:a16="http://schemas.microsoft.com/office/drawing/2014/main" val="186661505"/>
                  </a:ext>
                </a:extLst>
              </a:tr>
              <a:tr h="177038">
                <a:tc>
                  <a:txBody>
                    <a:bodyPr/>
                    <a:lstStyle/>
                    <a:p>
                      <a:pPr>
                        <a:lnSpc>
                          <a:spcPct val="107000"/>
                        </a:lnSpc>
                        <a:spcAft>
                          <a:spcPts val="0"/>
                        </a:spcAft>
                      </a:pPr>
                      <a:r>
                        <a:rPr lang="en-SG" sz="900">
                          <a:solidFill>
                            <a:schemeClr val="tx1"/>
                          </a:solidFill>
                        </a:rPr>
                        <a:t>27</a:t>
                      </a:r>
                    </a:p>
                  </a:txBody>
                  <a:tcPr marL="32833" marR="32833" marT="0" marB="0" anchor="ctr"/>
                </a:tc>
                <a:tc>
                  <a:txBody>
                    <a:bodyPr/>
                    <a:lstStyle/>
                    <a:p>
                      <a:pPr>
                        <a:lnSpc>
                          <a:spcPct val="107000"/>
                        </a:lnSpc>
                        <a:spcAft>
                          <a:spcPts val="0"/>
                        </a:spcAft>
                      </a:pPr>
                      <a:r>
                        <a:rPr lang="en-SG" sz="900" dirty="0">
                          <a:solidFill>
                            <a:schemeClr val="tx1"/>
                          </a:solidFill>
                        </a:rPr>
                        <a:t>DI-1</a:t>
                      </a:r>
                    </a:p>
                  </a:txBody>
                  <a:tcPr marL="12200" marR="12200" marT="0" marB="0" anchor="ctr"/>
                </a:tc>
                <a:tc vMerge="1">
                  <a:txBody>
                    <a:bodyPr/>
                    <a:lstStyle/>
                    <a:p>
                      <a:endParaRPr lang="en-SG"/>
                    </a:p>
                  </a:txBody>
                  <a:tcPr/>
                </a:tc>
                <a:extLst>
                  <a:ext uri="{0D108BD9-81ED-4DB2-BD59-A6C34878D82A}">
                    <a16:rowId xmlns:a16="http://schemas.microsoft.com/office/drawing/2014/main" val="11380795"/>
                  </a:ext>
                </a:extLst>
              </a:tr>
              <a:tr h="177038">
                <a:tc>
                  <a:txBody>
                    <a:bodyPr/>
                    <a:lstStyle/>
                    <a:p>
                      <a:pPr>
                        <a:lnSpc>
                          <a:spcPct val="107000"/>
                        </a:lnSpc>
                        <a:spcAft>
                          <a:spcPts val="0"/>
                        </a:spcAft>
                      </a:pPr>
                      <a:r>
                        <a:rPr lang="en-SG" sz="900"/>
                        <a:t>28</a:t>
                      </a:r>
                    </a:p>
                  </a:txBody>
                  <a:tcPr marL="32833" marR="32833" marT="0" marB="0" anchor="ctr"/>
                </a:tc>
                <a:tc>
                  <a:txBody>
                    <a:bodyPr/>
                    <a:lstStyle/>
                    <a:p>
                      <a:pPr>
                        <a:lnSpc>
                          <a:spcPct val="107000"/>
                        </a:lnSpc>
                        <a:spcAft>
                          <a:spcPts val="0"/>
                        </a:spcAft>
                      </a:pPr>
                      <a:r>
                        <a:rPr lang="en-SG" sz="900" dirty="0"/>
                        <a:t>DI+2</a:t>
                      </a:r>
                    </a:p>
                  </a:txBody>
                  <a:tcPr marL="12200" marR="12200" marT="0" marB="0" anchor="ctr"/>
                </a:tc>
                <a:tc rowSpan="2">
                  <a:txBody>
                    <a:bodyPr/>
                    <a:lstStyle/>
                    <a:p>
                      <a:pPr>
                        <a:lnSpc>
                          <a:spcPct val="107000"/>
                        </a:lnSpc>
                        <a:spcAft>
                          <a:spcPts val="0"/>
                        </a:spcAft>
                      </a:pPr>
                      <a:r>
                        <a:rPr lang="en-SG" sz="900"/>
                        <a:t>Reverse Gear</a:t>
                      </a:r>
                    </a:p>
                  </a:txBody>
                  <a:tcPr marL="32833" marR="32833" marT="0" marB="0" anchor="ctr"/>
                </a:tc>
                <a:extLst>
                  <a:ext uri="{0D108BD9-81ED-4DB2-BD59-A6C34878D82A}">
                    <a16:rowId xmlns:a16="http://schemas.microsoft.com/office/drawing/2014/main" val="1707595404"/>
                  </a:ext>
                </a:extLst>
              </a:tr>
              <a:tr h="177038">
                <a:tc>
                  <a:txBody>
                    <a:bodyPr/>
                    <a:lstStyle/>
                    <a:p>
                      <a:pPr>
                        <a:lnSpc>
                          <a:spcPct val="107000"/>
                        </a:lnSpc>
                        <a:spcAft>
                          <a:spcPts val="0"/>
                        </a:spcAft>
                      </a:pPr>
                      <a:r>
                        <a:rPr lang="en-SG" sz="900"/>
                        <a:t>29</a:t>
                      </a:r>
                    </a:p>
                  </a:txBody>
                  <a:tcPr marL="32833" marR="32833" marT="0" marB="0" anchor="ctr"/>
                </a:tc>
                <a:tc>
                  <a:txBody>
                    <a:bodyPr/>
                    <a:lstStyle/>
                    <a:p>
                      <a:pPr>
                        <a:lnSpc>
                          <a:spcPct val="107000"/>
                        </a:lnSpc>
                        <a:spcAft>
                          <a:spcPts val="0"/>
                        </a:spcAft>
                      </a:pPr>
                      <a:r>
                        <a:rPr lang="en-SG" sz="900" dirty="0"/>
                        <a:t>DI-2</a:t>
                      </a:r>
                    </a:p>
                  </a:txBody>
                  <a:tcPr marL="12200" marR="12200" marT="0" marB="0" anchor="ctr"/>
                </a:tc>
                <a:tc vMerge="1">
                  <a:txBody>
                    <a:bodyPr/>
                    <a:lstStyle/>
                    <a:p>
                      <a:endParaRPr lang="en-SG"/>
                    </a:p>
                  </a:txBody>
                  <a:tcPr/>
                </a:tc>
                <a:extLst>
                  <a:ext uri="{0D108BD9-81ED-4DB2-BD59-A6C34878D82A}">
                    <a16:rowId xmlns:a16="http://schemas.microsoft.com/office/drawing/2014/main" val="596185226"/>
                  </a:ext>
                </a:extLst>
              </a:tr>
              <a:tr h="177038">
                <a:tc>
                  <a:txBody>
                    <a:bodyPr/>
                    <a:lstStyle/>
                    <a:p>
                      <a:pPr>
                        <a:lnSpc>
                          <a:spcPct val="107000"/>
                        </a:lnSpc>
                        <a:spcAft>
                          <a:spcPts val="0"/>
                        </a:spcAft>
                      </a:pPr>
                      <a:r>
                        <a:rPr lang="en-SG" sz="900"/>
                        <a:t>30</a:t>
                      </a:r>
                    </a:p>
                  </a:txBody>
                  <a:tcPr marL="32833" marR="32833" marT="0" marB="0" anchor="ctr"/>
                </a:tc>
                <a:tc>
                  <a:txBody>
                    <a:bodyPr/>
                    <a:lstStyle/>
                    <a:p>
                      <a:pPr>
                        <a:lnSpc>
                          <a:spcPct val="107000"/>
                        </a:lnSpc>
                        <a:spcAft>
                          <a:spcPts val="0"/>
                        </a:spcAft>
                      </a:pPr>
                      <a:r>
                        <a:rPr lang="en-SG" sz="900" dirty="0"/>
                        <a:t>DI+3</a:t>
                      </a:r>
                    </a:p>
                  </a:txBody>
                  <a:tcPr marL="12200" marR="12200" marT="0" marB="0" anchor="ctr"/>
                </a:tc>
                <a:tc rowSpan="2">
                  <a:txBody>
                    <a:bodyPr/>
                    <a:lstStyle/>
                    <a:p>
                      <a:pPr>
                        <a:lnSpc>
                          <a:spcPct val="107000"/>
                        </a:lnSpc>
                        <a:spcAft>
                          <a:spcPts val="0"/>
                        </a:spcAft>
                      </a:pPr>
                      <a:r>
                        <a:rPr lang="en-SG" sz="900"/>
                        <a:t>Forward Gear</a:t>
                      </a:r>
                    </a:p>
                  </a:txBody>
                  <a:tcPr marL="32833" marR="32833" marT="0" marB="0" anchor="ctr"/>
                </a:tc>
                <a:extLst>
                  <a:ext uri="{0D108BD9-81ED-4DB2-BD59-A6C34878D82A}">
                    <a16:rowId xmlns:a16="http://schemas.microsoft.com/office/drawing/2014/main" val="3544616481"/>
                  </a:ext>
                </a:extLst>
              </a:tr>
              <a:tr h="177038">
                <a:tc>
                  <a:txBody>
                    <a:bodyPr/>
                    <a:lstStyle/>
                    <a:p>
                      <a:pPr>
                        <a:lnSpc>
                          <a:spcPct val="107000"/>
                        </a:lnSpc>
                        <a:spcAft>
                          <a:spcPts val="0"/>
                        </a:spcAft>
                      </a:pPr>
                      <a:r>
                        <a:rPr lang="en-SG" sz="900"/>
                        <a:t>31</a:t>
                      </a:r>
                    </a:p>
                  </a:txBody>
                  <a:tcPr marL="32833" marR="32833" marT="0" marB="0" anchor="ctr"/>
                </a:tc>
                <a:tc>
                  <a:txBody>
                    <a:bodyPr/>
                    <a:lstStyle/>
                    <a:p>
                      <a:pPr>
                        <a:lnSpc>
                          <a:spcPct val="107000"/>
                        </a:lnSpc>
                        <a:spcAft>
                          <a:spcPts val="0"/>
                        </a:spcAft>
                      </a:pPr>
                      <a:r>
                        <a:rPr lang="en-SG" sz="900" dirty="0"/>
                        <a:t>DI-3</a:t>
                      </a:r>
                    </a:p>
                  </a:txBody>
                  <a:tcPr marL="12200" marR="12200" marT="0" marB="0" anchor="ctr"/>
                </a:tc>
                <a:tc vMerge="1">
                  <a:txBody>
                    <a:bodyPr/>
                    <a:lstStyle/>
                    <a:p>
                      <a:endParaRPr lang="en-SG"/>
                    </a:p>
                  </a:txBody>
                  <a:tcPr/>
                </a:tc>
                <a:extLst>
                  <a:ext uri="{0D108BD9-81ED-4DB2-BD59-A6C34878D82A}">
                    <a16:rowId xmlns:a16="http://schemas.microsoft.com/office/drawing/2014/main" val="4292428973"/>
                  </a:ext>
                </a:extLst>
              </a:tr>
              <a:tr h="177038">
                <a:tc>
                  <a:txBody>
                    <a:bodyPr/>
                    <a:lstStyle/>
                    <a:p>
                      <a:pPr>
                        <a:lnSpc>
                          <a:spcPct val="107000"/>
                        </a:lnSpc>
                        <a:spcAft>
                          <a:spcPts val="0"/>
                        </a:spcAft>
                      </a:pPr>
                      <a:r>
                        <a:rPr lang="en-SG" sz="900" dirty="0"/>
                        <a:t>43</a:t>
                      </a:r>
                    </a:p>
                  </a:txBody>
                  <a:tcPr marL="32833" marR="32833" marT="0" marB="0" anchor="ctr"/>
                </a:tc>
                <a:tc>
                  <a:txBody>
                    <a:bodyPr/>
                    <a:lstStyle/>
                    <a:p>
                      <a:pPr>
                        <a:lnSpc>
                          <a:spcPct val="107000"/>
                        </a:lnSpc>
                        <a:spcAft>
                          <a:spcPts val="0"/>
                        </a:spcAft>
                      </a:pPr>
                      <a:r>
                        <a:rPr lang="en-SG" sz="900" dirty="0"/>
                        <a:t>DO+1</a:t>
                      </a:r>
                    </a:p>
                  </a:txBody>
                  <a:tcPr marL="12200" marR="12200" marT="0" marB="0" anchor="ctr"/>
                </a:tc>
                <a:tc rowSpan="2">
                  <a:txBody>
                    <a:bodyPr/>
                    <a:lstStyle/>
                    <a:p>
                      <a:pPr>
                        <a:lnSpc>
                          <a:spcPct val="107000"/>
                        </a:lnSpc>
                        <a:spcAft>
                          <a:spcPts val="0"/>
                        </a:spcAft>
                      </a:pPr>
                      <a:r>
                        <a:rPr lang="en-SG" sz="900" dirty="0"/>
                        <a:t>IR Control</a:t>
                      </a:r>
                    </a:p>
                  </a:txBody>
                  <a:tcPr marL="32833" marR="32833" marT="0" marB="0" anchor="ctr"/>
                </a:tc>
                <a:extLst>
                  <a:ext uri="{0D108BD9-81ED-4DB2-BD59-A6C34878D82A}">
                    <a16:rowId xmlns:a16="http://schemas.microsoft.com/office/drawing/2014/main" val="268724777"/>
                  </a:ext>
                </a:extLst>
              </a:tr>
              <a:tr h="177038">
                <a:tc>
                  <a:txBody>
                    <a:bodyPr/>
                    <a:lstStyle/>
                    <a:p>
                      <a:pPr>
                        <a:lnSpc>
                          <a:spcPct val="107000"/>
                        </a:lnSpc>
                        <a:spcAft>
                          <a:spcPts val="0"/>
                        </a:spcAft>
                      </a:pPr>
                      <a:r>
                        <a:rPr lang="en-SG" sz="900"/>
                        <a:t>44</a:t>
                      </a:r>
                    </a:p>
                  </a:txBody>
                  <a:tcPr marL="32833" marR="32833" marT="0" marB="0" anchor="ctr"/>
                </a:tc>
                <a:tc>
                  <a:txBody>
                    <a:bodyPr/>
                    <a:lstStyle/>
                    <a:p>
                      <a:pPr>
                        <a:lnSpc>
                          <a:spcPct val="107000"/>
                        </a:lnSpc>
                        <a:spcAft>
                          <a:spcPts val="0"/>
                        </a:spcAft>
                      </a:pPr>
                      <a:r>
                        <a:rPr lang="en-SG" sz="900" dirty="0"/>
                        <a:t>DO-1</a:t>
                      </a:r>
                    </a:p>
                  </a:txBody>
                  <a:tcPr marL="12200" marR="12200" marT="0" marB="0" anchor="ctr"/>
                </a:tc>
                <a:tc vMerge="1">
                  <a:txBody>
                    <a:bodyPr/>
                    <a:lstStyle/>
                    <a:p>
                      <a:endParaRPr lang="en-SG"/>
                    </a:p>
                  </a:txBody>
                  <a:tcPr/>
                </a:tc>
                <a:extLst>
                  <a:ext uri="{0D108BD9-81ED-4DB2-BD59-A6C34878D82A}">
                    <a16:rowId xmlns:a16="http://schemas.microsoft.com/office/drawing/2014/main" val="1285730844"/>
                  </a:ext>
                </a:extLst>
              </a:tr>
              <a:tr h="177038">
                <a:tc>
                  <a:txBody>
                    <a:bodyPr/>
                    <a:lstStyle/>
                    <a:p>
                      <a:pPr>
                        <a:lnSpc>
                          <a:spcPct val="107000"/>
                        </a:lnSpc>
                        <a:spcAft>
                          <a:spcPts val="0"/>
                        </a:spcAft>
                      </a:pPr>
                      <a:r>
                        <a:rPr lang="en-US" sz="900" dirty="0" smtClean="0">
                          <a:solidFill>
                            <a:schemeClr val="tx1"/>
                          </a:solidFill>
                        </a:rPr>
                        <a:t>45</a:t>
                      </a:r>
                      <a:endParaRPr lang="en-SG" sz="900" dirty="0">
                        <a:solidFill>
                          <a:schemeClr val="tx1"/>
                        </a:solidFill>
                      </a:endParaRPr>
                    </a:p>
                  </a:txBody>
                  <a:tcPr marL="32833" marR="32833" marT="0" marB="0" anchor="ctr"/>
                </a:tc>
                <a:tc>
                  <a:txBody>
                    <a:bodyPr/>
                    <a:lstStyle/>
                    <a:p>
                      <a:pPr>
                        <a:lnSpc>
                          <a:spcPct val="107000"/>
                        </a:lnSpc>
                        <a:spcAft>
                          <a:spcPts val="0"/>
                        </a:spcAft>
                      </a:pPr>
                      <a:r>
                        <a:rPr lang="en-US" sz="900" dirty="0" smtClean="0">
                          <a:solidFill>
                            <a:schemeClr val="tx1"/>
                          </a:solidFill>
                        </a:rPr>
                        <a:t>DO+2</a:t>
                      </a:r>
                      <a:endParaRPr lang="en-SG" sz="900" dirty="0">
                        <a:solidFill>
                          <a:schemeClr val="tx1"/>
                        </a:solidFill>
                      </a:endParaRPr>
                    </a:p>
                  </a:txBody>
                  <a:tcPr marL="12200" marR="12200" marT="0" marB="0" anchor="ctr"/>
                </a:tc>
                <a:tc rowSpan="2">
                  <a:txBody>
                    <a:bodyPr/>
                    <a:lstStyle/>
                    <a:p>
                      <a:pPr>
                        <a:lnSpc>
                          <a:spcPct val="107000"/>
                        </a:lnSpc>
                        <a:spcAft>
                          <a:spcPts val="0"/>
                        </a:spcAft>
                      </a:pPr>
                      <a:r>
                        <a:rPr lang="en-US" sz="900" dirty="0" smtClean="0">
                          <a:solidFill>
                            <a:schemeClr val="tx1"/>
                          </a:solidFill>
                        </a:rPr>
                        <a:t>IR Control</a:t>
                      </a:r>
                      <a:endParaRPr lang="en-SG" sz="900" dirty="0">
                        <a:solidFill>
                          <a:schemeClr val="tx1"/>
                        </a:solidFill>
                      </a:endParaRPr>
                    </a:p>
                  </a:txBody>
                  <a:tcPr marL="32833" marR="32833" marT="0" marB="0" anchor="ctr"/>
                </a:tc>
                <a:extLst>
                  <a:ext uri="{0D108BD9-81ED-4DB2-BD59-A6C34878D82A}">
                    <a16:rowId xmlns:a16="http://schemas.microsoft.com/office/drawing/2014/main" val="156501856"/>
                  </a:ext>
                </a:extLst>
              </a:tr>
              <a:tr h="177038">
                <a:tc>
                  <a:txBody>
                    <a:bodyPr/>
                    <a:lstStyle/>
                    <a:p>
                      <a:pPr>
                        <a:lnSpc>
                          <a:spcPct val="107000"/>
                        </a:lnSpc>
                        <a:spcAft>
                          <a:spcPts val="0"/>
                        </a:spcAft>
                      </a:pPr>
                      <a:r>
                        <a:rPr lang="en-US" sz="900" dirty="0" smtClean="0">
                          <a:solidFill>
                            <a:schemeClr val="tx1"/>
                          </a:solidFill>
                        </a:rPr>
                        <a:t>46</a:t>
                      </a:r>
                      <a:endParaRPr lang="en-SG" sz="900" dirty="0">
                        <a:solidFill>
                          <a:schemeClr val="tx1"/>
                        </a:solidFill>
                      </a:endParaRPr>
                    </a:p>
                  </a:txBody>
                  <a:tcPr marL="32833" marR="32833" marT="0" marB="0" anchor="ctr"/>
                </a:tc>
                <a:tc>
                  <a:txBody>
                    <a:bodyPr/>
                    <a:lstStyle/>
                    <a:p>
                      <a:pPr>
                        <a:lnSpc>
                          <a:spcPct val="107000"/>
                        </a:lnSpc>
                        <a:spcAft>
                          <a:spcPts val="0"/>
                        </a:spcAft>
                      </a:pPr>
                      <a:r>
                        <a:rPr lang="en-US" sz="900" dirty="0" smtClean="0">
                          <a:solidFill>
                            <a:schemeClr val="tx1"/>
                          </a:solidFill>
                        </a:rPr>
                        <a:t>DO+2</a:t>
                      </a:r>
                      <a:endParaRPr lang="en-SG" sz="900" dirty="0">
                        <a:solidFill>
                          <a:schemeClr val="tx1"/>
                        </a:solidFill>
                      </a:endParaRPr>
                    </a:p>
                  </a:txBody>
                  <a:tcPr marL="12200" marR="12200" marT="0" marB="0" anchor="ctr"/>
                </a:tc>
                <a:tc vMerge="1">
                  <a:txBody>
                    <a:bodyPr/>
                    <a:lstStyle/>
                    <a:p>
                      <a:pPr>
                        <a:lnSpc>
                          <a:spcPct val="107000"/>
                        </a:lnSpc>
                        <a:spcAft>
                          <a:spcPts val="0"/>
                        </a:spcAft>
                      </a:pPr>
                      <a:endParaRPr lang="en-SG" sz="1200" dirty="0"/>
                    </a:p>
                  </a:txBody>
                  <a:tcPr marL="43777" marR="43777" marT="0" marB="0" anchor="ctr"/>
                </a:tc>
                <a:extLst>
                  <a:ext uri="{0D108BD9-81ED-4DB2-BD59-A6C34878D82A}">
                    <a16:rowId xmlns:a16="http://schemas.microsoft.com/office/drawing/2014/main" val="42581642"/>
                  </a:ext>
                </a:extLst>
              </a:tr>
            </a:tbl>
          </a:graphicData>
        </a:graphic>
      </p:graphicFrame>
      <p:graphicFrame>
        <p:nvGraphicFramePr>
          <p:cNvPr id="12" name="Table 11"/>
          <p:cNvGraphicFramePr>
            <a:graphicFrameLocks noGrp="1"/>
          </p:cNvGraphicFramePr>
          <p:nvPr>
            <p:extLst/>
          </p:nvPr>
        </p:nvGraphicFramePr>
        <p:xfrm>
          <a:off x="276601" y="2578918"/>
          <a:ext cx="2376546" cy="1008835"/>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86082509"/>
                    </a:ext>
                  </a:extLst>
                </a:gridCol>
                <a:gridCol w="1082153">
                  <a:extLst>
                    <a:ext uri="{9D8B030D-6E8A-4147-A177-3AD203B41FA5}">
                      <a16:colId xmlns:a16="http://schemas.microsoft.com/office/drawing/2014/main" val="4109707747"/>
                    </a:ext>
                  </a:extLst>
                </a:gridCol>
                <a:gridCol w="1082153">
                  <a:extLst>
                    <a:ext uri="{9D8B030D-6E8A-4147-A177-3AD203B41FA5}">
                      <a16:colId xmlns:a16="http://schemas.microsoft.com/office/drawing/2014/main" val="947747480"/>
                    </a:ext>
                  </a:extLst>
                </a:gridCol>
              </a:tblGrid>
              <a:tr h="201767">
                <a:tc gridSpan="3">
                  <a:txBody>
                    <a:bodyPr/>
                    <a:lstStyle/>
                    <a:p>
                      <a:pPr>
                        <a:lnSpc>
                          <a:spcPct val="107000"/>
                        </a:lnSpc>
                        <a:spcAft>
                          <a:spcPts val="0"/>
                        </a:spcAft>
                      </a:pPr>
                      <a:r>
                        <a:rPr lang="en-SG" sz="900"/>
                        <a:t>J4 </a:t>
                      </a:r>
                      <a:r>
                        <a:rPr lang="en-SG" sz="900" smtClean="0"/>
                        <a:t>- TV07RW-17-20SN</a:t>
                      </a:r>
                      <a:endParaRPr lang="en-SG" sz="900" dirty="0"/>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361160913"/>
                  </a:ext>
                </a:extLst>
              </a:tr>
              <a:tr h="201767">
                <a:tc>
                  <a:txBody>
                    <a:bodyPr/>
                    <a:lstStyle/>
                    <a:p>
                      <a:pPr>
                        <a:lnSpc>
                          <a:spcPct val="107000"/>
                        </a:lnSpc>
                        <a:spcAft>
                          <a:spcPts val="0"/>
                        </a:spcAft>
                      </a:pPr>
                      <a:r>
                        <a:rPr lang="en-SG" sz="900"/>
                        <a:t>A</a:t>
                      </a:r>
                    </a:p>
                  </a:txBody>
                  <a:tcPr marL="51435" marR="51435" marT="0" marB="0" anchor="ctr"/>
                </a:tc>
                <a:tc>
                  <a:txBody>
                    <a:bodyPr/>
                    <a:lstStyle/>
                    <a:p>
                      <a:pPr>
                        <a:lnSpc>
                          <a:spcPct val="107000"/>
                        </a:lnSpc>
                        <a:spcAft>
                          <a:spcPts val="0"/>
                        </a:spcAft>
                      </a:pPr>
                      <a:r>
                        <a:rPr lang="en-SG" sz="900" dirty="0"/>
                        <a:t>HD-SDI INPUT 1</a:t>
                      </a:r>
                    </a:p>
                  </a:txBody>
                  <a:tcPr marL="51435" marR="51435" marT="0" marB="0" anchor="ctr"/>
                </a:tc>
                <a:tc>
                  <a:txBody>
                    <a:bodyPr/>
                    <a:lstStyle/>
                    <a:p>
                      <a:pPr>
                        <a:lnSpc>
                          <a:spcPct val="107000"/>
                        </a:lnSpc>
                        <a:spcAft>
                          <a:spcPts val="0"/>
                        </a:spcAft>
                      </a:pPr>
                      <a:r>
                        <a:rPr lang="en-US" sz="900" dirty="0" smtClean="0"/>
                        <a:t>Front TI</a:t>
                      </a:r>
                      <a:endParaRPr lang="en-SG" sz="900" dirty="0"/>
                    </a:p>
                  </a:txBody>
                  <a:tcPr marL="51435" marR="51435" marT="0" marB="0" anchor="ctr"/>
                </a:tc>
                <a:extLst>
                  <a:ext uri="{0D108BD9-81ED-4DB2-BD59-A6C34878D82A}">
                    <a16:rowId xmlns:a16="http://schemas.microsoft.com/office/drawing/2014/main" val="1550221054"/>
                  </a:ext>
                </a:extLst>
              </a:tr>
              <a:tr h="201767">
                <a:tc>
                  <a:txBody>
                    <a:bodyPr/>
                    <a:lstStyle/>
                    <a:p>
                      <a:pPr>
                        <a:lnSpc>
                          <a:spcPct val="107000"/>
                        </a:lnSpc>
                        <a:spcAft>
                          <a:spcPts val="0"/>
                        </a:spcAft>
                      </a:pPr>
                      <a:r>
                        <a:rPr lang="en-SG" sz="900"/>
                        <a:t>B</a:t>
                      </a:r>
                    </a:p>
                  </a:txBody>
                  <a:tcPr marL="51435" marR="51435" marT="0" marB="0" anchor="ctr"/>
                </a:tc>
                <a:tc>
                  <a:txBody>
                    <a:bodyPr/>
                    <a:lstStyle/>
                    <a:p>
                      <a:pPr>
                        <a:lnSpc>
                          <a:spcPct val="107000"/>
                        </a:lnSpc>
                        <a:spcAft>
                          <a:spcPts val="0"/>
                        </a:spcAft>
                      </a:pPr>
                      <a:r>
                        <a:rPr lang="en-SG" sz="900"/>
                        <a:t>HD-SDI INPUT 2</a:t>
                      </a:r>
                    </a:p>
                  </a:txBody>
                  <a:tcPr marL="51435" marR="51435" marT="0" marB="0" anchor="ctr"/>
                </a:tc>
                <a:tc>
                  <a:txBody>
                    <a:bodyPr/>
                    <a:lstStyle/>
                    <a:p>
                      <a:pPr>
                        <a:lnSpc>
                          <a:spcPct val="107000"/>
                        </a:lnSpc>
                        <a:spcAft>
                          <a:spcPts val="0"/>
                        </a:spcAft>
                      </a:pPr>
                      <a:r>
                        <a:rPr lang="en-US" sz="900" dirty="0" smtClean="0"/>
                        <a:t>Rear Near</a:t>
                      </a:r>
                      <a:endParaRPr lang="en-SG" sz="900" dirty="0"/>
                    </a:p>
                  </a:txBody>
                  <a:tcPr marL="51435" marR="51435" marT="0" marB="0" anchor="ctr"/>
                </a:tc>
                <a:extLst>
                  <a:ext uri="{0D108BD9-81ED-4DB2-BD59-A6C34878D82A}">
                    <a16:rowId xmlns:a16="http://schemas.microsoft.com/office/drawing/2014/main" val="4107147519"/>
                  </a:ext>
                </a:extLst>
              </a:tr>
              <a:tr h="201767">
                <a:tc>
                  <a:txBody>
                    <a:bodyPr/>
                    <a:lstStyle/>
                    <a:p>
                      <a:pPr>
                        <a:lnSpc>
                          <a:spcPct val="107000"/>
                        </a:lnSpc>
                        <a:spcAft>
                          <a:spcPts val="0"/>
                        </a:spcAft>
                      </a:pPr>
                      <a:r>
                        <a:rPr lang="en-SG" sz="900"/>
                        <a:t>C</a:t>
                      </a:r>
                    </a:p>
                  </a:txBody>
                  <a:tcPr marL="51435" marR="51435" marT="0" marB="0" anchor="ctr"/>
                </a:tc>
                <a:tc>
                  <a:txBody>
                    <a:bodyPr/>
                    <a:lstStyle/>
                    <a:p>
                      <a:pPr>
                        <a:lnSpc>
                          <a:spcPct val="107000"/>
                        </a:lnSpc>
                        <a:spcAft>
                          <a:spcPts val="0"/>
                        </a:spcAft>
                      </a:pPr>
                      <a:r>
                        <a:rPr lang="en-SG" sz="900"/>
                        <a:t>HD-SDI INPUT 3</a:t>
                      </a:r>
                    </a:p>
                  </a:txBody>
                  <a:tcPr marL="51435" marR="51435" marT="0" marB="0" anchor="ctr"/>
                </a:tc>
                <a:tc>
                  <a:txBody>
                    <a:bodyPr/>
                    <a:lstStyle/>
                    <a:p>
                      <a:pPr>
                        <a:lnSpc>
                          <a:spcPct val="107000"/>
                        </a:lnSpc>
                        <a:spcAft>
                          <a:spcPts val="0"/>
                        </a:spcAft>
                      </a:pPr>
                      <a:r>
                        <a:rPr lang="en-US" sz="900" dirty="0" smtClean="0"/>
                        <a:t>Rear Far</a:t>
                      </a:r>
                      <a:endParaRPr lang="en-SG" sz="900" dirty="0"/>
                    </a:p>
                  </a:txBody>
                  <a:tcPr marL="51435" marR="51435" marT="0" marB="0" anchor="ctr"/>
                </a:tc>
                <a:extLst>
                  <a:ext uri="{0D108BD9-81ED-4DB2-BD59-A6C34878D82A}">
                    <a16:rowId xmlns:a16="http://schemas.microsoft.com/office/drawing/2014/main" val="1973631581"/>
                  </a:ext>
                </a:extLst>
              </a:tr>
              <a:tr h="201767">
                <a:tc>
                  <a:txBody>
                    <a:bodyPr/>
                    <a:lstStyle/>
                    <a:p>
                      <a:pPr>
                        <a:lnSpc>
                          <a:spcPct val="107000"/>
                        </a:lnSpc>
                        <a:spcAft>
                          <a:spcPts val="0"/>
                        </a:spcAft>
                      </a:pPr>
                      <a:r>
                        <a:rPr lang="en-SG" sz="900"/>
                        <a:t>D</a:t>
                      </a:r>
                    </a:p>
                  </a:txBody>
                  <a:tcPr marL="51435" marR="51435" marT="0" marB="0" anchor="ctr"/>
                </a:tc>
                <a:tc>
                  <a:txBody>
                    <a:bodyPr/>
                    <a:lstStyle/>
                    <a:p>
                      <a:pPr>
                        <a:lnSpc>
                          <a:spcPct val="107000"/>
                        </a:lnSpc>
                        <a:spcAft>
                          <a:spcPts val="0"/>
                        </a:spcAft>
                      </a:pPr>
                      <a:r>
                        <a:rPr lang="en-SG" sz="900" dirty="0"/>
                        <a:t>HD-SDI INPUT 4</a:t>
                      </a:r>
                    </a:p>
                  </a:txBody>
                  <a:tcPr marL="51435" marR="51435" marT="0" marB="0" anchor="ctr"/>
                </a:tc>
                <a:tc>
                  <a:txBody>
                    <a:bodyPr/>
                    <a:lstStyle/>
                    <a:p>
                      <a:pPr>
                        <a:lnSpc>
                          <a:spcPct val="107000"/>
                        </a:lnSpc>
                        <a:spcAft>
                          <a:spcPts val="0"/>
                        </a:spcAft>
                      </a:pPr>
                      <a:r>
                        <a:rPr lang="en-US" sz="900" dirty="0" smtClean="0"/>
                        <a:t>Trailer</a:t>
                      </a:r>
                      <a:endParaRPr lang="en-SG" sz="900" dirty="0"/>
                    </a:p>
                  </a:txBody>
                  <a:tcPr marL="51435" marR="51435" marT="0" marB="0" anchor="ctr"/>
                </a:tc>
                <a:extLst>
                  <a:ext uri="{0D108BD9-81ED-4DB2-BD59-A6C34878D82A}">
                    <a16:rowId xmlns:a16="http://schemas.microsoft.com/office/drawing/2014/main" val="4188501871"/>
                  </a:ext>
                </a:extLst>
              </a:tr>
            </a:tbl>
          </a:graphicData>
        </a:graphic>
      </p:graphicFrame>
      <p:graphicFrame>
        <p:nvGraphicFramePr>
          <p:cNvPr id="13" name="Table 12"/>
          <p:cNvGraphicFramePr>
            <a:graphicFrameLocks noGrp="1"/>
          </p:cNvGraphicFramePr>
          <p:nvPr>
            <p:extLst/>
          </p:nvPr>
        </p:nvGraphicFramePr>
        <p:xfrm>
          <a:off x="276601" y="3773870"/>
          <a:ext cx="2376546" cy="403534"/>
        </p:xfrm>
        <a:graphic>
          <a:graphicData uri="http://schemas.openxmlformats.org/drawingml/2006/table">
            <a:tbl>
              <a:tblPr firstRow="1" firstCol="1" bandRow="1">
                <a:tableStyleId>{5940675A-B579-460E-94D1-54222C63F5DA}</a:tableStyleId>
              </a:tblPr>
              <a:tblGrid>
                <a:gridCol w="212240">
                  <a:extLst>
                    <a:ext uri="{9D8B030D-6E8A-4147-A177-3AD203B41FA5}">
                      <a16:colId xmlns:a16="http://schemas.microsoft.com/office/drawing/2014/main" val="2888483"/>
                    </a:ext>
                  </a:extLst>
                </a:gridCol>
                <a:gridCol w="1082153">
                  <a:extLst>
                    <a:ext uri="{9D8B030D-6E8A-4147-A177-3AD203B41FA5}">
                      <a16:colId xmlns:a16="http://schemas.microsoft.com/office/drawing/2014/main" val="3752089026"/>
                    </a:ext>
                  </a:extLst>
                </a:gridCol>
                <a:gridCol w="1082153">
                  <a:extLst>
                    <a:ext uri="{9D8B030D-6E8A-4147-A177-3AD203B41FA5}">
                      <a16:colId xmlns:a16="http://schemas.microsoft.com/office/drawing/2014/main" val="3460714710"/>
                    </a:ext>
                  </a:extLst>
                </a:gridCol>
              </a:tblGrid>
              <a:tr h="201767">
                <a:tc gridSpan="3">
                  <a:txBody>
                    <a:bodyPr/>
                    <a:lstStyle/>
                    <a:p>
                      <a:pPr>
                        <a:lnSpc>
                          <a:spcPct val="107000"/>
                        </a:lnSpc>
                        <a:spcAft>
                          <a:spcPts val="0"/>
                        </a:spcAft>
                      </a:pPr>
                      <a:r>
                        <a:rPr lang="en-SG"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J7 </a:t>
                      </a:r>
                      <a:r>
                        <a:rPr lang="en-SG" sz="90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D38999/24WG11SN</a:t>
                      </a:r>
                      <a:endParaRPr lang="en-S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SG"/>
                    </a:p>
                  </a:txBody>
                  <a:tcPr/>
                </a:tc>
                <a:tc hMerge="1">
                  <a:txBody>
                    <a:bodyPr/>
                    <a:lstStyle/>
                    <a:p>
                      <a:pPr>
                        <a:lnSpc>
                          <a:spcPct val="107000"/>
                        </a:lnSpc>
                        <a:spcAft>
                          <a:spcPts val="0"/>
                        </a:spcAft>
                      </a:pPr>
                      <a:endParaRPr lang="en-SG" sz="1200" dirty="0"/>
                    </a:p>
                  </a:txBody>
                  <a:tcPr marL="68580" marR="68580" marT="0" marB="0" anchor="ctr"/>
                </a:tc>
                <a:extLst>
                  <a:ext uri="{0D108BD9-81ED-4DB2-BD59-A6C34878D82A}">
                    <a16:rowId xmlns:a16="http://schemas.microsoft.com/office/drawing/2014/main" val="2603845671"/>
                  </a:ext>
                </a:extLst>
              </a:tr>
              <a:tr h="201767">
                <a:tc>
                  <a:txBody>
                    <a:bodyPr/>
                    <a:lstStyle/>
                    <a:p>
                      <a:pPr>
                        <a:lnSpc>
                          <a:spcPct val="107000"/>
                        </a:lnSpc>
                        <a:spcAft>
                          <a:spcPts val="0"/>
                        </a:spcAft>
                      </a:pPr>
                      <a:r>
                        <a:rPr lang="en-SG"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SG"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SG"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HD-SDI OUTPUT 1</a:t>
                      </a:r>
                      <a:endParaRPr lang="en-SG"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0"/>
                        </a:spcAft>
                      </a:pPr>
                      <a:r>
                        <a:rPr lang="en-US" sz="900" dirty="0" smtClean="0"/>
                        <a:t>VDU</a:t>
                      </a:r>
                      <a:endParaRPr lang="en-SG" sz="900" dirty="0"/>
                    </a:p>
                  </a:txBody>
                  <a:tcPr marL="51435" marR="51435" marT="0" marB="0" anchor="ctr"/>
                </a:tc>
                <a:extLst>
                  <a:ext uri="{0D108BD9-81ED-4DB2-BD59-A6C34878D82A}">
                    <a16:rowId xmlns:a16="http://schemas.microsoft.com/office/drawing/2014/main" val="1839098319"/>
                  </a:ext>
                </a:extLst>
              </a:tr>
            </a:tbl>
          </a:graphicData>
        </a:graphic>
      </p:graphicFrame>
      <p:sp>
        <p:nvSpPr>
          <p:cNvPr id="14" name="TextBox 13"/>
          <p:cNvSpPr txBox="1"/>
          <p:nvPr/>
        </p:nvSpPr>
        <p:spPr>
          <a:xfrm>
            <a:off x="2798618" y="4574544"/>
            <a:ext cx="6096000" cy="248209"/>
          </a:xfrm>
          <a:prstGeom prst="rect">
            <a:avLst/>
          </a:prstGeom>
          <a:noFill/>
        </p:spPr>
        <p:txBody>
          <a:bodyPr wrap="square" rtlCol="0">
            <a:spAutoFit/>
          </a:bodyPr>
          <a:lstStyle/>
          <a:p>
            <a:r>
              <a:rPr lang="en-US" sz="1013" dirty="0"/>
              <a:t>If the current VDU view state and the expected view state is the same, there should be NO switching</a:t>
            </a:r>
          </a:p>
        </p:txBody>
      </p:sp>
    </p:spTree>
    <p:extLst>
      <p:ext uri="{BB962C8B-B14F-4D97-AF65-F5344CB8AC3E}">
        <p14:creationId xmlns:p14="http://schemas.microsoft.com/office/powerpoint/2010/main" val="52035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9898" y="2250428"/>
            <a:ext cx="5989320" cy="707886"/>
          </a:xfrm>
        </p:spPr>
        <p:txBody>
          <a:bodyPr/>
          <a:lstStyle/>
          <a:p>
            <a:r>
              <a:rPr lang="en-US" sz="4000" dirty="0" smtClean="0"/>
              <a:t>Thank you</a:t>
            </a:r>
            <a:endParaRPr lang="en-US" sz="4000" dirty="0"/>
          </a:p>
        </p:txBody>
      </p:sp>
    </p:spTree>
    <p:extLst>
      <p:ext uri="{BB962C8B-B14F-4D97-AF65-F5344CB8AC3E}">
        <p14:creationId xmlns:p14="http://schemas.microsoft.com/office/powerpoint/2010/main" val="2877863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2164695"/>
          </a:xfrm>
        </p:spPr>
        <p:txBody>
          <a:bodyPr/>
          <a:lstStyle/>
          <a:p>
            <a:pPr marL="0" indent="0">
              <a:buNone/>
            </a:pPr>
            <a:r>
              <a:rPr lang="en-SG" dirty="0" smtClean="0"/>
              <a:t>V0.3: 13</a:t>
            </a:r>
            <a:r>
              <a:rPr lang="en-SG" baseline="30000" dirty="0" smtClean="0"/>
              <a:t>th</a:t>
            </a:r>
            <a:r>
              <a:rPr lang="en-SG" dirty="0" smtClean="0"/>
              <a:t> July 2022</a:t>
            </a:r>
          </a:p>
          <a:p>
            <a:r>
              <a:rPr lang="en-SG" dirty="0" smtClean="0"/>
              <a:t>added </a:t>
            </a:r>
            <a:r>
              <a:rPr lang="en-SG" dirty="0"/>
              <a:t>RS422 protocol for NUC</a:t>
            </a:r>
          </a:p>
          <a:p>
            <a:r>
              <a:rPr lang="en-SG" dirty="0" smtClean="0"/>
              <a:t>added </a:t>
            </a:r>
            <a:r>
              <a:rPr lang="en-SG" dirty="0"/>
              <a:t>more information on NUC OSD timing and position</a:t>
            </a:r>
          </a:p>
          <a:p>
            <a:r>
              <a:rPr lang="en-SG" dirty="0" smtClean="0"/>
              <a:t>added </a:t>
            </a:r>
            <a:r>
              <a:rPr lang="en-SG" dirty="0"/>
              <a:t>section on switching between normal NUC mode and NUC development mode</a:t>
            </a:r>
          </a:p>
          <a:p>
            <a:r>
              <a:rPr lang="en-SG" dirty="0" smtClean="0"/>
              <a:t>removed </a:t>
            </a:r>
            <a:r>
              <a:rPr lang="en-SG" dirty="0"/>
              <a:t>network switching slide</a:t>
            </a:r>
            <a:endParaRPr lang="en-SG" dirty="0" smtClean="0"/>
          </a:p>
        </p:txBody>
      </p:sp>
    </p:spTree>
    <p:extLst>
      <p:ext uri="{BB962C8B-B14F-4D97-AF65-F5344CB8AC3E}">
        <p14:creationId xmlns:p14="http://schemas.microsoft.com/office/powerpoint/2010/main" val="593806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3026470"/>
          </a:xfrm>
        </p:spPr>
        <p:txBody>
          <a:bodyPr/>
          <a:lstStyle/>
          <a:p>
            <a:pPr marL="0" indent="0">
              <a:buNone/>
            </a:pPr>
            <a:r>
              <a:rPr lang="en-SG" dirty="0" smtClean="0"/>
              <a:t>V0.2: 30</a:t>
            </a:r>
            <a:r>
              <a:rPr lang="en-SG" baseline="30000" dirty="0" smtClean="0"/>
              <a:t>th</a:t>
            </a:r>
            <a:r>
              <a:rPr lang="en-SG" dirty="0" smtClean="0"/>
              <a:t> May 2022</a:t>
            </a:r>
          </a:p>
          <a:p>
            <a:r>
              <a:rPr lang="en-SG" dirty="0" smtClean="0"/>
              <a:t>added </a:t>
            </a:r>
            <a:r>
              <a:rPr lang="en-SG" dirty="0"/>
              <a:t>2nd set of IR control pins</a:t>
            </a:r>
          </a:p>
          <a:p>
            <a:r>
              <a:rPr lang="en-SG" dirty="0" smtClean="0"/>
              <a:t>added </a:t>
            </a:r>
            <a:r>
              <a:rPr lang="en-SG" dirty="0"/>
              <a:t>IR ON/OFF OSD details</a:t>
            </a:r>
          </a:p>
          <a:p>
            <a:r>
              <a:rPr lang="en-SG" dirty="0" smtClean="0"/>
              <a:t>added </a:t>
            </a:r>
            <a:r>
              <a:rPr lang="en-SG" dirty="0"/>
              <a:t>Night Mode ON/OFF OSD details</a:t>
            </a:r>
          </a:p>
          <a:p>
            <a:r>
              <a:rPr lang="en-SG" dirty="0" smtClean="0"/>
              <a:t>added </a:t>
            </a:r>
            <a:r>
              <a:rPr lang="en-SG" dirty="0"/>
              <a:t>NUC &amp; NUC OSD information</a:t>
            </a:r>
          </a:p>
          <a:p>
            <a:r>
              <a:rPr lang="en-SG" dirty="0" smtClean="0"/>
              <a:t>added </a:t>
            </a:r>
            <a:r>
              <a:rPr lang="en-SG" dirty="0"/>
              <a:t>network switching information</a:t>
            </a:r>
          </a:p>
          <a:p>
            <a:r>
              <a:rPr lang="en-SG" dirty="0" smtClean="0"/>
              <a:t>added </a:t>
            </a:r>
            <a:r>
              <a:rPr lang="en-SG" dirty="0"/>
              <a:t>sample images of the expected OSD in various modes</a:t>
            </a:r>
          </a:p>
          <a:p>
            <a:r>
              <a:rPr lang="en-SG" dirty="0" smtClean="0"/>
              <a:t>added </a:t>
            </a:r>
            <a:r>
              <a:rPr lang="en-SG" dirty="0"/>
              <a:t>new view switching diagram and information for trailer-connected mode</a:t>
            </a:r>
            <a:endParaRPr lang="en-SG" dirty="0" smtClean="0"/>
          </a:p>
        </p:txBody>
      </p:sp>
    </p:spTree>
    <p:extLst>
      <p:ext uri="{BB962C8B-B14F-4D97-AF65-F5344CB8AC3E}">
        <p14:creationId xmlns:p14="http://schemas.microsoft.com/office/powerpoint/2010/main" val="3000734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Changelog</a:t>
            </a:r>
            <a:endParaRPr lang="en-SG" dirty="0"/>
          </a:p>
        </p:txBody>
      </p:sp>
      <p:sp>
        <p:nvSpPr>
          <p:cNvPr id="4" name="Text Placeholder 3"/>
          <p:cNvSpPr>
            <a:spLocks noGrp="1"/>
          </p:cNvSpPr>
          <p:nvPr>
            <p:ph type="body" sz="quarter" idx="14"/>
          </p:nvPr>
        </p:nvSpPr>
        <p:spPr>
          <a:xfrm>
            <a:off x="376238" y="1463888"/>
            <a:ext cx="8406382" cy="748923"/>
          </a:xfrm>
        </p:spPr>
        <p:txBody>
          <a:bodyPr/>
          <a:lstStyle/>
          <a:p>
            <a:pPr marL="0" indent="0">
              <a:buNone/>
            </a:pPr>
            <a:r>
              <a:rPr lang="en-SG" dirty="0" smtClean="0"/>
              <a:t>V0.1: 17</a:t>
            </a:r>
            <a:r>
              <a:rPr lang="en-SG" baseline="30000" dirty="0" smtClean="0"/>
              <a:t>th</a:t>
            </a:r>
            <a:r>
              <a:rPr lang="en-SG" dirty="0" smtClean="0"/>
              <a:t> Feb 2022</a:t>
            </a:r>
          </a:p>
          <a:p>
            <a:r>
              <a:rPr lang="en-US" dirty="0" smtClean="0"/>
              <a:t>New release</a:t>
            </a:r>
            <a:endParaRPr lang="en-SG" dirty="0" smtClean="0"/>
          </a:p>
        </p:txBody>
      </p:sp>
    </p:spTree>
    <p:extLst>
      <p:ext uri="{BB962C8B-B14F-4D97-AF65-F5344CB8AC3E}">
        <p14:creationId xmlns:p14="http://schemas.microsoft.com/office/powerpoint/2010/main" val="1399989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VDU View Switching</a:t>
            </a:r>
            <a:endParaRPr lang="en-SG" dirty="0"/>
          </a:p>
        </p:txBody>
      </p:sp>
      <p:sp>
        <p:nvSpPr>
          <p:cNvPr id="3" name="Text Placeholder 2"/>
          <p:cNvSpPr>
            <a:spLocks noGrp="1"/>
          </p:cNvSpPr>
          <p:nvPr>
            <p:ph type="body" sz="quarter" idx="11"/>
          </p:nvPr>
        </p:nvSpPr>
        <p:spPr/>
        <p:txBody>
          <a:bodyPr/>
          <a:lstStyle/>
          <a:p>
            <a:r>
              <a:rPr lang="en-US" dirty="0" smtClean="0"/>
              <a:t>Co-Confidential</a:t>
            </a:r>
            <a:endParaRPr lang="en-SG" dirty="0"/>
          </a:p>
        </p:txBody>
      </p:sp>
    </p:spTree>
    <p:extLst>
      <p:ext uri="{BB962C8B-B14F-4D97-AF65-F5344CB8AC3E}">
        <p14:creationId xmlns:p14="http://schemas.microsoft.com/office/powerpoint/2010/main" val="1165608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60000">
            <a:off x="662612" y="1629083"/>
            <a:ext cx="2567422" cy="2238967"/>
          </a:xfrm>
          <a:prstGeom prst="rect">
            <a:avLst/>
          </a:prstGeom>
        </p:spPr>
      </p:pic>
      <p:graphicFrame>
        <p:nvGraphicFramePr>
          <p:cNvPr id="3" name="Table 2"/>
          <p:cNvGraphicFramePr>
            <a:graphicFrameLocks noGrp="1"/>
          </p:cNvGraphicFramePr>
          <p:nvPr>
            <p:extLst/>
          </p:nvPr>
        </p:nvGraphicFramePr>
        <p:xfrm>
          <a:off x="3928713" y="955047"/>
          <a:ext cx="4902628" cy="3794760"/>
        </p:xfrm>
        <a:graphic>
          <a:graphicData uri="http://schemas.openxmlformats.org/drawingml/2006/table">
            <a:tbl>
              <a:tblPr firstRow="1" bandRow="1">
                <a:tableStyleId>{5940675A-B579-460E-94D1-54222C63F5DA}</a:tableStyleId>
              </a:tblPr>
              <a:tblGrid>
                <a:gridCol w="835473">
                  <a:extLst>
                    <a:ext uri="{9D8B030D-6E8A-4147-A177-3AD203B41FA5}">
                      <a16:colId xmlns:a16="http://schemas.microsoft.com/office/drawing/2014/main" val="1220250680"/>
                    </a:ext>
                  </a:extLst>
                </a:gridCol>
                <a:gridCol w="835473">
                  <a:extLst>
                    <a:ext uri="{9D8B030D-6E8A-4147-A177-3AD203B41FA5}">
                      <a16:colId xmlns:a16="http://schemas.microsoft.com/office/drawing/2014/main" val="3363006122"/>
                    </a:ext>
                  </a:extLst>
                </a:gridCol>
                <a:gridCol w="3231682">
                  <a:extLst>
                    <a:ext uri="{9D8B030D-6E8A-4147-A177-3AD203B41FA5}">
                      <a16:colId xmlns:a16="http://schemas.microsoft.com/office/drawing/2014/main" val="2781156081"/>
                    </a:ext>
                  </a:extLst>
                </a:gridCol>
              </a:tblGrid>
              <a:tr h="370840">
                <a:tc>
                  <a:txBody>
                    <a:bodyPr/>
                    <a:lstStyle/>
                    <a:p>
                      <a:pPr algn="ctr"/>
                      <a:r>
                        <a:rPr lang="en-US" sz="1200" b="1" dirty="0" smtClean="0"/>
                        <a:t>Item</a:t>
                      </a:r>
                      <a:endParaRPr lang="en-SG" sz="1200" b="1" dirty="0"/>
                    </a:p>
                  </a:txBody>
                  <a:tcPr anchor="ctr"/>
                </a:tc>
                <a:tc>
                  <a:txBody>
                    <a:bodyPr/>
                    <a:lstStyle/>
                    <a:p>
                      <a:pPr algn="ctr"/>
                      <a:r>
                        <a:rPr lang="en-US" sz="1200" b="1" dirty="0" smtClean="0"/>
                        <a:t>Buttons</a:t>
                      </a:r>
                      <a:endParaRPr lang="en-SG" sz="1200" b="1" dirty="0"/>
                    </a:p>
                  </a:txBody>
                  <a:tcPr anchor="ctr"/>
                </a:tc>
                <a:tc>
                  <a:txBody>
                    <a:bodyPr/>
                    <a:lstStyle/>
                    <a:p>
                      <a:r>
                        <a:rPr lang="en-US" sz="1200" b="1" dirty="0" smtClean="0"/>
                        <a:t>Functions</a:t>
                      </a:r>
                      <a:endParaRPr lang="en-SG" sz="1200" b="1" dirty="0"/>
                    </a:p>
                  </a:txBody>
                  <a:tcPr anchor="ctr"/>
                </a:tc>
                <a:extLst>
                  <a:ext uri="{0D108BD9-81ED-4DB2-BD59-A6C34878D82A}">
                    <a16:rowId xmlns:a16="http://schemas.microsoft.com/office/drawing/2014/main" val="1283268511"/>
                  </a:ext>
                </a:extLst>
              </a:tr>
              <a:tr h="370840">
                <a:tc>
                  <a:txBody>
                    <a:bodyPr/>
                    <a:lstStyle/>
                    <a:p>
                      <a:pPr algn="ctr"/>
                      <a:r>
                        <a:rPr lang="en-US" sz="1200" dirty="0" smtClean="0"/>
                        <a:t>1</a:t>
                      </a:r>
                      <a:endParaRPr lang="en-SG" sz="1200" dirty="0"/>
                    </a:p>
                  </a:txBody>
                  <a:tcPr anchor="ctr"/>
                </a:tc>
                <a:tc>
                  <a:txBody>
                    <a:bodyPr/>
                    <a:lstStyle/>
                    <a:p>
                      <a:pPr algn="ctr"/>
                      <a:r>
                        <a:rPr lang="en-US" sz="1200" dirty="0" smtClean="0"/>
                        <a:t>Front</a:t>
                      </a:r>
                      <a:endParaRPr lang="en-SG" sz="1200" dirty="0"/>
                    </a:p>
                  </a:txBody>
                  <a:tcPr anchor="ctr"/>
                </a:tc>
                <a:tc>
                  <a:txBody>
                    <a:bodyPr/>
                    <a:lstStyle/>
                    <a:p>
                      <a:r>
                        <a:rPr lang="en-US" sz="1200" dirty="0" smtClean="0"/>
                        <a:t>Front camera view toggle</a:t>
                      </a:r>
                      <a:endParaRPr lang="en-SG" sz="1200" dirty="0"/>
                    </a:p>
                  </a:txBody>
                  <a:tcPr anchor="ctr"/>
                </a:tc>
                <a:extLst>
                  <a:ext uri="{0D108BD9-81ED-4DB2-BD59-A6C34878D82A}">
                    <a16:rowId xmlns:a16="http://schemas.microsoft.com/office/drawing/2014/main" val="3495503980"/>
                  </a:ext>
                </a:extLst>
              </a:tr>
              <a:tr h="457200">
                <a:tc>
                  <a:txBody>
                    <a:bodyPr/>
                    <a:lstStyle/>
                    <a:p>
                      <a:pPr algn="ctr"/>
                      <a:r>
                        <a:rPr lang="en-US" sz="1200" dirty="0" smtClean="0"/>
                        <a:t>2</a:t>
                      </a:r>
                      <a:endParaRPr lang="en-SG" sz="1200" dirty="0"/>
                    </a:p>
                  </a:txBody>
                  <a:tcPr anchor="ctr"/>
                </a:tc>
                <a:tc>
                  <a:txBody>
                    <a:bodyPr/>
                    <a:lstStyle/>
                    <a:p>
                      <a:pPr algn="ctr"/>
                      <a:r>
                        <a:rPr lang="en-US" sz="1200" dirty="0" smtClean="0"/>
                        <a:t>Rear</a:t>
                      </a:r>
                      <a:endParaRPr lang="en-SG" sz="1200" dirty="0"/>
                    </a:p>
                  </a:txBody>
                  <a:tcPr anchor="ctr"/>
                </a:tc>
                <a:tc>
                  <a:txBody>
                    <a:bodyPr/>
                    <a:lstStyle/>
                    <a:p>
                      <a:r>
                        <a:rPr lang="en-US" sz="1200" dirty="0" smtClean="0"/>
                        <a:t>Rear camera view toggle </a:t>
                      </a:r>
                    </a:p>
                    <a:p>
                      <a:r>
                        <a:rPr lang="en-US" sz="1200" dirty="0" smtClean="0"/>
                        <a:t>(for both rear near and rear far cameras)</a:t>
                      </a:r>
                      <a:endParaRPr lang="en-SG" sz="1200" dirty="0"/>
                    </a:p>
                  </a:txBody>
                  <a:tcPr anchor="ctr"/>
                </a:tc>
                <a:extLst>
                  <a:ext uri="{0D108BD9-81ED-4DB2-BD59-A6C34878D82A}">
                    <a16:rowId xmlns:a16="http://schemas.microsoft.com/office/drawing/2014/main" val="2305841376"/>
                  </a:ext>
                </a:extLst>
              </a:tr>
              <a:tr h="370840">
                <a:tc>
                  <a:txBody>
                    <a:bodyPr/>
                    <a:lstStyle/>
                    <a:p>
                      <a:pPr algn="ctr"/>
                      <a:r>
                        <a:rPr lang="en-US" sz="1200" dirty="0" smtClean="0"/>
                        <a:t>3</a:t>
                      </a:r>
                      <a:endParaRPr lang="en-SG" sz="1200" dirty="0"/>
                    </a:p>
                  </a:txBody>
                  <a:tcPr anchor="ctr"/>
                </a:tc>
                <a:tc>
                  <a:txBody>
                    <a:bodyPr/>
                    <a:lstStyle/>
                    <a:p>
                      <a:pPr algn="ctr"/>
                      <a:r>
                        <a:rPr lang="en-US" sz="1200" dirty="0" smtClean="0"/>
                        <a:t>IR</a:t>
                      </a:r>
                      <a:endParaRPr lang="en-SG" sz="1200" dirty="0"/>
                    </a:p>
                  </a:txBody>
                  <a:tcPr anchor="ctr"/>
                </a:tc>
                <a:tc>
                  <a:txBody>
                    <a:bodyPr/>
                    <a:lstStyle/>
                    <a:p>
                      <a:r>
                        <a:rPr lang="en-US" sz="1200" dirty="0" smtClean="0"/>
                        <a:t>IR illuminator on/off toggle</a:t>
                      </a:r>
                      <a:endParaRPr lang="en-SG" sz="1200" dirty="0"/>
                    </a:p>
                  </a:txBody>
                  <a:tcPr anchor="ctr"/>
                </a:tc>
                <a:extLst>
                  <a:ext uri="{0D108BD9-81ED-4DB2-BD59-A6C34878D82A}">
                    <a16:rowId xmlns:a16="http://schemas.microsoft.com/office/drawing/2014/main" val="1291022016"/>
                  </a:ext>
                </a:extLst>
              </a:tr>
              <a:tr h="370840">
                <a:tc>
                  <a:txBody>
                    <a:bodyPr/>
                    <a:lstStyle/>
                    <a:p>
                      <a:pPr algn="ctr"/>
                      <a:r>
                        <a:rPr lang="en-US" sz="1200" dirty="0" smtClean="0"/>
                        <a:t>4</a:t>
                      </a:r>
                      <a:endParaRPr lang="en-SG" sz="1200" dirty="0"/>
                    </a:p>
                  </a:txBody>
                  <a:tcPr anchor="ctr"/>
                </a:tc>
                <a:tc>
                  <a:txBody>
                    <a:bodyPr/>
                    <a:lstStyle/>
                    <a:p>
                      <a:pPr algn="ctr"/>
                      <a:r>
                        <a:rPr lang="en-US" sz="1200" dirty="0" smtClean="0"/>
                        <a:t>NUC*</a:t>
                      </a:r>
                      <a:endParaRPr lang="en-SG" sz="1200" dirty="0"/>
                    </a:p>
                  </a:txBody>
                  <a:tcPr anchor="ctr"/>
                </a:tc>
                <a:tc>
                  <a:txBody>
                    <a:bodyPr/>
                    <a:lstStyle/>
                    <a:p>
                      <a:r>
                        <a:rPr lang="en-US" sz="1200" dirty="0" smtClean="0"/>
                        <a:t>Manual NUC trigger</a:t>
                      </a:r>
                      <a:endParaRPr lang="en-SG" sz="1200" dirty="0"/>
                    </a:p>
                  </a:txBody>
                  <a:tcPr anchor="ctr"/>
                </a:tc>
                <a:extLst>
                  <a:ext uri="{0D108BD9-81ED-4DB2-BD59-A6C34878D82A}">
                    <a16:rowId xmlns:a16="http://schemas.microsoft.com/office/drawing/2014/main" val="3618908675"/>
                  </a:ext>
                </a:extLst>
              </a:tr>
              <a:tr h="370840">
                <a:tc>
                  <a:txBody>
                    <a:bodyPr/>
                    <a:lstStyle/>
                    <a:p>
                      <a:pPr algn="ctr"/>
                      <a:r>
                        <a:rPr lang="en-US" sz="1200" dirty="0" smtClean="0"/>
                        <a:t>5</a:t>
                      </a:r>
                      <a:endParaRPr lang="en-SG" sz="1200" dirty="0"/>
                    </a:p>
                  </a:txBody>
                  <a:tcPr anchor="ctr"/>
                </a:tc>
                <a:tc>
                  <a:txBody>
                    <a:bodyPr/>
                    <a:lstStyle/>
                    <a:p>
                      <a:pPr algn="ctr"/>
                      <a:r>
                        <a:rPr lang="en-US" sz="1200" dirty="0" smtClean="0"/>
                        <a:t>Night</a:t>
                      </a:r>
                      <a:endParaRPr lang="en-SG" sz="1200" dirty="0"/>
                    </a:p>
                  </a:txBody>
                  <a:tcPr anchor="ctr"/>
                </a:tc>
                <a:tc>
                  <a:txBody>
                    <a:bodyPr/>
                    <a:lstStyle/>
                    <a:p>
                      <a:r>
                        <a:rPr lang="en-US" sz="1200" dirty="0" smtClean="0"/>
                        <a:t>Low-brightness</a:t>
                      </a:r>
                      <a:r>
                        <a:rPr lang="en-US" sz="1200" baseline="0" dirty="0" smtClean="0"/>
                        <a:t> N</a:t>
                      </a:r>
                      <a:r>
                        <a:rPr lang="en-US" sz="1200" dirty="0" smtClean="0"/>
                        <a:t>ight Mode</a:t>
                      </a:r>
                      <a:r>
                        <a:rPr lang="en-US" sz="1200" baseline="0" dirty="0" smtClean="0"/>
                        <a:t> toggle</a:t>
                      </a:r>
                      <a:endParaRPr lang="en-SG" sz="1200" dirty="0"/>
                    </a:p>
                  </a:txBody>
                  <a:tcPr anchor="ctr"/>
                </a:tc>
                <a:extLst>
                  <a:ext uri="{0D108BD9-81ED-4DB2-BD59-A6C34878D82A}">
                    <a16:rowId xmlns:a16="http://schemas.microsoft.com/office/drawing/2014/main" val="2513135593"/>
                  </a:ext>
                </a:extLst>
              </a:tr>
              <a:tr h="370840">
                <a:tc>
                  <a:txBody>
                    <a:bodyPr/>
                    <a:lstStyle/>
                    <a:p>
                      <a:pPr algn="ctr"/>
                      <a:r>
                        <a:rPr lang="en-US" sz="1200" dirty="0" smtClean="0"/>
                        <a:t>6</a:t>
                      </a:r>
                      <a:endParaRPr lang="en-SG" sz="1200" dirty="0"/>
                    </a:p>
                  </a:txBody>
                  <a:tcPr anchor="ctr"/>
                </a:tc>
                <a:tc>
                  <a:txBody>
                    <a:bodyPr/>
                    <a:lstStyle/>
                    <a:p>
                      <a:pPr algn="ctr"/>
                      <a:r>
                        <a:rPr lang="en-US" sz="1200" dirty="0" smtClean="0"/>
                        <a:t>-</a:t>
                      </a:r>
                      <a:endParaRPr lang="en-SG" sz="1200" dirty="0"/>
                    </a:p>
                  </a:txBody>
                  <a:tcPr anchor="ctr"/>
                </a:tc>
                <a:tc rowSpan="3">
                  <a:txBody>
                    <a:bodyPr/>
                    <a:lstStyle/>
                    <a:p>
                      <a:r>
                        <a:rPr lang="en-US" sz="1200" dirty="0" smtClean="0"/>
                        <a:t>Selection for brightness / contrast / functions settings</a:t>
                      </a:r>
                      <a:endParaRPr lang="en-SG" sz="1200" dirty="0"/>
                    </a:p>
                  </a:txBody>
                  <a:tcPr anchor="ctr"/>
                </a:tc>
                <a:extLst>
                  <a:ext uri="{0D108BD9-81ED-4DB2-BD59-A6C34878D82A}">
                    <a16:rowId xmlns:a16="http://schemas.microsoft.com/office/drawing/2014/main" val="4264497291"/>
                  </a:ext>
                </a:extLst>
              </a:tr>
              <a:tr h="370840">
                <a:tc>
                  <a:txBody>
                    <a:bodyPr/>
                    <a:lstStyle/>
                    <a:p>
                      <a:pPr algn="ctr"/>
                      <a:r>
                        <a:rPr lang="en-US" sz="1200" dirty="0" smtClean="0"/>
                        <a:t>7</a:t>
                      </a:r>
                      <a:endParaRPr lang="en-SG" sz="1200" dirty="0"/>
                    </a:p>
                  </a:txBody>
                  <a:tcPr anchor="ctr"/>
                </a:tc>
                <a:tc>
                  <a:txBody>
                    <a:bodyPr/>
                    <a:lstStyle/>
                    <a:p>
                      <a:pPr algn="ctr"/>
                      <a:r>
                        <a:rPr lang="en-US" sz="1200" dirty="0" smtClean="0"/>
                        <a:t>+</a:t>
                      </a:r>
                      <a:endParaRPr lang="en-SG" sz="1200" dirty="0"/>
                    </a:p>
                  </a:txBody>
                  <a:tcPr anchor="ctr"/>
                </a:tc>
                <a:tc vMerge="1">
                  <a:txBody>
                    <a:bodyPr/>
                    <a:lstStyle/>
                    <a:p>
                      <a:endParaRPr lang="en-SG" sz="1200" dirty="0"/>
                    </a:p>
                  </a:txBody>
                  <a:tcPr anchor="ctr"/>
                </a:tc>
                <a:extLst>
                  <a:ext uri="{0D108BD9-81ED-4DB2-BD59-A6C34878D82A}">
                    <a16:rowId xmlns:a16="http://schemas.microsoft.com/office/drawing/2014/main" val="572523319"/>
                  </a:ext>
                </a:extLst>
              </a:tr>
              <a:tr h="370840">
                <a:tc>
                  <a:txBody>
                    <a:bodyPr/>
                    <a:lstStyle/>
                    <a:p>
                      <a:pPr algn="ctr"/>
                      <a:r>
                        <a:rPr lang="en-US" sz="1200" dirty="0" smtClean="0"/>
                        <a:t>8</a:t>
                      </a:r>
                      <a:endParaRPr lang="en-SG" sz="1200" dirty="0"/>
                    </a:p>
                  </a:txBody>
                  <a:tcPr anchor="ctr"/>
                </a:tc>
                <a:tc>
                  <a:txBody>
                    <a:bodyPr/>
                    <a:lstStyle/>
                    <a:p>
                      <a:pPr algn="ctr"/>
                      <a:r>
                        <a:rPr lang="en-US" sz="1200" dirty="0" smtClean="0"/>
                        <a:t>Menu</a:t>
                      </a:r>
                      <a:endParaRPr lang="en-SG" sz="1200" dirty="0"/>
                    </a:p>
                  </a:txBody>
                  <a:tcPr anchor="ctr"/>
                </a:tc>
                <a:tc vMerge="1">
                  <a:txBody>
                    <a:bodyPr/>
                    <a:lstStyle/>
                    <a:p>
                      <a:endParaRPr lang="en-SG" sz="1200" dirty="0"/>
                    </a:p>
                  </a:txBody>
                  <a:tcPr anchor="ctr"/>
                </a:tc>
                <a:extLst>
                  <a:ext uri="{0D108BD9-81ED-4DB2-BD59-A6C34878D82A}">
                    <a16:rowId xmlns:a16="http://schemas.microsoft.com/office/drawing/2014/main" val="2718806989"/>
                  </a:ext>
                </a:extLst>
              </a:tr>
              <a:tr h="370840">
                <a:tc>
                  <a:txBody>
                    <a:bodyPr/>
                    <a:lstStyle/>
                    <a:p>
                      <a:pPr algn="ctr"/>
                      <a:r>
                        <a:rPr lang="en-US" sz="1200" dirty="0" smtClean="0"/>
                        <a:t>9</a:t>
                      </a:r>
                      <a:endParaRPr lang="en-SG" sz="1200" dirty="0"/>
                    </a:p>
                  </a:txBody>
                  <a:tcPr anchor="ctr"/>
                </a:tc>
                <a:tc>
                  <a:txBody>
                    <a:bodyPr/>
                    <a:lstStyle/>
                    <a:p>
                      <a:pPr algn="ctr"/>
                      <a:r>
                        <a:rPr lang="en-US" sz="1200" dirty="0" smtClean="0"/>
                        <a:t>Power</a:t>
                      </a:r>
                      <a:endParaRPr lang="en-SG" sz="1200" dirty="0"/>
                    </a:p>
                  </a:txBody>
                  <a:tcPr anchor="ctr"/>
                </a:tc>
                <a:tc>
                  <a:txBody>
                    <a:bodyPr/>
                    <a:lstStyle/>
                    <a:p>
                      <a:r>
                        <a:rPr lang="en-US" sz="1200" dirty="0" smtClean="0"/>
                        <a:t>Power on/off toggle, 2s holding, default on</a:t>
                      </a:r>
                      <a:endParaRPr lang="en-SG" sz="1200" dirty="0"/>
                    </a:p>
                  </a:txBody>
                  <a:tcPr anchor="ctr"/>
                </a:tc>
                <a:extLst>
                  <a:ext uri="{0D108BD9-81ED-4DB2-BD59-A6C34878D82A}">
                    <a16:rowId xmlns:a16="http://schemas.microsoft.com/office/drawing/2014/main" val="3460749415"/>
                  </a:ext>
                </a:extLst>
              </a:tr>
            </a:tbl>
          </a:graphicData>
        </a:graphic>
      </p:graphicFrame>
      <p:sp>
        <p:nvSpPr>
          <p:cNvPr id="4" name="Freeform 3"/>
          <p:cNvSpPr/>
          <p:nvPr/>
        </p:nvSpPr>
        <p:spPr>
          <a:xfrm>
            <a:off x="1322605" y="3675797"/>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5" name="Freeform 4"/>
          <p:cNvSpPr/>
          <p:nvPr/>
        </p:nvSpPr>
        <p:spPr>
          <a:xfrm>
            <a:off x="1663115" y="3602575"/>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6" name="Freeform 5"/>
          <p:cNvSpPr/>
          <p:nvPr/>
        </p:nvSpPr>
        <p:spPr>
          <a:xfrm>
            <a:off x="2007419" y="3532478"/>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7" name="Freeform 6"/>
          <p:cNvSpPr/>
          <p:nvPr/>
        </p:nvSpPr>
        <p:spPr>
          <a:xfrm>
            <a:off x="2346338" y="3498355"/>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8" name="Freeform 7"/>
          <p:cNvSpPr/>
          <p:nvPr/>
        </p:nvSpPr>
        <p:spPr>
          <a:xfrm>
            <a:off x="2694356" y="3441489"/>
            <a:ext cx="0" cy="548640"/>
          </a:xfrm>
          <a:custGeom>
            <a:avLst/>
            <a:gdLst>
              <a:gd name="connsiteX0" fmla="*/ 0 w 0"/>
              <a:gd name="connsiteY0" fmla="*/ 0 h 427630"/>
              <a:gd name="connsiteX1" fmla="*/ 0 w 0"/>
              <a:gd name="connsiteY1" fmla="*/ 427630 h 427630"/>
            </a:gdLst>
            <a:ahLst/>
            <a:cxnLst>
              <a:cxn ang="0">
                <a:pos x="connsiteX0" y="connsiteY0"/>
              </a:cxn>
              <a:cxn ang="0">
                <a:pos x="connsiteX1" y="connsiteY1"/>
              </a:cxn>
            </a:cxnLst>
            <a:rect l="l" t="t" r="r" b="b"/>
            <a:pathLst>
              <a:path h="427630">
                <a:moveTo>
                  <a:pt x="0" y="0"/>
                </a:moveTo>
                <a:lnTo>
                  <a:pt x="0" y="42763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9" name="Freeform 8"/>
          <p:cNvSpPr/>
          <p:nvPr/>
        </p:nvSpPr>
        <p:spPr>
          <a:xfrm flipH="1">
            <a:off x="3056231" y="2055522"/>
            <a:ext cx="400331" cy="85045"/>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10" name="Oval 9"/>
          <p:cNvSpPr/>
          <p:nvPr/>
        </p:nvSpPr>
        <p:spPr>
          <a:xfrm>
            <a:off x="1179481" y="4006254"/>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1</a:t>
            </a:r>
          </a:p>
        </p:txBody>
      </p:sp>
      <p:sp>
        <p:nvSpPr>
          <p:cNvPr id="11" name="Oval 10"/>
          <p:cNvSpPr/>
          <p:nvPr/>
        </p:nvSpPr>
        <p:spPr>
          <a:xfrm>
            <a:off x="1522583" y="3942564"/>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2</a:t>
            </a:r>
          </a:p>
        </p:txBody>
      </p:sp>
      <p:sp>
        <p:nvSpPr>
          <p:cNvPr id="12" name="Oval 11"/>
          <p:cNvSpPr/>
          <p:nvPr/>
        </p:nvSpPr>
        <p:spPr>
          <a:xfrm>
            <a:off x="1865836" y="3885257"/>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3</a:t>
            </a:r>
          </a:p>
        </p:txBody>
      </p:sp>
      <p:sp>
        <p:nvSpPr>
          <p:cNvPr id="13" name="Oval 12"/>
          <p:cNvSpPr/>
          <p:nvPr/>
        </p:nvSpPr>
        <p:spPr>
          <a:xfrm>
            <a:off x="2207203" y="3824640"/>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4</a:t>
            </a:r>
          </a:p>
        </p:txBody>
      </p:sp>
      <p:sp>
        <p:nvSpPr>
          <p:cNvPr id="14" name="Oval 13"/>
          <p:cNvSpPr/>
          <p:nvPr/>
        </p:nvSpPr>
        <p:spPr>
          <a:xfrm>
            <a:off x="2553110" y="3758304"/>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5</a:t>
            </a:r>
          </a:p>
        </p:txBody>
      </p:sp>
      <p:sp>
        <p:nvSpPr>
          <p:cNvPr id="15" name="Oval 14"/>
          <p:cNvSpPr/>
          <p:nvPr/>
        </p:nvSpPr>
        <p:spPr>
          <a:xfrm>
            <a:off x="3323454" y="1891350"/>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9</a:t>
            </a:r>
          </a:p>
        </p:txBody>
      </p:sp>
      <p:sp>
        <p:nvSpPr>
          <p:cNvPr id="16" name="Freeform 15"/>
          <p:cNvSpPr/>
          <p:nvPr/>
        </p:nvSpPr>
        <p:spPr>
          <a:xfrm flipH="1">
            <a:off x="3050440" y="2457100"/>
            <a:ext cx="400331" cy="85045"/>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17" name="Oval 16"/>
          <p:cNvSpPr/>
          <p:nvPr/>
        </p:nvSpPr>
        <p:spPr>
          <a:xfrm>
            <a:off x="3317663" y="2292929"/>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8</a:t>
            </a:r>
          </a:p>
        </p:txBody>
      </p:sp>
      <p:sp>
        <p:nvSpPr>
          <p:cNvPr id="18" name="Freeform 17"/>
          <p:cNvSpPr/>
          <p:nvPr/>
        </p:nvSpPr>
        <p:spPr>
          <a:xfrm flipH="1">
            <a:off x="3035904" y="2882819"/>
            <a:ext cx="400331" cy="85045"/>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19" name="Oval 18"/>
          <p:cNvSpPr/>
          <p:nvPr/>
        </p:nvSpPr>
        <p:spPr>
          <a:xfrm>
            <a:off x="3303127" y="2718648"/>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7</a:t>
            </a:r>
          </a:p>
        </p:txBody>
      </p:sp>
      <p:sp>
        <p:nvSpPr>
          <p:cNvPr id="20" name="Freeform 19"/>
          <p:cNvSpPr/>
          <p:nvPr/>
        </p:nvSpPr>
        <p:spPr>
          <a:xfrm flipH="1">
            <a:off x="3030113" y="3284397"/>
            <a:ext cx="400331" cy="85045"/>
          </a:xfrm>
          <a:custGeom>
            <a:avLst/>
            <a:gdLst>
              <a:gd name="connsiteX0" fmla="*/ 0 w 0"/>
              <a:gd name="connsiteY0" fmla="*/ 0 h 427630"/>
              <a:gd name="connsiteX1" fmla="*/ 0 w 0"/>
              <a:gd name="connsiteY1" fmla="*/ 427630 h 427630"/>
              <a:gd name="connsiteX0" fmla="*/ 34518 w 34518"/>
              <a:gd name="connsiteY0" fmla="*/ 0 h 10671"/>
              <a:gd name="connsiteX1" fmla="*/ 0 w 34518"/>
              <a:gd name="connsiteY1" fmla="*/ 10671 h 10671"/>
              <a:gd name="connsiteX0" fmla="*/ 18113 w 18113"/>
              <a:gd name="connsiteY0" fmla="*/ 0 h 12264"/>
              <a:gd name="connsiteX1" fmla="*/ 0 w 18113"/>
              <a:gd name="connsiteY1" fmla="*/ 12264 h 12264"/>
              <a:gd name="connsiteX0" fmla="*/ 30075 w 30075"/>
              <a:gd name="connsiteY0" fmla="*/ 1567 h 1567"/>
              <a:gd name="connsiteX1" fmla="*/ 0 w 30075"/>
              <a:gd name="connsiteY1" fmla="*/ 0 h 1567"/>
            </a:gdLst>
            <a:ahLst/>
            <a:cxnLst>
              <a:cxn ang="0">
                <a:pos x="connsiteX0" y="connsiteY0"/>
              </a:cxn>
              <a:cxn ang="0">
                <a:pos x="connsiteX1" y="connsiteY1"/>
              </a:cxn>
            </a:cxnLst>
            <a:rect l="l" t="t" r="r" b="b"/>
            <a:pathLst>
              <a:path w="30075" h="1567">
                <a:moveTo>
                  <a:pt x="30075" y="1567"/>
                </a:moveTo>
                <a:lnTo>
                  <a:pt x="0" y="0"/>
                </a:lnTo>
              </a:path>
            </a:pathLst>
          </a:custGeom>
          <a:noFill/>
          <a:ln>
            <a:solidFill>
              <a:srgbClr val="C0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p>
        </p:txBody>
      </p:sp>
      <p:sp>
        <p:nvSpPr>
          <p:cNvPr id="21" name="Oval 20"/>
          <p:cNvSpPr/>
          <p:nvPr/>
        </p:nvSpPr>
        <p:spPr>
          <a:xfrm>
            <a:off x="3297336" y="3120225"/>
            <a:ext cx="293341" cy="291472"/>
          </a:xfrm>
          <a:prstGeom prst="ellipse">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lIns="82306" tIns="41153" rIns="82306" bIns="41153" rtlCol="0" anchor="ctr"/>
          <a:lstStyle/>
          <a:p>
            <a:pPr algn="ctr" defTabSz="411496"/>
            <a:r>
              <a:rPr lang="en-AU" sz="1400" dirty="0">
                <a:solidFill>
                  <a:prstClr val="white"/>
                </a:solidFill>
                <a:latin typeface="Arial"/>
              </a:rPr>
              <a:t>6</a:t>
            </a:r>
          </a:p>
        </p:txBody>
      </p:sp>
      <p:sp>
        <p:nvSpPr>
          <p:cNvPr id="22"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a:t>
            </a:r>
            <a:endParaRPr lang="en-SG" dirty="0"/>
          </a:p>
        </p:txBody>
      </p:sp>
    </p:spTree>
    <p:extLst>
      <p:ext uri="{BB962C8B-B14F-4D97-AF65-F5344CB8AC3E}">
        <p14:creationId xmlns:p14="http://schemas.microsoft.com/office/powerpoint/2010/main" val="2109039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4193" y="1232886"/>
            <a:ext cx="5165111" cy="2931723"/>
            <a:chOff x="528083" y="1748392"/>
            <a:chExt cx="5165111" cy="2931723"/>
          </a:xfrm>
        </p:grpSpPr>
        <p:sp>
          <p:nvSpPr>
            <p:cNvPr id="4" name="Curved Down Arrow 3"/>
            <p:cNvSpPr/>
            <p:nvPr/>
          </p:nvSpPr>
          <p:spPr>
            <a:xfrm>
              <a:off x="785526" y="1988835"/>
              <a:ext cx="4907668" cy="756000"/>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5" name="TextBox 4"/>
            <p:cNvSpPr txBox="1"/>
            <p:nvPr/>
          </p:nvSpPr>
          <p:spPr>
            <a:xfrm>
              <a:off x="2473133" y="1748392"/>
              <a:ext cx="1261884" cy="215444"/>
            </a:xfrm>
            <a:prstGeom prst="rect">
              <a:avLst/>
            </a:prstGeom>
            <a:noFill/>
          </p:spPr>
          <p:txBody>
            <a:bodyPr wrap="none" rtlCol="0">
              <a:spAutoFit/>
            </a:bodyPr>
            <a:lstStyle/>
            <a:p>
              <a:r>
                <a:rPr lang="en-US" sz="800" dirty="0"/>
                <a:t>Activate Reverse Gear*</a:t>
              </a:r>
              <a:endParaRPr lang="en-SG" sz="800" dirty="0"/>
            </a:p>
          </p:txBody>
        </p:sp>
        <p:sp>
          <p:nvSpPr>
            <p:cNvPr id="6" name="Curved Down Arrow 5"/>
            <p:cNvSpPr/>
            <p:nvPr/>
          </p:nvSpPr>
          <p:spPr>
            <a:xfrm>
              <a:off x="1318082" y="2240835"/>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7" name="TextBox 6"/>
            <p:cNvSpPr txBox="1"/>
            <p:nvPr/>
          </p:nvSpPr>
          <p:spPr>
            <a:xfrm>
              <a:off x="1646894" y="2304123"/>
              <a:ext cx="927338" cy="707886"/>
            </a:xfrm>
            <a:prstGeom prst="rect">
              <a:avLst/>
            </a:prstGeom>
            <a:noFill/>
          </p:spPr>
          <p:txBody>
            <a:bodyPr wrap="square" rtlCol="0">
              <a:spAutoFit/>
            </a:bodyPr>
            <a:lstStyle/>
            <a:p>
              <a:pPr algn="ctr"/>
              <a:r>
                <a:rPr lang="en-US" sz="800" dirty="0"/>
                <a:t>Press Rear View Button </a:t>
              </a:r>
            </a:p>
            <a:p>
              <a:pPr algn="ctr"/>
              <a:r>
                <a:rPr lang="en-US" sz="800" dirty="0"/>
                <a:t>or </a:t>
              </a:r>
            </a:p>
            <a:p>
              <a:pPr algn="ctr"/>
              <a:r>
                <a:rPr lang="en-US" sz="800" dirty="0"/>
                <a:t>Activate Forward Gear*</a:t>
              </a:r>
              <a:endParaRPr lang="en-SG" sz="800" dirty="0"/>
            </a:p>
          </p:txBody>
        </p:sp>
        <p:sp>
          <p:nvSpPr>
            <p:cNvPr id="8" name="Curved Down Arrow 7"/>
            <p:cNvSpPr/>
            <p:nvPr/>
          </p:nvSpPr>
          <p:spPr>
            <a:xfrm>
              <a:off x="3232358" y="2216627"/>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9" name="TextBox 8"/>
            <p:cNvSpPr txBox="1"/>
            <p:nvPr/>
          </p:nvSpPr>
          <p:spPr>
            <a:xfrm>
              <a:off x="3594055" y="2306924"/>
              <a:ext cx="927338" cy="707886"/>
            </a:xfrm>
            <a:prstGeom prst="rect">
              <a:avLst/>
            </a:prstGeom>
            <a:noFill/>
          </p:spPr>
          <p:txBody>
            <a:bodyPr wrap="square" rtlCol="0">
              <a:spAutoFit/>
            </a:bodyPr>
            <a:lstStyle/>
            <a:p>
              <a:pPr algn="ctr"/>
              <a:r>
                <a:rPr lang="en-US" sz="800" dirty="0"/>
                <a:t>Press Rear View Button </a:t>
              </a:r>
            </a:p>
            <a:p>
              <a:pPr algn="ctr"/>
              <a:r>
                <a:rPr lang="en-US" sz="800" dirty="0"/>
                <a:t>or </a:t>
              </a:r>
            </a:p>
            <a:p>
              <a:pPr algn="ctr"/>
              <a:r>
                <a:rPr lang="en-US" sz="800" dirty="0"/>
                <a:t>Activate Reverse Gear*</a:t>
              </a:r>
              <a:endParaRPr lang="en-SG" sz="800" dirty="0"/>
            </a:p>
          </p:txBody>
        </p:sp>
        <p:sp>
          <p:nvSpPr>
            <p:cNvPr id="10" name="Curved Down Arrow 9"/>
            <p:cNvSpPr/>
            <p:nvPr/>
          </p:nvSpPr>
          <p:spPr>
            <a:xfrm flipH="1" flipV="1">
              <a:off x="1209172" y="3685304"/>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11" name="TextBox 10"/>
            <p:cNvSpPr txBox="1"/>
            <p:nvPr/>
          </p:nvSpPr>
          <p:spPr>
            <a:xfrm>
              <a:off x="1679135" y="3748592"/>
              <a:ext cx="927338" cy="338554"/>
            </a:xfrm>
            <a:prstGeom prst="rect">
              <a:avLst/>
            </a:prstGeom>
            <a:noFill/>
          </p:spPr>
          <p:txBody>
            <a:bodyPr wrap="square" rtlCol="0">
              <a:spAutoFit/>
            </a:bodyPr>
            <a:lstStyle/>
            <a:p>
              <a:pPr algn="ctr"/>
              <a:r>
                <a:rPr lang="en-US" sz="800" dirty="0"/>
                <a:t>Press Front View Button</a:t>
              </a:r>
              <a:endParaRPr lang="en-SG" sz="800" dirty="0"/>
            </a:p>
          </p:txBody>
        </p:sp>
        <p:sp>
          <p:nvSpPr>
            <p:cNvPr id="12" name="Curved Down Arrow 11"/>
            <p:cNvSpPr/>
            <p:nvPr/>
          </p:nvSpPr>
          <p:spPr>
            <a:xfrm flipH="1" flipV="1">
              <a:off x="3123448" y="3661096"/>
              <a:ext cx="1672197" cy="499148"/>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sp>
          <p:nvSpPr>
            <p:cNvPr id="13" name="TextBox 12"/>
            <p:cNvSpPr txBox="1"/>
            <p:nvPr/>
          </p:nvSpPr>
          <p:spPr>
            <a:xfrm>
              <a:off x="3614022" y="3346356"/>
              <a:ext cx="927338" cy="707886"/>
            </a:xfrm>
            <a:prstGeom prst="rect">
              <a:avLst/>
            </a:prstGeom>
            <a:noFill/>
          </p:spPr>
          <p:txBody>
            <a:bodyPr wrap="square" rtlCol="0">
              <a:spAutoFit/>
            </a:bodyPr>
            <a:lstStyle/>
            <a:p>
              <a:pPr algn="ctr"/>
              <a:r>
                <a:rPr lang="en-US" sz="800" dirty="0"/>
                <a:t>Press Rear View Button </a:t>
              </a:r>
            </a:p>
            <a:p>
              <a:pPr algn="ctr"/>
              <a:r>
                <a:rPr lang="en-US" sz="800" dirty="0"/>
                <a:t>or </a:t>
              </a:r>
            </a:p>
            <a:p>
              <a:pPr algn="ctr"/>
              <a:r>
                <a:rPr lang="en-US" sz="800" dirty="0"/>
                <a:t>Activate Forward Gear*</a:t>
              </a:r>
              <a:endParaRPr lang="en-SG" sz="800" dirty="0"/>
            </a:p>
          </p:txBody>
        </p:sp>
        <p:sp>
          <p:nvSpPr>
            <p:cNvPr id="14" name="Curved Down Arrow 13"/>
            <p:cNvSpPr/>
            <p:nvPr/>
          </p:nvSpPr>
          <p:spPr>
            <a:xfrm flipH="1" flipV="1">
              <a:off x="528083" y="3694089"/>
              <a:ext cx="4907668" cy="756000"/>
            </a:xfrm>
            <a:prstGeom prst="curvedDownArrow">
              <a:avLst>
                <a:gd name="adj1" fmla="val 35690"/>
                <a:gd name="adj2" fmla="val 89089"/>
                <a:gd name="adj3" fmla="val 37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a:solidFill>
                  <a:schemeClr val="tx1"/>
                </a:solidFill>
              </a:endParaRPr>
            </a:p>
          </p:txBody>
        </p:sp>
        <p:grpSp>
          <p:nvGrpSpPr>
            <p:cNvPr id="15" name="Group 14"/>
            <p:cNvGrpSpPr/>
            <p:nvPr/>
          </p:nvGrpSpPr>
          <p:grpSpPr>
            <a:xfrm>
              <a:off x="569377" y="2725754"/>
              <a:ext cx="1177130" cy="969000"/>
              <a:chOff x="774295" y="2715403"/>
              <a:chExt cx="1177130" cy="969000"/>
            </a:xfrm>
          </p:grpSpPr>
          <p:pic>
            <p:nvPicPr>
              <p:cNvPr id="23" name="Picture 22"/>
              <p:cNvPicPr>
                <a:picLocks noChangeAspect="1"/>
              </p:cNvPicPr>
              <p:nvPr/>
            </p:nvPicPr>
            <p:blipFill>
              <a:blip r:embed="rId2"/>
              <a:stretch>
                <a:fillRect/>
              </a:stretch>
            </p:blipFill>
            <p:spPr>
              <a:xfrm>
                <a:off x="774295" y="2715403"/>
                <a:ext cx="1177130" cy="969000"/>
              </a:xfrm>
              <a:prstGeom prst="rect">
                <a:avLst/>
              </a:prstGeom>
            </p:spPr>
          </p:pic>
          <p:sp>
            <p:nvSpPr>
              <p:cNvPr id="24" name="Rectangle 23"/>
              <p:cNvSpPr/>
              <p:nvPr/>
            </p:nvSpPr>
            <p:spPr>
              <a:xfrm>
                <a:off x="888533" y="2743267"/>
                <a:ext cx="849405"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rPr>
                  <a:t>Front TI View</a:t>
                </a:r>
                <a:endParaRPr lang="en-SG" sz="1200" dirty="0">
                  <a:solidFill>
                    <a:srgbClr val="0070C0"/>
                  </a:solidFill>
                </a:endParaRPr>
              </a:p>
            </p:txBody>
          </p:sp>
        </p:grpSp>
        <p:grpSp>
          <p:nvGrpSpPr>
            <p:cNvPr id="16" name="Group 15"/>
            <p:cNvGrpSpPr/>
            <p:nvPr/>
          </p:nvGrpSpPr>
          <p:grpSpPr>
            <a:xfrm>
              <a:off x="2473133" y="2718576"/>
              <a:ext cx="1177130" cy="969000"/>
              <a:chOff x="2113004" y="2715403"/>
              <a:chExt cx="1177130" cy="969000"/>
            </a:xfrm>
          </p:grpSpPr>
          <p:pic>
            <p:nvPicPr>
              <p:cNvPr id="21" name="Picture 20"/>
              <p:cNvPicPr>
                <a:picLocks noChangeAspect="1"/>
              </p:cNvPicPr>
              <p:nvPr/>
            </p:nvPicPr>
            <p:blipFill>
              <a:blip r:embed="rId2"/>
              <a:stretch>
                <a:fillRect/>
              </a:stretch>
            </p:blipFill>
            <p:spPr>
              <a:xfrm>
                <a:off x="2113004" y="2715403"/>
                <a:ext cx="1177130" cy="969000"/>
              </a:xfrm>
              <a:prstGeom prst="rect">
                <a:avLst/>
              </a:prstGeom>
            </p:spPr>
          </p:pic>
          <p:sp>
            <p:nvSpPr>
              <p:cNvPr id="22" name="Rectangle 21"/>
              <p:cNvSpPr/>
              <p:nvPr/>
            </p:nvSpPr>
            <p:spPr>
              <a:xfrm>
                <a:off x="2240103" y="2743267"/>
                <a:ext cx="849405"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B050"/>
                    </a:solidFill>
                  </a:rPr>
                  <a:t>Rear Far View</a:t>
                </a:r>
                <a:endParaRPr lang="en-SG" sz="1200" dirty="0">
                  <a:solidFill>
                    <a:srgbClr val="00B050"/>
                  </a:solidFill>
                </a:endParaRPr>
              </a:p>
            </p:txBody>
          </p:sp>
        </p:grpSp>
        <p:grpSp>
          <p:nvGrpSpPr>
            <p:cNvPr id="17" name="Group 16"/>
            <p:cNvGrpSpPr/>
            <p:nvPr/>
          </p:nvGrpSpPr>
          <p:grpSpPr>
            <a:xfrm>
              <a:off x="4516064" y="2733528"/>
              <a:ext cx="1177130" cy="969000"/>
              <a:chOff x="6661290" y="4015577"/>
              <a:chExt cx="1177130" cy="969000"/>
            </a:xfrm>
          </p:grpSpPr>
          <p:pic>
            <p:nvPicPr>
              <p:cNvPr id="19" name="Picture 18"/>
              <p:cNvPicPr>
                <a:picLocks noChangeAspect="1"/>
              </p:cNvPicPr>
              <p:nvPr/>
            </p:nvPicPr>
            <p:blipFill>
              <a:blip r:embed="rId2"/>
              <a:stretch>
                <a:fillRect/>
              </a:stretch>
            </p:blipFill>
            <p:spPr>
              <a:xfrm>
                <a:off x="6661290" y="4015577"/>
                <a:ext cx="1177130" cy="969000"/>
              </a:xfrm>
              <a:prstGeom prst="rect">
                <a:avLst/>
              </a:prstGeom>
            </p:spPr>
          </p:pic>
          <p:sp>
            <p:nvSpPr>
              <p:cNvPr id="20" name="Rectangle 19"/>
              <p:cNvSpPr/>
              <p:nvPr/>
            </p:nvSpPr>
            <p:spPr>
              <a:xfrm>
                <a:off x="6756741" y="4043441"/>
                <a:ext cx="893327" cy="72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Rear Near View</a:t>
                </a:r>
              </a:p>
              <a:p>
                <a:pPr algn="ctr"/>
                <a:r>
                  <a:rPr lang="en-US" sz="550" dirty="0">
                    <a:solidFill>
                      <a:srgbClr val="000000"/>
                    </a:solidFill>
                  </a:rPr>
                  <a:t>(Default Boot Up View)</a:t>
                </a:r>
                <a:endParaRPr lang="en-SG" sz="550" dirty="0">
                  <a:solidFill>
                    <a:srgbClr val="000000"/>
                  </a:solidFill>
                </a:endParaRPr>
              </a:p>
            </p:txBody>
          </p:sp>
        </p:grpSp>
        <p:sp>
          <p:nvSpPr>
            <p:cNvPr id="18" name="TextBox 17"/>
            <p:cNvSpPr txBox="1"/>
            <p:nvPr/>
          </p:nvSpPr>
          <p:spPr>
            <a:xfrm>
              <a:off x="2461213" y="4464671"/>
              <a:ext cx="1300356" cy="215444"/>
            </a:xfrm>
            <a:prstGeom prst="rect">
              <a:avLst/>
            </a:prstGeom>
            <a:noFill/>
          </p:spPr>
          <p:txBody>
            <a:bodyPr wrap="none" rtlCol="0">
              <a:spAutoFit/>
            </a:bodyPr>
            <a:lstStyle/>
            <a:p>
              <a:r>
                <a:rPr lang="en-US" sz="800" dirty="0"/>
                <a:t>Press Front View Switch</a:t>
              </a:r>
              <a:endParaRPr lang="en-SG" sz="800" dirty="0"/>
            </a:p>
          </p:txBody>
        </p:sp>
      </p:grpSp>
      <p:sp>
        <p:nvSpPr>
          <p:cNvPr id="25" name="Rectangle 24"/>
          <p:cNvSpPr/>
          <p:nvPr/>
        </p:nvSpPr>
        <p:spPr>
          <a:xfrm>
            <a:off x="5416564" y="1016814"/>
            <a:ext cx="3391231" cy="3970318"/>
          </a:xfrm>
          <a:prstGeom prst="rect">
            <a:avLst/>
          </a:prstGeom>
        </p:spPr>
        <p:txBody>
          <a:bodyPr wrap="square">
            <a:spAutoFit/>
          </a:bodyPr>
          <a:lstStyle/>
          <a:p>
            <a:pPr marL="285743" indent="-285743">
              <a:buFont typeface="Arial" panose="020B0604020202020204" pitchFamily="34" charset="0"/>
              <a:buChar char="•"/>
            </a:pPr>
            <a:r>
              <a:rPr lang="en-SG" sz="1200" dirty="0"/>
              <a:t>Boot up state: </a:t>
            </a:r>
            <a:r>
              <a:rPr lang="en-SG" sz="1200" dirty="0">
                <a:solidFill>
                  <a:srgbClr val="FF0000"/>
                </a:solidFill>
              </a:rPr>
              <a:t>Rear Near View</a:t>
            </a:r>
          </a:p>
          <a:p>
            <a:pPr marL="285743" indent="-285743">
              <a:buFont typeface="Arial" panose="020B0604020202020204" pitchFamily="34" charset="0"/>
              <a:buChar char="•"/>
            </a:pPr>
            <a:endParaRPr lang="en-SG" sz="1200" dirty="0">
              <a:solidFill>
                <a:srgbClr val="FF0000"/>
              </a:solidFill>
            </a:endParaRPr>
          </a:p>
          <a:p>
            <a:pPr marL="285743" indent="-285743">
              <a:buFont typeface="Arial" panose="020B0604020202020204" pitchFamily="34" charset="0"/>
              <a:buChar char="•"/>
            </a:pPr>
            <a:r>
              <a:rPr lang="en-SG" sz="1200" dirty="0"/>
              <a:t>If Forward gear is activated, </a:t>
            </a:r>
          </a:p>
          <a:p>
            <a:pPr marL="628634" lvl="1" indent="-285743">
              <a:buFont typeface="Wingdings" panose="05000000000000000000" pitchFamily="2" charset="2"/>
              <a:buChar char="Ø"/>
            </a:pPr>
            <a:r>
              <a:rPr lang="en-US" sz="1200" dirty="0"/>
              <a:t>View auto change to </a:t>
            </a:r>
            <a:r>
              <a:rPr lang="en-US" sz="1200" dirty="0">
                <a:solidFill>
                  <a:srgbClr val="00B050"/>
                </a:solidFill>
              </a:rPr>
              <a:t>Rear Far View</a:t>
            </a:r>
            <a:endParaRPr lang="en-SG" sz="1200" dirty="0">
              <a:solidFill>
                <a:srgbClr val="00B050"/>
              </a:solidFill>
            </a:endParaRPr>
          </a:p>
          <a:p>
            <a:pPr marL="628634" lvl="1" indent="-285743">
              <a:buFont typeface="Wingdings" panose="05000000000000000000" pitchFamily="2" charset="2"/>
              <a:buChar char="Ø"/>
            </a:pPr>
            <a:r>
              <a:rPr lang="en-SG" sz="1200" dirty="0"/>
              <a:t>Driver can use “Rear” button on VDU to toggle between </a:t>
            </a:r>
            <a:r>
              <a:rPr lang="en-SG" sz="1200" dirty="0">
                <a:solidFill>
                  <a:srgbClr val="FF0000"/>
                </a:solidFill>
              </a:rPr>
              <a:t>Rear Near </a:t>
            </a:r>
            <a:r>
              <a:rPr lang="en-SG" sz="1200" dirty="0"/>
              <a:t>&amp; </a:t>
            </a:r>
            <a:r>
              <a:rPr lang="en-SG" sz="1200" dirty="0">
                <a:solidFill>
                  <a:srgbClr val="00B050"/>
                </a:solidFill>
              </a:rPr>
              <a:t>Rear Far</a:t>
            </a:r>
            <a:r>
              <a:rPr lang="en-SG" sz="1200" dirty="0"/>
              <a:t> views</a:t>
            </a:r>
          </a:p>
          <a:p>
            <a:pPr marL="628634" lvl="1" indent="-285743">
              <a:buFont typeface="Wingdings" panose="05000000000000000000" pitchFamily="2" charset="2"/>
              <a:buChar char="Ø"/>
            </a:pPr>
            <a:r>
              <a:rPr lang="en-SG" sz="1200" dirty="0"/>
              <a:t>Driver can switch to </a:t>
            </a:r>
            <a:r>
              <a:rPr lang="en-SG" sz="1200" dirty="0">
                <a:solidFill>
                  <a:srgbClr val="0070C0"/>
                </a:solidFill>
              </a:rPr>
              <a:t>Front TI View </a:t>
            </a:r>
            <a:r>
              <a:rPr lang="en-SG" sz="1200" dirty="0"/>
              <a:t>at any time using “Front” button on VDU</a:t>
            </a:r>
          </a:p>
          <a:p>
            <a:pPr marL="628634" lvl="1" indent="-285743">
              <a:buFont typeface="Wingdings" panose="05000000000000000000" pitchFamily="2" charset="2"/>
              <a:buChar char="Ø"/>
            </a:pPr>
            <a:r>
              <a:rPr lang="en-US" sz="1200" dirty="0"/>
              <a:t>To switch back to desired rear views, use “Rear” button to toggle the views</a:t>
            </a:r>
            <a:endParaRPr lang="en-SG" sz="1200" dirty="0"/>
          </a:p>
          <a:p>
            <a:pPr marL="285743" indent="-285743">
              <a:buFont typeface="Arial" panose="020B0604020202020204" pitchFamily="34" charset="0"/>
              <a:buChar char="•"/>
            </a:pPr>
            <a:endParaRPr lang="en-SG" sz="1200" dirty="0"/>
          </a:p>
          <a:p>
            <a:pPr marL="285743" indent="-285743">
              <a:buFont typeface="Arial" panose="020B0604020202020204" pitchFamily="34" charset="0"/>
              <a:buChar char="•"/>
            </a:pPr>
            <a:r>
              <a:rPr lang="en-SG" sz="1200" dirty="0"/>
              <a:t>If Reverse gear is activated,</a:t>
            </a:r>
          </a:p>
          <a:p>
            <a:pPr marL="628634" lvl="1" indent="-285743">
              <a:buFont typeface="Arial" panose="020B0604020202020204" pitchFamily="34" charset="0"/>
              <a:buChar char="•"/>
            </a:pPr>
            <a:r>
              <a:rPr lang="en-SG" sz="1200" dirty="0"/>
              <a:t>View auto change to </a:t>
            </a:r>
            <a:r>
              <a:rPr lang="en-SG" sz="1200" dirty="0">
                <a:solidFill>
                  <a:srgbClr val="FF0000"/>
                </a:solidFill>
              </a:rPr>
              <a:t>Rear Near View</a:t>
            </a:r>
          </a:p>
          <a:p>
            <a:pPr marL="628634" lvl="1" indent="-285743">
              <a:buFont typeface="Arial" panose="020B0604020202020204" pitchFamily="34" charset="0"/>
              <a:buChar char="•"/>
            </a:pPr>
            <a:r>
              <a:rPr lang="en-SG" sz="1200" dirty="0"/>
              <a:t>Driver can use “Rear” button to toggle between </a:t>
            </a:r>
            <a:r>
              <a:rPr lang="en-SG" sz="1200" dirty="0">
                <a:solidFill>
                  <a:srgbClr val="FF0000"/>
                </a:solidFill>
              </a:rPr>
              <a:t>Rear Near </a:t>
            </a:r>
            <a:r>
              <a:rPr lang="en-SG" sz="1200" dirty="0"/>
              <a:t>&amp; </a:t>
            </a:r>
            <a:r>
              <a:rPr lang="en-SG" sz="1200" dirty="0">
                <a:solidFill>
                  <a:srgbClr val="00B050"/>
                </a:solidFill>
              </a:rPr>
              <a:t>Rear Far </a:t>
            </a:r>
            <a:r>
              <a:rPr lang="en-SG" sz="1200" dirty="0"/>
              <a:t>view</a:t>
            </a:r>
          </a:p>
          <a:p>
            <a:pPr marL="628634" lvl="1" indent="-285743">
              <a:buFont typeface="Wingdings" panose="05000000000000000000" pitchFamily="2" charset="2"/>
              <a:buChar char="Ø"/>
            </a:pPr>
            <a:r>
              <a:rPr lang="en-SG" sz="1200" dirty="0"/>
              <a:t>Driver can switch to </a:t>
            </a:r>
            <a:r>
              <a:rPr lang="en-SG" sz="1200" dirty="0">
                <a:solidFill>
                  <a:srgbClr val="0070C0"/>
                </a:solidFill>
              </a:rPr>
              <a:t>Front TI View </a:t>
            </a:r>
            <a:r>
              <a:rPr lang="en-SG" sz="1200" dirty="0"/>
              <a:t>at any time using “Front” button on VDU</a:t>
            </a:r>
          </a:p>
          <a:p>
            <a:pPr marL="628634" lvl="1" indent="-285743">
              <a:buFont typeface="Wingdings" panose="05000000000000000000" pitchFamily="2" charset="2"/>
              <a:buChar char="Ø"/>
            </a:pPr>
            <a:r>
              <a:rPr lang="en-US" sz="1200" dirty="0"/>
              <a:t>To switch back to desired rear views, use “Rear” button to toggle the views</a:t>
            </a:r>
            <a:endParaRPr lang="en-SG" sz="1200" dirty="0"/>
          </a:p>
          <a:p>
            <a:pPr marL="285743" indent="-285743">
              <a:spcAft>
                <a:spcPts val="600"/>
              </a:spcAft>
              <a:buFont typeface="Arial" panose="020B0604020202020204" pitchFamily="34" charset="0"/>
              <a:buChar char="•"/>
            </a:pPr>
            <a:endParaRPr lang="en-SG" sz="1200" dirty="0"/>
          </a:p>
        </p:txBody>
      </p:sp>
      <p:sp>
        <p:nvSpPr>
          <p:cNvPr id="26" name="Title 1"/>
          <p:cNvSpPr txBox="1">
            <a:spLocks/>
          </p:cNvSpPr>
          <p:nvPr/>
        </p:nvSpPr>
        <p:spPr>
          <a:xfrm>
            <a:off x="373380" y="689608"/>
            <a:ext cx="8409240" cy="764879"/>
          </a:xfrm>
          <a:prstGeom prst="rect">
            <a:avLst/>
          </a:prstGeom>
        </p:spPr>
        <p:txBody>
          <a:bodyPr vert="horz" lIns="91440" tIns="45720" rIns="91440" bIns="45720" rtlCol="0" anchor="t" anchorCtr="0">
            <a:normAutofit/>
          </a:bodyPr>
          <a:lstStyle>
            <a:lvl1pPr algn="l" defTabSz="685800" rtl="0" eaLnBrk="1" latinLnBrk="0" hangingPunct="1">
              <a:lnSpc>
                <a:spcPct val="100000"/>
              </a:lnSpc>
              <a:spcBef>
                <a:spcPct val="0"/>
              </a:spcBef>
              <a:buNone/>
              <a:defRPr sz="2000" kern="1200" baseline="0">
                <a:solidFill>
                  <a:srgbClr val="404040"/>
                </a:solidFill>
                <a:latin typeface="Arial Black" panose="020B0A04020102020204" pitchFamily="34" charset="0"/>
                <a:ea typeface="+mj-ea"/>
                <a:cs typeface="+mj-cs"/>
              </a:defRPr>
            </a:lvl1pPr>
          </a:lstStyle>
          <a:p>
            <a:r>
              <a:rPr lang="en-US" dirty="0"/>
              <a:t>Video Display Unit – Displayed View</a:t>
            </a:r>
            <a:endParaRPr lang="en-SG" dirty="0"/>
          </a:p>
        </p:txBody>
      </p:sp>
    </p:spTree>
    <p:extLst>
      <p:ext uri="{BB962C8B-B14F-4D97-AF65-F5344CB8AC3E}">
        <p14:creationId xmlns:p14="http://schemas.microsoft.com/office/powerpoint/2010/main" val="615716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 Enginggering Presentation 2021">
      <a:dk1>
        <a:srgbClr val="404040"/>
      </a:dk1>
      <a:lt1>
        <a:srgbClr val="FFFFFF"/>
      </a:lt1>
      <a:dk2>
        <a:srgbClr val="545353"/>
      </a:dk2>
      <a:lt2>
        <a:srgbClr val="EEF0F2"/>
      </a:lt2>
      <a:accent1>
        <a:srgbClr val="A3C7D2"/>
      </a:accent1>
      <a:accent2>
        <a:srgbClr val="95B3DF"/>
      </a:accent2>
      <a:accent3>
        <a:srgbClr val="638DD4"/>
      </a:accent3>
      <a:accent4>
        <a:srgbClr val="48B9D3"/>
      </a:accent4>
      <a:accent5>
        <a:srgbClr val="687888"/>
      </a:accent5>
      <a:accent6>
        <a:srgbClr val="2EAF7D"/>
      </a:accent6>
      <a:hlink>
        <a:srgbClr val="E30613"/>
      </a:hlink>
      <a:folHlink>
        <a:srgbClr val="70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12784</TotalTime>
  <Words>3193</Words>
  <Application>Microsoft Office PowerPoint</Application>
  <PresentationFormat>On-screen Show (16:9)</PresentationFormat>
  <Paragraphs>787</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Times New Roman</vt:lpstr>
      <vt:lpstr>Wingdings</vt:lpstr>
      <vt:lpstr>Office Theme</vt:lpstr>
      <vt:lpstr>VDU Software</vt:lpstr>
      <vt:lpstr>Changelog</vt:lpstr>
      <vt:lpstr>Changelog</vt:lpstr>
      <vt:lpstr>Changelog</vt:lpstr>
      <vt:lpstr>Changelog</vt:lpstr>
      <vt:lpstr>Changelog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STENGG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Yan, Yoana</dc:creator>
  <cp:lastModifiedBy>Wee Ann Honghui</cp:lastModifiedBy>
  <cp:revision>753</cp:revision>
  <dcterms:created xsi:type="dcterms:W3CDTF">2020-12-07T03:58:22Z</dcterms:created>
  <dcterms:modified xsi:type="dcterms:W3CDTF">2022-08-16T08:21:52Z</dcterms:modified>
</cp:coreProperties>
</file>