
<file path=[Content_Types].xml><?xml version="1.0" encoding="utf-8"?>
<Types xmlns="http://schemas.openxmlformats.org/package/2006/content-types">
  <Default Extension="png" ContentType="image/png"/>
  <Default Extension="jpeg" ContentType="image/jpeg"/>
  <Default Extension="emf" ContentType="image/x-emf"/>
  <Default Extension="rels" ContentType="application/vnd.openxmlformats-package.relationships+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notesMasters/notesMaster1.xml" ContentType="application/vnd.openxmlformats-officedocument.presentationml.notesMaster+xml"/>
  <Override PartName="/ppt/handoutMasters/handoutMaster1.xml" ContentType="application/vnd.openxmlformats-officedocument.presentationml.handout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autoCompressPictures="0">
  <p:sldMasterIdLst>
    <p:sldMasterId id="2147483693" r:id="rId1"/>
  </p:sldMasterIdLst>
  <p:notesMasterIdLst>
    <p:notesMasterId r:id="rId52"/>
  </p:notesMasterIdLst>
  <p:handoutMasterIdLst>
    <p:handoutMasterId r:id="rId53"/>
  </p:handoutMasterIdLst>
  <p:sldIdLst>
    <p:sldId id="439" r:id="rId2"/>
    <p:sldId id="533" r:id="rId3"/>
    <p:sldId id="542" r:id="rId4"/>
    <p:sldId id="541" r:id="rId5"/>
    <p:sldId id="540" r:id="rId6"/>
    <p:sldId id="537" r:id="rId7"/>
    <p:sldId id="536" r:id="rId8"/>
    <p:sldId id="532" r:id="rId9"/>
    <p:sldId id="509" r:id="rId10"/>
    <p:sldId id="522" r:id="rId11"/>
    <p:sldId id="510" r:id="rId12"/>
    <p:sldId id="511" r:id="rId13"/>
    <p:sldId id="512" r:id="rId14"/>
    <p:sldId id="519" r:id="rId15"/>
    <p:sldId id="513" r:id="rId16"/>
    <p:sldId id="487" r:id="rId17"/>
    <p:sldId id="488" r:id="rId18"/>
    <p:sldId id="489" r:id="rId19"/>
    <p:sldId id="490" r:id="rId20"/>
    <p:sldId id="514" r:id="rId21"/>
    <p:sldId id="491" r:id="rId22"/>
    <p:sldId id="515" r:id="rId23"/>
    <p:sldId id="492" r:id="rId24"/>
    <p:sldId id="493" r:id="rId25"/>
    <p:sldId id="516" r:id="rId26"/>
    <p:sldId id="530" r:id="rId27"/>
    <p:sldId id="495" r:id="rId28"/>
    <p:sldId id="496" r:id="rId29"/>
    <p:sldId id="494" r:id="rId30"/>
    <p:sldId id="531" r:id="rId31"/>
    <p:sldId id="526" r:id="rId32"/>
    <p:sldId id="529" r:id="rId33"/>
    <p:sldId id="528" r:id="rId34"/>
    <p:sldId id="521" r:id="rId35"/>
    <p:sldId id="517" r:id="rId36"/>
    <p:sldId id="497" r:id="rId37"/>
    <p:sldId id="498" r:id="rId38"/>
    <p:sldId id="499" r:id="rId39"/>
    <p:sldId id="538" r:id="rId40"/>
    <p:sldId id="518" r:id="rId41"/>
    <p:sldId id="503" r:id="rId42"/>
    <p:sldId id="504" r:id="rId43"/>
    <p:sldId id="505" r:id="rId44"/>
    <p:sldId id="506" r:id="rId45"/>
    <p:sldId id="507" r:id="rId46"/>
    <p:sldId id="508" r:id="rId47"/>
    <p:sldId id="534" r:id="rId48"/>
    <p:sldId id="535" r:id="rId49"/>
    <p:sldId id="539" r:id="rId50"/>
    <p:sldId id="302" r:id="rId51"/>
  </p:sldIdLst>
  <p:sldSz cx="9144000" cy="5143500" type="screen16x9"/>
  <p:notesSz cx="6858000" cy="9144000"/>
  <p:defaultText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defaultTextStyle>
  <p:extLst>
    <p:ext uri="{EFAFB233-063F-42B5-8137-9DF3F51BA10A}">
      <p15:sldGuideLst xmlns:p15="http://schemas.microsoft.com/office/powerpoint/2012/main"/>
    </p:ext>
    <p:ext uri="{2D200454-40CA-4A62-9FC3-DE9A4176ACB9}">
      <p15:notes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000000"/>
    <a:srgbClr val="FF9B9B"/>
    <a:srgbClr val="0000FF"/>
    <a:srgbClr val="FA7406"/>
    <a:srgbClr val="E30613"/>
    <a:srgbClr val="A3C7D2"/>
    <a:srgbClr val="687888"/>
    <a:srgbClr val="FA5521"/>
    <a:srgbClr val="59636F"/>
    <a:srgbClr val="404040"/>
  </p:clrMru>
  <p:extLst>
    <p:ext uri="{E76CE94A-603C-4142-B9EB-6D1370010A27}">
      <p14:discardImageEditData xmlns:p14="http://schemas.microsoft.com/office/powerpoint/2010/main" val="0"/>
    </p:ext>
    <p:ext uri="{D31A062A-798A-4329-ABDD-BBA856620510}">
      <p14:defaultImageDpi xmlns:p14="http://schemas.microsoft.com/office/powerpoint/2010/main" val="150"/>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 styleId="{5940675A-B579-460E-94D1-54222C63F5DA}" styleName="No Style, Table Grid">
    <a:wholeTbl>
      <a:tcTxStyle>
        <a:fontRef idx="minor">
          <a:scrgbClr r="0" g="0" b="0"/>
        </a:fontRef>
        <a:schemeClr val="tx1"/>
      </a:tcTxStyle>
      <a:tcStyle>
        <a:tcBdr>
          <a:left>
            <a:ln w="12700" cmpd="sng">
              <a:solidFill>
                <a:schemeClr val="tx1"/>
              </a:solidFill>
            </a:ln>
          </a:left>
          <a:right>
            <a:ln w="12700" cmpd="sng">
              <a:solidFill>
                <a:schemeClr val="tx1"/>
              </a:solidFill>
            </a:ln>
          </a:right>
          <a:top>
            <a:ln w="12700" cmpd="sng">
              <a:solidFill>
                <a:schemeClr val="tx1"/>
              </a:solidFill>
            </a:ln>
          </a:top>
          <a:bottom>
            <a:ln w="12700" cmpd="sng">
              <a:solidFill>
                <a:schemeClr val="tx1"/>
              </a:solidFill>
            </a:ln>
          </a:bottom>
          <a:insideH>
            <a:ln w="12700" cmpd="sng">
              <a:solidFill>
                <a:schemeClr val="tx1"/>
              </a:solidFill>
            </a:ln>
          </a:insideH>
          <a:insideV>
            <a:ln w="12700" cmpd="sng">
              <a:solidFill>
                <a:schemeClr val="tx1"/>
              </a:solidFill>
            </a:ln>
          </a:insideV>
        </a:tcBdr>
        <a:fill>
          <a:noFill/>
        </a:fill>
      </a:tcStyle>
    </a:wholeTbl>
  </a:tblStyle>
</a:tblStyleLst>
</file>

<file path=ppt/viewProps.xml><?xml version="1.0" encoding="utf-8"?>
<p:viewPr xmlns:a="http://schemas.openxmlformats.org/drawingml/2006/main" xmlns:r="http://schemas.openxmlformats.org/officeDocument/2006/relationships" xmlns:p="http://schemas.openxmlformats.org/presentationml/2006/main">
  <p:normalViewPr horzBarState="maximized">
    <p:restoredLeft sz="9822" autoAdjust="0"/>
    <p:restoredTop sz="93979" autoAdjust="0"/>
  </p:normalViewPr>
  <p:slideViewPr>
    <p:cSldViewPr snapToGrid="0">
      <p:cViewPr varScale="1">
        <p:scale>
          <a:sx n="91" d="100"/>
          <a:sy n="91" d="100"/>
        </p:scale>
        <p:origin x="780" y="56"/>
      </p:cViewPr>
      <p:guideLst/>
    </p:cSldViewPr>
  </p:slideViewPr>
  <p:notesTextViewPr>
    <p:cViewPr>
      <p:scale>
        <a:sx n="1" d="1"/>
        <a:sy n="1" d="1"/>
      </p:scale>
      <p:origin x="0" y="0"/>
    </p:cViewPr>
  </p:notesTextViewPr>
  <p:sorterViewPr>
    <p:cViewPr>
      <p:scale>
        <a:sx n="100" d="100"/>
        <a:sy n="100" d="100"/>
      </p:scale>
      <p:origin x="0" y="-178"/>
    </p:cViewPr>
  </p:sorterViewPr>
  <p:notesViewPr>
    <p:cSldViewPr snapToGrid="0">
      <p:cViewPr varScale="1">
        <p:scale>
          <a:sx n="63" d="100"/>
          <a:sy n="63" d="100"/>
        </p:scale>
        <p:origin x="2237" y="67"/>
      </p:cViewPr>
      <p:guideLst/>
    </p:cSldViewPr>
  </p:notesViewPr>
  <p:gridSpacing cx="72008" cy="72008"/>
</p:viewPr>
</file>

<file path=ppt/_rels/presentation.xml.rels><?xml version="1.0" encoding="UTF-8" standalone="yes"?>
<Relationships xmlns="http://schemas.openxmlformats.org/package/2006/relationships"><Relationship Id="rId13" Type="http://schemas.openxmlformats.org/officeDocument/2006/relationships/slide" Target="slides/slide12.xml"/><Relationship Id="rId18" Type="http://schemas.openxmlformats.org/officeDocument/2006/relationships/slide" Target="slides/slide17.xml"/><Relationship Id="rId26" Type="http://schemas.openxmlformats.org/officeDocument/2006/relationships/slide" Target="slides/slide25.xml"/><Relationship Id="rId39" Type="http://schemas.openxmlformats.org/officeDocument/2006/relationships/slide" Target="slides/slide38.xml"/><Relationship Id="rId21" Type="http://schemas.openxmlformats.org/officeDocument/2006/relationships/slide" Target="slides/slide20.xml"/><Relationship Id="rId34" Type="http://schemas.openxmlformats.org/officeDocument/2006/relationships/slide" Target="slides/slide33.xml"/><Relationship Id="rId42" Type="http://schemas.openxmlformats.org/officeDocument/2006/relationships/slide" Target="slides/slide41.xml"/><Relationship Id="rId47" Type="http://schemas.openxmlformats.org/officeDocument/2006/relationships/slide" Target="slides/slide46.xml"/><Relationship Id="rId50" Type="http://schemas.openxmlformats.org/officeDocument/2006/relationships/slide" Target="slides/slide49.xml"/><Relationship Id="rId55" Type="http://schemas.openxmlformats.org/officeDocument/2006/relationships/viewProps" Target="viewProps.xml"/><Relationship Id="rId7" Type="http://schemas.openxmlformats.org/officeDocument/2006/relationships/slide" Target="slides/slide6.xml"/><Relationship Id="rId12" Type="http://schemas.openxmlformats.org/officeDocument/2006/relationships/slide" Target="slides/slide11.xml"/><Relationship Id="rId17" Type="http://schemas.openxmlformats.org/officeDocument/2006/relationships/slide" Target="slides/slide16.xml"/><Relationship Id="rId25" Type="http://schemas.openxmlformats.org/officeDocument/2006/relationships/slide" Target="slides/slide24.xml"/><Relationship Id="rId33" Type="http://schemas.openxmlformats.org/officeDocument/2006/relationships/slide" Target="slides/slide32.xml"/><Relationship Id="rId38" Type="http://schemas.openxmlformats.org/officeDocument/2006/relationships/slide" Target="slides/slide37.xml"/><Relationship Id="rId46" Type="http://schemas.openxmlformats.org/officeDocument/2006/relationships/slide" Target="slides/slide45.xml"/><Relationship Id="rId2" Type="http://schemas.openxmlformats.org/officeDocument/2006/relationships/slide" Target="slides/slide1.xml"/><Relationship Id="rId16" Type="http://schemas.openxmlformats.org/officeDocument/2006/relationships/slide" Target="slides/slide15.xml"/><Relationship Id="rId20" Type="http://schemas.openxmlformats.org/officeDocument/2006/relationships/slide" Target="slides/slide19.xml"/><Relationship Id="rId29" Type="http://schemas.openxmlformats.org/officeDocument/2006/relationships/slide" Target="slides/slide28.xml"/><Relationship Id="rId41" Type="http://schemas.openxmlformats.org/officeDocument/2006/relationships/slide" Target="slides/slide40.xml"/><Relationship Id="rId54" Type="http://schemas.openxmlformats.org/officeDocument/2006/relationships/presProps" Target="presProps.xml"/><Relationship Id="rId1" Type="http://schemas.openxmlformats.org/officeDocument/2006/relationships/slideMaster" Target="slideMasters/slideMaster1.xml"/><Relationship Id="rId6" Type="http://schemas.openxmlformats.org/officeDocument/2006/relationships/slide" Target="slides/slide5.xml"/><Relationship Id="rId11" Type="http://schemas.openxmlformats.org/officeDocument/2006/relationships/slide" Target="slides/slide10.xml"/><Relationship Id="rId24" Type="http://schemas.openxmlformats.org/officeDocument/2006/relationships/slide" Target="slides/slide23.xml"/><Relationship Id="rId32" Type="http://schemas.openxmlformats.org/officeDocument/2006/relationships/slide" Target="slides/slide31.xml"/><Relationship Id="rId37" Type="http://schemas.openxmlformats.org/officeDocument/2006/relationships/slide" Target="slides/slide36.xml"/><Relationship Id="rId40" Type="http://schemas.openxmlformats.org/officeDocument/2006/relationships/slide" Target="slides/slide39.xml"/><Relationship Id="rId45" Type="http://schemas.openxmlformats.org/officeDocument/2006/relationships/slide" Target="slides/slide44.xml"/><Relationship Id="rId53" Type="http://schemas.openxmlformats.org/officeDocument/2006/relationships/handoutMaster" Target="handoutMasters/handoutMaster1.xml"/><Relationship Id="rId5" Type="http://schemas.openxmlformats.org/officeDocument/2006/relationships/slide" Target="slides/slide4.xml"/><Relationship Id="rId15" Type="http://schemas.openxmlformats.org/officeDocument/2006/relationships/slide" Target="slides/slide14.xml"/><Relationship Id="rId23" Type="http://schemas.openxmlformats.org/officeDocument/2006/relationships/slide" Target="slides/slide22.xml"/><Relationship Id="rId28" Type="http://schemas.openxmlformats.org/officeDocument/2006/relationships/slide" Target="slides/slide27.xml"/><Relationship Id="rId36" Type="http://schemas.openxmlformats.org/officeDocument/2006/relationships/slide" Target="slides/slide35.xml"/><Relationship Id="rId49" Type="http://schemas.openxmlformats.org/officeDocument/2006/relationships/slide" Target="slides/slide48.xml"/><Relationship Id="rId57" Type="http://schemas.openxmlformats.org/officeDocument/2006/relationships/tableStyles" Target="tableStyles.xml"/><Relationship Id="rId10" Type="http://schemas.openxmlformats.org/officeDocument/2006/relationships/slide" Target="slides/slide9.xml"/><Relationship Id="rId19" Type="http://schemas.openxmlformats.org/officeDocument/2006/relationships/slide" Target="slides/slide18.xml"/><Relationship Id="rId31" Type="http://schemas.openxmlformats.org/officeDocument/2006/relationships/slide" Target="slides/slide30.xml"/><Relationship Id="rId44" Type="http://schemas.openxmlformats.org/officeDocument/2006/relationships/slide" Target="slides/slide43.xml"/><Relationship Id="rId52" Type="http://schemas.openxmlformats.org/officeDocument/2006/relationships/notesMaster" Target="notesMasters/notesMaster1.xml"/><Relationship Id="rId4" Type="http://schemas.openxmlformats.org/officeDocument/2006/relationships/slide" Target="slides/slide3.xml"/><Relationship Id="rId9" Type="http://schemas.openxmlformats.org/officeDocument/2006/relationships/slide" Target="slides/slide8.xml"/><Relationship Id="rId14" Type="http://schemas.openxmlformats.org/officeDocument/2006/relationships/slide" Target="slides/slide13.xml"/><Relationship Id="rId22" Type="http://schemas.openxmlformats.org/officeDocument/2006/relationships/slide" Target="slides/slide21.xml"/><Relationship Id="rId27" Type="http://schemas.openxmlformats.org/officeDocument/2006/relationships/slide" Target="slides/slide26.xml"/><Relationship Id="rId30" Type="http://schemas.openxmlformats.org/officeDocument/2006/relationships/slide" Target="slides/slide29.xml"/><Relationship Id="rId35" Type="http://schemas.openxmlformats.org/officeDocument/2006/relationships/slide" Target="slides/slide34.xml"/><Relationship Id="rId43" Type="http://schemas.openxmlformats.org/officeDocument/2006/relationships/slide" Target="slides/slide42.xml"/><Relationship Id="rId48" Type="http://schemas.openxmlformats.org/officeDocument/2006/relationships/slide" Target="slides/slide47.xml"/><Relationship Id="rId56" Type="http://schemas.openxmlformats.org/officeDocument/2006/relationships/theme" Target="theme/theme1.xml"/><Relationship Id="rId8" Type="http://schemas.openxmlformats.org/officeDocument/2006/relationships/slide" Target="slides/slide7.xml"/><Relationship Id="rId51" Type="http://schemas.openxmlformats.org/officeDocument/2006/relationships/slide" Target="slides/slide50.xml"/><Relationship Id="rId3" Type="http://schemas.openxmlformats.org/officeDocument/2006/relationships/slide" Target="slides/slide2.xml"/></Relationships>
</file>

<file path=ppt/handoutMasters/_rels/handoutMaster1.xml.rels><?xml version="1.0" encoding="UTF-8" standalone="yes"?>
<Relationships xmlns="http://schemas.openxmlformats.org/package/2006/relationships"><Relationship Id="rId1" Type="http://schemas.openxmlformats.org/officeDocument/2006/relationships/theme" Target="../theme/theme3.xml"/></Relationships>
</file>

<file path=ppt/handoutMasters/handoutMaster1.xml><?xml version="1.0" encoding="utf-8"?>
<p:handout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dirty="0"/>
          </a:p>
        </p:txBody>
      </p:sp>
      <p:sp>
        <p:nvSpPr>
          <p:cNvPr id="3" name="Date Placeholder 2"/>
          <p:cNvSpPr>
            <a:spLocks noGrp="1"/>
          </p:cNvSpPr>
          <p:nvPr>
            <p:ph type="dt" sz="quarter" idx="1"/>
          </p:nvPr>
        </p:nvSpPr>
        <p:spPr>
          <a:xfrm>
            <a:off x="3884613" y="0"/>
            <a:ext cx="2971800" cy="458788"/>
          </a:xfrm>
          <a:prstGeom prst="rect">
            <a:avLst/>
          </a:prstGeom>
        </p:spPr>
        <p:txBody>
          <a:bodyPr vert="horz" lIns="91440" tIns="45720" rIns="91440" bIns="45720" rtlCol="0"/>
          <a:lstStyle>
            <a:lvl1pPr algn="r">
              <a:defRPr sz="1200"/>
            </a:lvl1pPr>
          </a:lstStyle>
          <a:p>
            <a:fld id="{CAFE95DE-177D-401D-BD85-53FC56DE1457}" type="datetimeFigureOut">
              <a:rPr lang="en-SG" smtClean="0"/>
              <a:t>19/2/2024</a:t>
            </a:fld>
            <a:endParaRPr lang="en-SG" dirty="0"/>
          </a:p>
        </p:txBody>
      </p:sp>
      <p:sp>
        <p:nvSpPr>
          <p:cNvPr id="4" name="Footer Placeholder 3"/>
          <p:cNvSpPr>
            <a:spLocks noGrp="1"/>
          </p:cNvSpPr>
          <p:nvPr>
            <p:ph type="ftr" sz="quarter" idx="2"/>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dirty="0"/>
          </a:p>
        </p:txBody>
      </p:sp>
      <p:sp>
        <p:nvSpPr>
          <p:cNvPr id="5" name="Slide Number Placeholder 4"/>
          <p:cNvSpPr>
            <a:spLocks noGrp="1"/>
          </p:cNvSpPr>
          <p:nvPr>
            <p:ph type="sldNum" sz="quarter" idx="3"/>
          </p:nvPr>
        </p:nvSpPr>
        <p:spPr>
          <a:xfrm>
            <a:off x="3884613" y="8685213"/>
            <a:ext cx="2971800" cy="458787"/>
          </a:xfrm>
          <a:prstGeom prst="rect">
            <a:avLst/>
          </a:prstGeom>
        </p:spPr>
        <p:txBody>
          <a:bodyPr vert="horz" lIns="91440" tIns="45720" rIns="91440" bIns="45720" rtlCol="0" anchor="b"/>
          <a:lstStyle>
            <a:lvl1pPr algn="r">
              <a:defRPr sz="1200"/>
            </a:lvl1pPr>
          </a:lstStyle>
          <a:p>
            <a:fld id="{CD0CEAD8-C44C-47C0-805A-DC067711AFD5}" type="slidenum">
              <a:rPr lang="en-SG" smtClean="0"/>
              <a:t>‹#›</a:t>
            </a:fld>
            <a:endParaRPr lang="en-SG" dirty="0"/>
          </a:p>
        </p:txBody>
      </p:sp>
    </p:spTree>
    <p:extLst>
      <p:ext uri="{BB962C8B-B14F-4D97-AF65-F5344CB8AC3E}">
        <p14:creationId xmlns:p14="http://schemas.microsoft.com/office/powerpoint/2010/main" val="2247552514"/>
      </p:ext>
    </p:extLst>
  </p:cSld>
  <p:clrMap bg1="lt1" tx1="dk1" bg2="lt2" tx2="dk2" accent1="accent1" accent2="accent2" accent3="accent3" accent4="accent4" accent5="accent5" accent6="accent6" hlink="hlink" folHlink="folHlink"/>
</p:handoutMaster>
</file>

<file path=ppt/notesMasters/_rels/notesMaster1.xml.rels><?xml version="1.0" encoding="UTF-8" standalone="yes"?>
<Relationships xmlns="http://schemas.openxmlformats.org/package/2006/relationships"><Relationship Id="rId1" Type="http://schemas.openxmlformats.org/officeDocument/2006/relationships/theme" Target="../theme/theme2.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SG"/>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94D74289-298B-484F-A146-BAFB6A718314}" type="datetimeFigureOut">
              <a:rPr lang="en-SG" smtClean="0"/>
              <a:t>19/2/2024</a:t>
            </a:fld>
            <a:endParaRPr lang="en-SG"/>
          </a:p>
        </p:txBody>
      </p:sp>
      <p:sp>
        <p:nvSpPr>
          <p:cNvPr id="4" name="Slide Image Placeholder 3"/>
          <p:cNvSpPr>
            <a:spLocks noGrp="1" noRot="1" noChangeAspect="1"/>
          </p:cNvSpPr>
          <p:nvPr>
            <p:ph type="sldImg" idx="2"/>
          </p:nvPr>
        </p:nvSpPr>
        <p:spPr>
          <a:xfrm>
            <a:off x="685800" y="1143000"/>
            <a:ext cx="5486400" cy="3086100"/>
          </a:xfrm>
          <a:prstGeom prst="rect">
            <a:avLst/>
          </a:prstGeom>
          <a:noFill/>
          <a:ln w="12700">
            <a:solidFill>
              <a:prstClr val="black"/>
            </a:solidFill>
          </a:ln>
        </p:spPr>
        <p:txBody>
          <a:bodyPr vert="horz" lIns="91440" tIns="45720" rIns="91440" bIns="45720" rtlCol="0" anchor="ctr"/>
          <a:lstStyle/>
          <a:p>
            <a:endParaRPr lang="en-SG"/>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smtClean="0"/>
              <a:t>Click to edit Master text styles</a:t>
            </a:r>
          </a:p>
          <a:p>
            <a:pPr lvl="1"/>
            <a:r>
              <a:rPr lang="en-US" smtClean="0"/>
              <a:t>Second level</a:t>
            </a:r>
          </a:p>
          <a:p>
            <a:pPr lvl="2"/>
            <a:r>
              <a:rPr lang="en-US" smtClean="0"/>
              <a:t>Third level</a:t>
            </a:r>
          </a:p>
          <a:p>
            <a:pPr lvl="3"/>
            <a:r>
              <a:rPr lang="en-US" smtClean="0"/>
              <a:t>Fourth level</a:t>
            </a:r>
          </a:p>
          <a:p>
            <a:pPr lvl="4"/>
            <a:r>
              <a:rPr lang="en-US" smtClean="0"/>
              <a:t>Fifth level</a:t>
            </a:r>
            <a:endParaRPr lang="en-SG"/>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SG"/>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D4B2D850-EE77-489D-BF87-BA2DB5EE821C}" type="slidenum">
              <a:rPr lang="en-SG" smtClean="0"/>
              <a:t>‹#›</a:t>
            </a:fld>
            <a:endParaRPr lang="en-SG"/>
          </a:p>
        </p:txBody>
      </p:sp>
    </p:spTree>
    <p:extLst>
      <p:ext uri="{BB962C8B-B14F-4D97-AF65-F5344CB8AC3E}">
        <p14:creationId xmlns:p14="http://schemas.microsoft.com/office/powerpoint/2010/main" val="3263499343"/>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slideLayouts/_rels/slideLayout1.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1.jpe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3" Type="http://schemas.openxmlformats.org/officeDocument/2006/relationships/image" Target="../media/image2.png"/><Relationship Id="rId2" Type="http://schemas.openxmlformats.org/officeDocument/2006/relationships/image" Target="../media/image3.jpeg"/><Relationship Id="rId1" Type="http://schemas.openxmlformats.org/officeDocument/2006/relationships/slideMaster" Target="../slideMasters/slideMaster1.xml"/></Relationships>
</file>

<file path=ppt/slideLayouts/_rels/slideLayout3.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4.jpeg"/><Relationship Id="rId1" Type="http://schemas.openxmlformats.org/officeDocument/2006/relationships/slideMaster" Target="../slideMasters/slideMaster1.xml"/></Relationships>
</file>

<file path=ppt/slideLayouts/_rels/slideLayout4.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6.jpeg"/><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7.jpeg"/><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8.jpeg"/><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9.jpeg"/><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3" Type="http://schemas.openxmlformats.org/officeDocument/2006/relationships/image" Target="../media/image5.png"/><Relationship Id="rId2" Type="http://schemas.openxmlformats.org/officeDocument/2006/relationships/image" Target="../media/image10.jpeg"/><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2" Type="http://schemas.openxmlformats.org/officeDocument/2006/relationships/image" Target="../media/image5.png"/><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userDrawn="1">
  <p:cSld name="3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10" name="Picture 9"/>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4" name="Title 1"/>
          <p:cNvSpPr>
            <a:spLocks noGrp="1"/>
          </p:cNvSpPr>
          <p:nvPr>
            <p:ph type="ctrTitle" hasCustomPrompt="1"/>
          </p:nvPr>
        </p:nvSpPr>
        <p:spPr>
          <a:xfrm>
            <a:off x="464819" y="1999704"/>
            <a:ext cx="711163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1, </a:t>
            </a:r>
            <a:br>
              <a:rPr lang="en-US" dirty="0" smtClean="0"/>
            </a:br>
            <a:r>
              <a:rPr lang="en-US" dirty="0" smtClean="0"/>
              <a:t>title font is Arial Black in 30pt </a:t>
            </a:r>
            <a:endParaRPr lang="en-US" dirty="0"/>
          </a:p>
        </p:txBody>
      </p:sp>
      <p:sp>
        <p:nvSpPr>
          <p:cNvPr id="5"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
        <p:nvSpPr>
          <p:cNvPr id="14"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029921086"/>
      </p:ext>
    </p:extLst>
  </p:cSld>
  <p:clrMapOvr>
    <a:masterClrMapping/>
  </p:clrMapOvr>
  <p:timing>
    <p:tnLst>
      <p:par>
        <p:cTn id="1" dur="indefinite" restart="never" nodeType="tmRoot"/>
      </p:par>
    </p:tnLst>
  </p:timing>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userDrawn="1">
  <p:cSld name="2_Title and Content">
    <p:spTree>
      <p:nvGrpSpPr>
        <p:cNvPr id="1" name=""/>
        <p:cNvGrpSpPr/>
        <p:nvPr/>
      </p:nvGrpSpPr>
      <p:grpSpPr>
        <a:xfrm>
          <a:off x="0" y="0"/>
          <a:ext cx="0" cy="0"/>
          <a:chOff x="0" y="0"/>
          <a:chExt cx="0" cy="0"/>
        </a:xfrm>
      </p:grpSpPr>
      <p:sp>
        <p:nvSpPr>
          <p:cNvPr id="11"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2"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1" y="702669"/>
            <a:ext cx="3906332" cy="1172205"/>
          </a:xfrm>
        </p:spPr>
        <p:txBody>
          <a:bodyPr anchor="t" anchorCtr="0">
            <a:normAutofit/>
          </a:bodyPr>
          <a:lstStyle>
            <a:lvl1pPr>
              <a:lnSpc>
                <a:spcPct val="100000"/>
              </a:lnSpc>
              <a:defRPr sz="2000" baseline="0">
                <a:solidFill>
                  <a:srgbClr val="404040"/>
                </a:solidFill>
              </a:defRPr>
            </a:lvl1pPr>
          </a:lstStyle>
          <a:p>
            <a:r>
              <a:rPr lang="en-US" dirty="0" smtClean="0"/>
              <a:t>This is a content page with images, title font is Arial Black in 20pt</a:t>
            </a:r>
            <a:endParaRPr lang="en-US" dirty="0"/>
          </a:p>
        </p:txBody>
      </p:sp>
      <p:sp>
        <p:nvSpPr>
          <p:cNvPr id="15" name="Text Placeholder 3"/>
          <p:cNvSpPr>
            <a:spLocks noGrp="1"/>
          </p:cNvSpPr>
          <p:nvPr>
            <p:ph type="body" sz="quarter" idx="13" hasCustomPrompt="1"/>
          </p:nvPr>
        </p:nvSpPr>
        <p:spPr>
          <a:xfrm>
            <a:off x="376620" y="452298"/>
            <a:ext cx="4099515"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6" name="Text Placeholder 9"/>
          <p:cNvSpPr>
            <a:spLocks noGrp="1"/>
          </p:cNvSpPr>
          <p:nvPr>
            <p:ph type="body" sz="quarter" idx="14" hasCustomPrompt="1"/>
          </p:nvPr>
        </p:nvSpPr>
        <p:spPr>
          <a:xfrm>
            <a:off x="376239" y="1874874"/>
            <a:ext cx="3903474" cy="1682512"/>
          </a:xfrm>
        </p:spPr>
        <p:txBody>
          <a:bodyPr wrap="square">
            <a:spAutoFit/>
          </a:bodyPr>
          <a:lstStyle>
            <a:lvl1pPr marL="0" indent="0">
              <a:lnSpc>
                <a:spcPct val="100000"/>
              </a:lnSpc>
              <a:buNone/>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p:txBody>
      </p:sp>
      <p:sp>
        <p:nvSpPr>
          <p:cNvPr id="22" name="Picture Placeholder 21"/>
          <p:cNvSpPr>
            <a:spLocks noGrp="1"/>
          </p:cNvSpPr>
          <p:nvPr>
            <p:ph type="pic" sz="quarter" idx="15" hasCustomPrompt="1"/>
          </p:nvPr>
        </p:nvSpPr>
        <p:spPr>
          <a:xfrm>
            <a:off x="6408420" y="942975"/>
            <a:ext cx="2270760" cy="2182813"/>
          </a:xfrm>
          <a:solidFill>
            <a:schemeClr val="bg1">
              <a:lumMod val="95000"/>
            </a:schemeClr>
          </a:solidFill>
        </p:spPr>
        <p:txBody>
          <a:bodyPr/>
          <a:lstStyle>
            <a:lvl1pPr marL="0" indent="0">
              <a:buNone/>
              <a:defRPr baseline="0"/>
            </a:lvl1pPr>
          </a:lstStyle>
          <a:p>
            <a:r>
              <a:rPr lang="en-US" dirty="0" smtClean="0"/>
              <a:t>Click to insert picture 02</a:t>
            </a:r>
            <a:endParaRPr lang="en-US" dirty="0"/>
          </a:p>
        </p:txBody>
      </p:sp>
      <p:sp>
        <p:nvSpPr>
          <p:cNvPr id="24" name="Picture Placeholder 23"/>
          <p:cNvSpPr>
            <a:spLocks noGrp="1"/>
          </p:cNvSpPr>
          <p:nvPr>
            <p:ph type="pic" sz="quarter" idx="16" hasCustomPrompt="1"/>
          </p:nvPr>
        </p:nvSpPr>
        <p:spPr>
          <a:xfrm>
            <a:off x="4279713" y="942975"/>
            <a:ext cx="2036839" cy="171640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01</a:t>
            </a:r>
          </a:p>
        </p:txBody>
      </p:sp>
      <p:sp>
        <p:nvSpPr>
          <p:cNvPr id="27" name="Picture Placeholder 26"/>
          <p:cNvSpPr>
            <a:spLocks noGrp="1"/>
          </p:cNvSpPr>
          <p:nvPr>
            <p:ph type="pic" sz="quarter" idx="17" hasCustomPrompt="1"/>
          </p:nvPr>
        </p:nvSpPr>
        <p:spPr>
          <a:xfrm>
            <a:off x="6408420" y="3240764"/>
            <a:ext cx="2271531" cy="1584325"/>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solidFill>
                  <a:schemeClr val="tx1"/>
                </a:solidFill>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04</a:t>
            </a:r>
          </a:p>
        </p:txBody>
      </p:sp>
      <p:sp>
        <p:nvSpPr>
          <p:cNvPr id="28" name="Picture Placeholder 23"/>
          <p:cNvSpPr>
            <a:spLocks noGrp="1"/>
          </p:cNvSpPr>
          <p:nvPr>
            <p:ph type="pic" sz="quarter" idx="18" hasCustomPrompt="1"/>
          </p:nvPr>
        </p:nvSpPr>
        <p:spPr>
          <a:xfrm>
            <a:off x="4279713" y="2758441"/>
            <a:ext cx="2036839" cy="2066648"/>
          </a:xfrm>
          <a:solidFill>
            <a:schemeClr val="bg1">
              <a:lumMod val="95000"/>
            </a:schemeClr>
          </a:solidFill>
        </p:spPr>
        <p:txBody>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Click to insert picture 03</a:t>
            </a:r>
          </a:p>
        </p:txBody>
      </p:sp>
      <p:sp>
        <p:nvSpPr>
          <p:cNvPr id="17" name="Rectangle 16"/>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pic>
        <p:nvPicPr>
          <p:cNvPr id="18" name="Picture 17"/>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850877434"/>
      </p:ext>
    </p:extLst>
  </p:cSld>
  <p:clrMapOvr>
    <a:masterClrMapping/>
  </p:clrMapOvr>
  <p:timing>
    <p:tnLst>
      <p:par>
        <p:cTn id="1" dur="indefinite" restart="never" nodeType="tmRoot"/>
      </p:par>
    </p:tnLst>
  </p:timing>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userDrawn="1">
  <p:cSld name="6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7" name="Picture Placeholder 6"/>
          <p:cNvSpPr>
            <a:spLocks noGrp="1"/>
          </p:cNvSpPr>
          <p:nvPr>
            <p:ph type="pic" sz="quarter" idx="14" hasCustomPrompt="1"/>
          </p:nvPr>
        </p:nvSpPr>
        <p:spPr>
          <a:xfrm>
            <a:off x="373062"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1" name="Picture Placeholder 6"/>
          <p:cNvSpPr>
            <a:spLocks noGrp="1"/>
          </p:cNvSpPr>
          <p:nvPr>
            <p:ph type="pic" sz="quarter" idx="15" hasCustomPrompt="1"/>
          </p:nvPr>
        </p:nvSpPr>
        <p:spPr>
          <a:xfrm>
            <a:off x="3200254"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sp>
        <p:nvSpPr>
          <p:cNvPr id="12" name="Picture Placeholder 6"/>
          <p:cNvSpPr>
            <a:spLocks noGrp="1"/>
          </p:cNvSpPr>
          <p:nvPr>
            <p:ph type="pic" sz="quarter" idx="16" hasCustomPrompt="1"/>
          </p:nvPr>
        </p:nvSpPr>
        <p:spPr>
          <a:xfrm>
            <a:off x="6027129" y="1658938"/>
            <a:ext cx="2755491" cy="2032000"/>
          </a:xfrm>
          <a:solidFill>
            <a:schemeClr val="bg2"/>
          </a:solidFill>
        </p:spPr>
        <p:txBody>
          <a:bodyPr>
            <a:normAutofit/>
          </a:bodyPr>
          <a:lstStyle>
            <a:lvl1pPr>
              <a:defRPr sz="1600"/>
            </a:lvl1pPr>
          </a:lstStyle>
          <a:p>
            <a:r>
              <a:rPr lang="en-US" dirty="0" smtClean="0"/>
              <a:t>Click to insert image</a:t>
            </a:r>
            <a:endParaRPr lang="en-US" dirty="0"/>
          </a:p>
        </p:txBody>
      </p:sp>
      <p:pic>
        <p:nvPicPr>
          <p:cNvPr id="13" name="Picture 12"/>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1570913657"/>
      </p:ext>
    </p:extLst>
  </p:cSld>
  <p:clrMapOvr>
    <a:masterClrMapping/>
  </p:clrMapOvr>
  <p:timing>
    <p:tnLst>
      <p:par>
        <p:cTn id="1" dur="indefinite" restart="never" nodeType="tmRoot"/>
      </p:par>
    </p:tn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preserve="1" userDrawn="1">
  <p:cSld name="3_Title and Content">
    <p:spTree>
      <p:nvGrpSpPr>
        <p:cNvPr id="1" name=""/>
        <p:cNvGrpSpPr/>
        <p:nvPr/>
      </p:nvGrpSpPr>
      <p:grpSpPr>
        <a:xfrm>
          <a:off x="0" y="0"/>
          <a:ext cx="0" cy="0"/>
          <a:chOff x="0" y="0"/>
          <a:chExt cx="0" cy="0"/>
        </a:xfrm>
      </p:grpSpPr>
      <p:sp>
        <p:nvSpPr>
          <p:cNvPr id="6" name="Rectangle 2"/>
          <p:cNvSpPr/>
          <p:nvPr userDrawn="1"/>
        </p:nvSpPr>
        <p:spPr>
          <a:xfrm>
            <a:off x="3634740"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373380" y="696137"/>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376238" y="2066563"/>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613317188"/>
      </p:ext>
    </p:extLst>
  </p:cSld>
  <p:clrMapOvr>
    <a:masterClrMapping/>
  </p:clrMapOvr>
  <p:timing>
    <p:tnLst>
      <p:par>
        <p:cTn id="1" dur="indefinite" restart="never" nodeType="tmRoot"/>
      </p:par>
    </p:tnLst>
  </p:timing>
</p:sldLayout>
</file>

<file path=ppt/slideLayouts/slideLayout13.xml><?xml version="1.0" encoding="utf-8"?>
<p:sldLayout xmlns:a="http://schemas.openxmlformats.org/drawingml/2006/main" xmlns:r="http://schemas.openxmlformats.org/officeDocument/2006/relationships" xmlns:p="http://schemas.openxmlformats.org/presentationml/2006/main" preserve="1" userDrawn="1">
  <p:cSld name="5_Title and Content">
    <p:spTree>
      <p:nvGrpSpPr>
        <p:cNvPr id="1" name=""/>
        <p:cNvGrpSpPr/>
        <p:nvPr/>
      </p:nvGrpSpPr>
      <p:grpSpPr>
        <a:xfrm>
          <a:off x="0" y="0"/>
          <a:ext cx="0" cy="0"/>
          <a:chOff x="0" y="0"/>
          <a:chExt cx="0" cy="0"/>
        </a:xfrm>
      </p:grpSpPr>
      <p:sp>
        <p:nvSpPr>
          <p:cNvPr id="6" name="Rectangle 2"/>
          <p:cNvSpPr/>
          <p:nvPr userDrawn="1"/>
        </p:nvSpPr>
        <p:spPr>
          <a:xfrm flipH="1">
            <a:off x="-1" y="0"/>
            <a:ext cx="5509261" cy="5143500"/>
          </a:xfrm>
          <a:prstGeom prst="rect">
            <a:avLst/>
          </a:prstGeom>
          <a:gradFill flip="none" rotWithShape="1">
            <a:gsLst>
              <a:gs pos="0">
                <a:schemeClr val="bg2"/>
              </a:gs>
              <a:gs pos="100000">
                <a:schemeClr val="bg2">
                  <a:alpha val="0"/>
                </a:schemeClr>
              </a:gs>
            </a:gsLst>
            <a:lin ang="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4" name="Title 1"/>
          <p:cNvSpPr>
            <a:spLocks noGrp="1"/>
          </p:cNvSpPr>
          <p:nvPr>
            <p:ph type="title" hasCustomPrompt="1"/>
          </p:nvPr>
        </p:nvSpPr>
        <p:spPr>
          <a:xfrm>
            <a:off x="5727462" y="1071056"/>
            <a:ext cx="3194989" cy="1337615"/>
          </a:xfrm>
        </p:spPr>
        <p:txBody>
          <a:bodyPr anchor="t" anchorCtr="0">
            <a:normAutofit/>
          </a:bodyPr>
          <a:lstStyle>
            <a:lvl1pPr>
              <a:lnSpc>
                <a:spcPct val="100000"/>
              </a:lnSpc>
              <a:defRPr sz="2000" baseline="0">
                <a:solidFill>
                  <a:schemeClr val="tx1"/>
                </a:solidFill>
              </a:defRPr>
            </a:lvl1pPr>
          </a:lstStyle>
          <a:p>
            <a:r>
              <a:rPr lang="en-US" dirty="0" smtClean="0"/>
              <a:t>This is a content page in 2-column layout, title font is Arial Black in 20pt</a:t>
            </a:r>
            <a:endParaRPr lang="en-US" dirty="0"/>
          </a:p>
        </p:txBody>
      </p:sp>
      <p:sp>
        <p:nvSpPr>
          <p:cNvPr id="15" name="Text Placeholder 3"/>
          <p:cNvSpPr>
            <a:spLocks noGrp="1"/>
          </p:cNvSpPr>
          <p:nvPr>
            <p:ph type="body" sz="quarter" idx="13" hasCustomPrompt="1"/>
          </p:nvPr>
        </p:nvSpPr>
        <p:spPr>
          <a:xfrm>
            <a:off x="376620" y="452298"/>
            <a:ext cx="3191749" cy="24384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a:t>
            </a:r>
            <a:endParaRPr lang="en-US" dirty="0"/>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ext Placeholder 9"/>
          <p:cNvSpPr>
            <a:spLocks noGrp="1"/>
          </p:cNvSpPr>
          <p:nvPr>
            <p:ph type="body" sz="quarter" idx="14" hasCustomPrompt="1"/>
          </p:nvPr>
        </p:nvSpPr>
        <p:spPr>
          <a:xfrm>
            <a:off x="5730320" y="2441482"/>
            <a:ext cx="3192131" cy="2308324"/>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p>
          <a:p>
            <a:pPr lvl="0"/>
            <a:endParaRPr lang="en-US" dirty="0"/>
          </a:p>
        </p:txBody>
      </p:sp>
      <p:pic>
        <p:nvPicPr>
          <p:cNvPr id="16" name="Picture 15"/>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2098760195"/>
      </p:ext>
    </p:extLst>
  </p:cSld>
  <p:clrMapOvr>
    <a:masterClrMapping/>
  </p:clrMapOvr>
  <p:timing>
    <p:tnLst>
      <p:par>
        <p:cTn id="1" dur="indefinite" restart="never" nodeType="tmRoot"/>
      </p:par>
    </p:tnLst>
  </p:timing>
</p:sldLayout>
</file>

<file path=ppt/slideLayouts/slideLayout14.xml><?xml version="1.0" encoding="utf-8"?>
<p:sldLayout xmlns:a="http://schemas.openxmlformats.org/drawingml/2006/main" xmlns:r="http://schemas.openxmlformats.org/officeDocument/2006/relationships" xmlns:p="http://schemas.openxmlformats.org/presentationml/2006/main" preserve="1" userDrawn="1">
  <p:cSld name="4_Title and Content">
    <p:spTree>
      <p:nvGrpSpPr>
        <p:cNvPr id="1" name=""/>
        <p:cNvGrpSpPr/>
        <p:nvPr/>
      </p:nvGrpSpPr>
      <p:grpSpPr>
        <a:xfrm>
          <a:off x="0" y="0"/>
          <a:ext cx="0" cy="0"/>
          <a:chOff x="0" y="0"/>
          <a:chExt cx="0" cy="0"/>
        </a:xfrm>
      </p:grpSpPr>
      <p:sp>
        <p:nvSpPr>
          <p:cNvPr id="6" name="Rectangle 2"/>
          <p:cNvSpPr/>
          <p:nvPr userDrawn="1"/>
        </p:nvSpPr>
        <p:spPr>
          <a:xfrm>
            <a:off x="1" y="1577341"/>
            <a:ext cx="9144000" cy="3566160"/>
          </a:xfrm>
          <a:prstGeom prst="rect">
            <a:avLst/>
          </a:prstGeom>
          <a:gradFill flip="none" rotWithShape="1">
            <a:gsLst>
              <a:gs pos="0">
                <a:schemeClr val="bg2"/>
              </a:gs>
              <a:gs pos="100000">
                <a:schemeClr val="bg2">
                  <a:alpha val="15000"/>
                </a:schemeClr>
              </a:gs>
            </a:gsLst>
            <a:lin ang="16200000" scaled="0"/>
            <a:tileRect/>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altLang="en-US" sz="900" dirty="0"/>
          </a:p>
        </p:txBody>
      </p:sp>
      <p:sp>
        <p:nvSpPr>
          <p:cNvPr id="7"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11"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sp>
        <p:nvSpPr>
          <p:cNvPr id="15" name="Text Placeholder 3"/>
          <p:cNvSpPr>
            <a:spLocks noGrp="1"/>
          </p:cNvSpPr>
          <p:nvPr>
            <p:ph type="body" sz="quarter" idx="13" hasCustomPrompt="1"/>
          </p:nvPr>
        </p:nvSpPr>
        <p:spPr>
          <a:xfrm>
            <a:off x="376620" y="452298"/>
            <a:ext cx="4342765" cy="228600"/>
          </a:xfrm>
        </p:spPr>
        <p:txBody>
          <a:bodyPr>
            <a:noAutofit/>
          </a:bodyPr>
          <a:lstStyle>
            <a:lvl1pPr marL="0" marR="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sz="1200" b="0" baseline="0">
                <a:solidFill>
                  <a:srgbClr val="E30613"/>
                </a:solidFill>
              </a:defRPr>
            </a:lvl1pPr>
          </a:lstStyle>
          <a:p>
            <a:pPr marL="0" marR="0" lvl="0" indent="0" algn="l" defTabSz="685800" rtl="0" eaLnBrk="1" fontAlgn="auto" latinLnBrk="0" hangingPunct="1">
              <a:lnSpc>
                <a:spcPct val="100000"/>
              </a:lnSpc>
              <a:spcBef>
                <a:spcPts val="750"/>
              </a:spcBef>
              <a:spcAft>
                <a:spcPts val="0"/>
              </a:spcAft>
              <a:buClrTx/>
              <a:buSzTx/>
              <a:buFont typeface="Arial" panose="020B0604020202020204" pitchFamily="34" charset="0"/>
              <a:buNone/>
              <a:tabLst/>
              <a:defRPr/>
            </a:pPr>
            <a:r>
              <a:rPr lang="en-US" dirty="0" smtClean="0"/>
              <a:t>Click to add section title – section title font is Arial in 12pt</a:t>
            </a:r>
          </a:p>
        </p:txBody>
      </p:sp>
      <p:sp>
        <p:nvSpPr>
          <p:cNvPr id="10" name="Rectangle 9"/>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13"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17" name="Text Placeholder 9"/>
          <p:cNvSpPr>
            <a:spLocks noGrp="1"/>
          </p:cNvSpPr>
          <p:nvPr>
            <p:ph type="body" sz="quarter" idx="14" hasCustomPrompt="1"/>
          </p:nvPr>
        </p:nvSpPr>
        <p:spPr>
          <a:xfrm>
            <a:off x="376238" y="1831677"/>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4" name="Picture 1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Tree>
    <p:extLst>
      <p:ext uri="{BB962C8B-B14F-4D97-AF65-F5344CB8AC3E}">
        <p14:creationId xmlns:p14="http://schemas.microsoft.com/office/powerpoint/2010/main" val="615617332"/>
      </p:ext>
    </p:extLst>
  </p:cSld>
  <p:clrMapOvr>
    <a:masterClrMapping/>
  </p:clrMapOvr>
  <p:timing>
    <p:tnLst>
      <p:par>
        <p:cTn id="1" dur="indefinite" restart="never" nodeType="tmRoot"/>
      </p:par>
    </p:tnLst>
  </p:timing>
</p:sldLayout>
</file>

<file path=ppt/slideLayouts/slideLayout15.xml><?xml version="1.0" encoding="utf-8"?>
<p:sldLayout xmlns:a="http://schemas.openxmlformats.org/drawingml/2006/main" xmlns:r="http://schemas.openxmlformats.org/officeDocument/2006/relationships" xmlns:p="http://schemas.openxmlformats.org/presentationml/2006/main" type="blank">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C1D66325-BF73-494A-8711-47D5A6F1A403}" type="datetimeFigureOut">
              <a:rPr lang="en-SG" smtClean="0"/>
              <a:t>19/2/2024</a:t>
            </a:fld>
            <a:endParaRPr lang="en-SG"/>
          </a:p>
        </p:txBody>
      </p:sp>
      <p:sp>
        <p:nvSpPr>
          <p:cNvPr id="3" name="Footer Placeholder 2"/>
          <p:cNvSpPr>
            <a:spLocks noGrp="1"/>
          </p:cNvSpPr>
          <p:nvPr>
            <p:ph type="ftr" sz="quarter" idx="11"/>
          </p:nvPr>
        </p:nvSpPr>
        <p:spPr/>
        <p:txBody>
          <a:bodyPr/>
          <a:lstStyle/>
          <a:p>
            <a:endParaRPr lang="en-SG"/>
          </a:p>
        </p:txBody>
      </p:sp>
      <p:sp>
        <p:nvSpPr>
          <p:cNvPr id="4" name="Slide Number Placeholder 3"/>
          <p:cNvSpPr>
            <a:spLocks noGrp="1"/>
          </p:cNvSpPr>
          <p:nvPr>
            <p:ph type="sldNum" sz="quarter" idx="12"/>
          </p:nvPr>
        </p:nvSpPr>
        <p:spPr/>
        <p:txBody>
          <a:bodyPr/>
          <a:lstStyle/>
          <a:p>
            <a:fld id="{EF6FB0A6-5F1E-416A-8A12-9966662B2E57}" type="slidenum">
              <a:rPr lang="en-SG" smtClean="0"/>
              <a:t>‹#›</a:t>
            </a:fld>
            <a:endParaRPr lang="en-SG"/>
          </a:p>
        </p:txBody>
      </p:sp>
    </p:spTree>
    <p:extLst>
      <p:ext uri="{BB962C8B-B14F-4D97-AF65-F5344CB8AC3E}">
        <p14:creationId xmlns:p14="http://schemas.microsoft.com/office/powerpoint/2010/main" val="1014255782"/>
      </p:ext>
    </p:extLst>
  </p:cSld>
  <p:clrMapOvr>
    <a:masterClrMapping/>
  </p:clrMapOvr>
</p:sldLayout>
</file>

<file path=ppt/slideLayouts/slideLayout2.xml><?xml version="1.0" encoding="utf-8"?>
<p:sldLayout xmlns:a="http://schemas.openxmlformats.org/drawingml/2006/main" xmlns:r="http://schemas.openxmlformats.org/officeDocument/2006/relationships" xmlns:p="http://schemas.openxmlformats.org/presentationml/2006/main" preserve="1" userDrawn="1">
  <p:cSld name="1_Title Slide">
    <p:spTree>
      <p:nvGrpSpPr>
        <p:cNvPr id="1" name=""/>
        <p:cNvGrpSpPr/>
        <p:nvPr/>
      </p:nvGrpSpPr>
      <p:grpSpPr>
        <a:xfrm>
          <a:off x="0" y="0"/>
          <a:ext cx="0" cy="0"/>
          <a:chOff x="0" y="0"/>
          <a:chExt cx="0" cy="0"/>
        </a:xfrm>
      </p:grpSpPr>
      <p:pic>
        <p:nvPicPr>
          <p:cNvPr id="9" name="Picture 8"/>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pic>
        <p:nvPicPr>
          <p:cNvPr id="5" name="Picture 4"/>
          <p:cNvPicPr>
            <a:picLocks noChangeAspect="1"/>
          </p:cNvPicPr>
          <p:nvPr userDrawn="1"/>
        </p:nvPicPr>
        <p:blipFill>
          <a:blip r:embed="rId3" cstate="print">
            <a:extLst>
              <a:ext uri="{28A0092B-C50C-407E-A947-70E740481C1C}">
                <a14:useLocalDpi xmlns:a14="http://schemas.microsoft.com/office/drawing/2010/main" val="0"/>
              </a:ext>
            </a:extLst>
          </a:blip>
          <a:stretch>
            <a:fillRect/>
          </a:stretch>
        </p:blipFill>
        <p:spPr>
          <a:xfrm>
            <a:off x="6652228" y="280059"/>
            <a:ext cx="2307930" cy="693124"/>
          </a:xfrm>
          <a:prstGeom prst="rect">
            <a:avLst/>
          </a:prstGeom>
        </p:spPr>
      </p:pic>
      <p:sp>
        <p:nvSpPr>
          <p:cNvPr id="12" name="Text Placeholder 13"/>
          <p:cNvSpPr>
            <a:spLocks noGrp="1"/>
          </p:cNvSpPr>
          <p:nvPr>
            <p:ph type="body" sz="quarter" idx="10"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
        <p:nvSpPr>
          <p:cNvPr id="15" name="Title 1"/>
          <p:cNvSpPr>
            <a:spLocks noGrp="1"/>
          </p:cNvSpPr>
          <p:nvPr>
            <p:ph type="ctrTitle" hasCustomPrompt="1"/>
          </p:nvPr>
        </p:nvSpPr>
        <p:spPr>
          <a:xfrm>
            <a:off x="464819" y="1999704"/>
            <a:ext cx="6562997" cy="1015663"/>
          </a:xfrm>
        </p:spPr>
        <p:txBody>
          <a:bodyPr wrap="square" anchor="t" anchorCtr="0">
            <a:spAutoFit/>
          </a:bodyPr>
          <a:lstStyle>
            <a:lvl1pPr algn="l">
              <a:lnSpc>
                <a:spcPct val="100000"/>
              </a:lnSpc>
              <a:defRPr sz="3000" baseline="0">
                <a:solidFill>
                  <a:schemeClr val="bg1"/>
                </a:solidFill>
              </a:defRPr>
            </a:lvl1pPr>
          </a:lstStyle>
          <a:p>
            <a:r>
              <a:rPr lang="en-US" dirty="0" smtClean="0"/>
              <a:t>This is over slide option 3, title font is Arial Black in 30pt </a:t>
            </a:r>
            <a:endParaRPr lang="en-US" dirty="0"/>
          </a:p>
        </p:txBody>
      </p:sp>
      <p:sp>
        <p:nvSpPr>
          <p:cNvPr id="16" name="Subtitle 2"/>
          <p:cNvSpPr>
            <a:spLocks noGrp="1"/>
          </p:cNvSpPr>
          <p:nvPr>
            <p:ph type="subTitle" idx="1" hasCustomPrompt="1"/>
          </p:nvPr>
        </p:nvSpPr>
        <p:spPr>
          <a:xfrm>
            <a:off x="464819" y="3050810"/>
            <a:ext cx="7274923" cy="369332"/>
          </a:xfrm>
        </p:spPr>
        <p:txBody>
          <a:bodyPr wrap="square">
            <a:spAutoFit/>
          </a:bodyPr>
          <a:lstStyle>
            <a:lvl1pPr marL="0" indent="0" algn="l">
              <a:lnSpc>
                <a:spcPct val="100000"/>
              </a:lnSpc>
              <a:buNone/>
              <a:defRPr sz="1800" baseline="0">
                <a:solidFill>
                  <a:schemeClr val="bg1"/>
                </a:solidFill>
              </a:defRPr>
            </a:lvl1pPr>
            <a:lvl2pPr marL="342900" indent="0" algn="ctr">
              <a:buNone/>
              <a:defRPr sz="1500"/>
            </a:lvl2pPr>
            <a:lvl3pPr marL="685800" indent="0" algn="ctr">
              <a:buNone/>
              <a:defRPr sz="1350"/>
            </a:lvl3pPr>
            <a:lvl4pPr marL="1028700" indent="0" algn="ctr">
              <a:buNone/>
              <a:defRPr sz="1200"/>
            </a:lvl4pPr>
            <a:lvl5pPr marL="1371600" indent="0" algn="ctr">
              <a:buNone/>
              <a:defRPr sz="1200"/>
            </a:lvl5pPr>
            <a:lvl6pPr marL="1714500" indent="0" algn="ctr">
              <a:buNone/>
              <a:defRPr sz="1200"/>
            </a:lvl6pPr>
            <a:lvl7pPr marL="2057400" indent="0" algn="ctr">
              <a:buNone/>
              <a:defRPr sz="1200"/>
            </a:lvl7pPr>
            <a:lvl8pPr marL="2400300" indent="0" algn="ctr">
              <a:buNone/>
              <a:defRPr sz="1200"/>
            </a:lvl8pPr>
            <a:lvl9pPr marL="2743200" indent="0" algn="ctr">
              <a:buNone/>
              <a:defRPr sz="1200"/>
            </a:lvl9pPr>
          </a:lstStyle>
          <a:p>
            <a:r>
              <a:rPr lang="en-US" dirty="0" smtClean="0"/>
              <a:t>Click to add subtitle, date or presenter’s name, use font Arial in 18pt</a:t>
            </a:r>
          </a:p>
        </p:txBody>
      </p:sp>
    </p:spTree>
    <p:extLst>
      <p:ext uri="{BB962C8B-B14F-4D97-AF65-F5344CB8AC3E}">
        <p14:creationId xmlns:p14="http://schemas.microsoft.com/office/powerpoint/2010/main" val="1674225661"/>
      </p:ext>
    </p:extLst>
  </p:cSld>
  <p:clrMapOvr>
    <a:masterClrMapping/>
  </p:clrMapOvr>
  <p:timing>
    <p:tnLst>
      <p:par>
        <p:cTn id="1" dur="indefinite" restart="never" nodeType="tmRoot"/>
      </p:par>
    </p:tnLst>
  </p:timing>
</p:sldLayout>
</file>

<file path=ppt/slideLayouts/slideLayout3.xml><?xml version="1.0" encoding="utf-8"?>
<p:sldLayout xmlns:a="http://schemas.openxmlformats.org/drawingml/2006/main" xmlns:r="http://schemas.openxmlformats.org/officeDocument/2006/relationships" xmlns:p="http://schemas.openxmlformats.org/presentationml/2006/main" preserve="1" userDrawn="1">
  <p:cSld name="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0" y="-2"/>
            <a:ext cx="9142223" cy="5143500"/>
          </a:xfrm>
          <a:prstGeom prst="rect">
            <a:avLst/>
          </a:prstGeom>
        </p:spPr>
      </p:pic>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
        <p:nvSpPr>
          <p:cNvPr id="12" name="Text Placeholder 11"/>
          <p:cNvSpPr>
            <a:spLocks noGrp="1"/>
          </p:cNvSpPr>
          <p:nvPr>
            <p:ph type="body" sz="quarter" idx="10" hasCustomPrompt="1"/>
          </p:nvPr>
        </p:nvSpPr>
        <p:spPr>
          <a:xfrm>
            <a:off x="855253" y="1283264"/>
            <a:ext cx="4992481" cy="1622425"/>
          </a:xfrm>
        </p:spPr>
        <p:txBody>
          <a:bodyPr>
            <a:normAutofit/>
          </a:bodyPr>
          <a:lstStyle>
            <a:lvl1pPr marL="0" indent="0">
              <a:buNone/>
              <a:defRPr sz="3000" baseline="0">
                <a:solidFill>
                  <a:schemeClr val="tx1"/>
                </a:solidFill>
                <a:latin typeface="Arial Black" panose="020B0A04020102020204" pitchFamily="34" charset="0"/>
              </a:defRPr>
            </a:lvl1pPr>
          </a:lstStyle>
          <a:p>
            <a:pPr lvl="0"/>
            <a:r>
              <a:rPr lang="en-US" dirty="0" smtClean="0"/>
              <a:t>This is divider slide option 1, title font is Arial Black in 30pt</a:t>
            </a:r>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spTree>
    <p:extLst>
      <p:ext uri="{BB962C8B-B14F-4D97-AF65-F5344CB8AC3E}">
        <p14:creationId xmlns:p14="http://schemas.microsoft.com/office/powerpoint/2010/main" val="3416109963"/>
      </p:ext>
    </p:extLst>
  </p:cSld>
  <p:clrMapOvr>
    <a:masterClrMapping/>
  </p:clrMapOvr>
  <p:timing>
    <p:tnLst>
      <p:par>
        <p:cTn id="1" dur="indefinite" restart="never" nodeType="tmRoot"/>
      </p:par>
    </p:tnLst>
  </p:timing>
</p:sldLayout>
</file>

<file path=ppt/slideLayouts/slideLayout4.xml><?xml version="1.0" encoding="utf-8"?>
<p:sldLayout xmlns:a="http://schemas.openxmlformats.org/drawingml/2006/main" xmlns:r="http://schemas.openxmlformats.org/officeDocument/2006/relationships" xmlns:p="http://schemas.openxmlformats.org/presentationml/2006/main" preserve="1" userDrawn="1">
  <p:cSld name="1_Custom Layout">
    <p:spTree>
      <p:nvGrpSpPr>
        <p:cNvPr id="1" name=""/>
        <p:cNvGrpSpPr/>
        <p:nvPr/>
      </p:nvGrpSpPr>
      <p:grpSpPr>
        <a:xfrm>
          <a:off x="0" y="0"/>
          <a:ext cx="0" cy="0"/>
          <a:chOff x="0" y="0"/>
          <a:chExt cx="0" cy="0"/>
        </a:xfrm>
      </p:grpSpPr>
      <p:pic>
        <p:nvPicPr>
          <p:cNvPr id="6" name="Picture 5"/>
          <p:cNvPicPr>
            <a:picLocks noChangeAspect="1"/>
          </p:cNvPicPr>
          <p:nvPr userDrawn="1"/>
        </p:nvPicPr>
        <p:blipFill>
          <a:blip r:embed="rId2" cstate="print">
            <a:extLst>
              <a:ext uri="{28A0092B-C50C-407E-A947-70E740481C1C}">
                <a14:useLocalDpi xmlns:a14="http://schemas.microsoft.com/office/drawing/2010/main" val="0"/>
              </a:ext>
            </a:extLst>
          </a:blip>
          <a:stretch>
            <a:fillRect/>
          </a:stretch>
        </p:blipFill>
        <p:spPr>
          <a:xfrm>
            <a:off x="888" y="0"/>
            <a:ext cx="9142223" cy="5143500"/>
          </a:xfrm>
          <a:prstGeom prst="rect">
            <a:avLst/>
          </a:prstGeom>
        </p:spPr>
      </p:pic>
      <p:sp>
        <p:nvSpPr>
          <p:cNvPr id="10" name="Text Placeholder 11"/>
          <p:cNvSpPr>
            <a:spLocks noGrp="1"/>
          </p:cNvSpPr>
          <p:nvPr>
            <p:ph type="body" sz="quarter" idx="10" hasCustomPrompt="1"/>
          </p:nvPr>
        </p:nvSpPr>
        <p:spPr>
          <a:xfrm>
            <a:off x="855253" y="1290638"/>
            <a:ext cx="5213707" cy="1622425"/>
          </a:xfrm>
        </p:spPr>
        <p:txBody>
          <a:bodyPr>
            <a:normAutofit/>
          </a:bodyPr>
          <a:lstStyle>
            <a:lvl1pPr marL="0" marR="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sz="3000">
                <a:solidFill>
                  <a:schemeClr val="tx1"/>
                </a:solidFill>
                <a:latin typeface="Arial Black" panose="020B0A04020102020204" pitchFamily="34" charset="0"/>
              </a:defRPr>
            </a:lvl1pPr>
          </a:lstStyle>
          <a:p>
            <a:pPr marL="0" marR="0" lvl="0" indent="0" algn="l" defTabSz="685800" rtl="0" eaLnBrk="1" fontAlgn="auto" latinLnBrk="0" hangingPunct="1">
              <a:lnSpc>
                <a:spcPct val="90000"/>
              </a:lnSpc>
              <a:spcBef>
                <a:spcPts val="750"/>
              </a:spcBef>
              <a:spcAft>
                <a:spcPts val="0"/>
              </a:spcAft>
              <a:buClrTx/>
              <a:buSzTx/>
              <a:buFont typeface="Arial" panose="020B0604020202020204" pitchFamily="34" charset="0"/>
              <a:buNone/>
              <a:tabLst/>
              <a:defRPr/>
            </a:pPr>
            <a:r>
              <a:rPr lang="en-US" dirty="0" smtClean="0"/>
              <a:t>This is divider slide option 2, title font is Arial Black in 30pt</a:t>
            </a:r>
          </a:p>
          <a:p>
            <a:pPr lvl="0"/>
            <a:endParaRPr lang="en-US" dirty="0"/>
          </a:p>
        </p:txBody>
      </p:sp>
      <p:sp>
        <p:nvSpPr>
          <p:cNvPr id="5" name="Text Placeholder 13"/>
          <p:cNvSpPr>
            <a:spLocks noGrp="1"/>
          </p:cNvSpPr>
          <p:nvPr>
            <p:ph type="body" sz="quarter" idx="11" hasCustomPrompt="1"/>
          </p:nvPr>
        </p:nvSpPr>
        <p:spPr>
          <a:xfrm>
            <a:off x="464820" y="4686300"/>
            <a:ext cx="5504906" cy="230832"/>
          </a:xfrm>
        </p:spPr>
        <p:txBody>
          <a:bodyPr wrap="square">
            <a:spAutoFit/>
          </a:bodyPr>
          <a:lstStyle>
            <a:lvl1pPr marL="0" indent="0">
              <a:buNone/>
              <a:defRPr sz="1000">
                <a:solidFill>
                  <a:schemeClr val="bg1"/>
                </a:solidFill>
              </a:defRPr>
            </a:lvl1pPr>
          </a:lstStyle>
          <a:p>
            <a:pPr lvl="0"/>
            <a:r>
              <a:rPr lang="en-US" dirty="0" smtClean="0"/>
              <a:t>Remember to classify your document – use font Arial in 10pt </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613417" y="288471"/>
            <a:ext cx="2349646" cy="705652"/>
          </a:xfrm>
          <a:prstGeom prst="rect">
            <a:avLst/>
          </a:prstGeom>
        </p:spPr>
      </p:pic>
    </p:spTree>
    <p:extLst>
      <p:ext uri="{BB962C8B-B14F-4D97-AF65-F5344CB8AC3E}">
        <p14:creationId xmlns:p14="http://schemas.microsoft.com/office/powerpoint/2010/main" val="356067826"/>
      </p:ext>
    </p:extLst>
  </p:cSld>
  <p:clrMapOvr>
    <a:masterClrMapping/>
  </p:clrMapOvr>
  <p:timing>
    <p:tnLst>
      <p:par>
        <p:cTn id="1" dur="indefinite" restart="never" nodeType="tmRoot"/>
      </p:par>
    </p:tnLst>
  </p:timing>
</p:sldLayout>
</file>

<file path=ppt/slideLayouts/slideLayout5.xml><?xml version="1.0" encoding="utf-8"?>
<p:sldLayout xmlns:a="http://schemas.openxmlformats.org/drawingml/2006/main" xmlns:r="http://schemas.openxmlformats.org/officeDocument/2006/relationships" xmlns:p="http://schemas.openxmlformats.org/presentationml/2006/main" preserve="1" userDrawn="1">
  <p:cSld name="5_Custom Layout">
    <p:spTree>
      <p:nvGrpSpPr>
        <p:cNvPr id="1" name=""/>
        <p:cNvGrpSpPr/>
        <p:nvPr/>
      </p:nvGrpSpPr>
      <p:grpSpPr>
        <a:xfrm>
          <a:off x="0" y="0"/>
          <a:ext cx="0" cy="0"/>
          <a:chOff x="0" y="0"/>
          <a:chExt cx="0" cy="0"/>
        </a:xfrm>
      </p:grpSpPr>
      <p:pic>
        <p:nvPicPr>
          <p:cNvPr id="3" name="Picture 2"/>
          <p:cNvPicPr>
            <a:picLocks noChangeAspect="1"/>
          </p:cNvPicPr>
          <p:nvPr userDrawn="1"/>
        </p:nvPicPr>
        <p:blipFill rotWithShape="1">
          <a:blip r:embed="rId2" cstate="print">
            <a:extLst>
              <a:ext uri="{28A0092B-C50C-407E-A947-70E740481C1C}">
                <a14:useLocalDpi xmlns:a14="http://schemas.microsoft.com/office/drawing/2010/main" val="0"/>
              </a:ext>
            </a:extLst>
          </a:blip>
          <a:srcRect l="65665" r="1584"/>
          <a:stretch/>
        </p:blipFill>
        <p:spPr>
          <a:xfrm>
            <a:off x="0" y="0"/>
            <a:ext cx="2994660" cy="5143500"/>
          </a:xfrm>
          <a:prstGeom prst="rect">
            <a:avLst/>
          </a:prstGeom>
        </p:spPr>
      </p:pic>
      <p:pic>
        <p:nvPicPr>
          <p:cNvPr id="4" name="Picture 3"/>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
        <p:nvSpPr>
          <p:cNvPr id="14"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15"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317404235"/>
      </p:ext>
    </p:extLst>
  </p:cSld>
  <p:clrMapOvr>
    <a:masterClrMapping/>
  </p:clrMapOvr>
  <p:timing>
    <p:tnLst>
      <p:par>
        <p:cTn id="1" dur="indefinite" restart="never" nodeType="tmRoot"/>
      </p:par>
    </p:tnLst>
  </p:timing>
</p:sldLayout>
</file>

<file path=ppt/slideLayouts/slideLayout6.xml><?xml version="1.0" encoding="utf-8"?>
<p:sldLayout xmlns:a="http://schemas.openxmlformats.org/drawingml/2006/main" xmlns:r="http://schemas.openxmlformats.org/officeDocument/2006/relationships" xmlns:p="http://schemas.openxmlformats.org/presentationml/2006/main" preserve="1" userDrawn="1">
  <p:cSld name="7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283"/>
            <a:ext cx="2998370" cy="5143217"/>
          </a:xfrm>
          <a:prstGeom prst="rect">
            <a:avLst/>
          </a:prstGeom>
        </p:spPr>
      </p:pic>
      <p:sp>
        <p:nvSpPr>
          <p:cNvPr id="9"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2106011680"/>
      </p:ext>
    </p:extLst>
  </p:cSld>
  <p:clrMapOvr>
    <a:masterClrMapping/>
  </p:clrMapOvr>
  <p:timing>
    <p:tnLst>
      <p:par>
        <p:cTn id="1" dur="indefinite" restart="never" nodeType="tmRoot"/>
      </p:par>
    </p:tnLst>
  </p:timing>
</p:sldLayout>
</file>

<file path=ppt/slideLayouts/slideLayout7.xml><?xml version="1.0" encoding="utf-8"?>
<p:sldLayout xmlns:a="http://schemas.openxmlformats.org/drawingml/2006/main" xmlns:r="http://schemas.openxmlformats.org/officeDocument/2006/relationships" xmlns:p="http://schemas.openxmlformats.org/presentationml/2006/main" preserve="1" userDrawn="1">
  <p:cSld name="2_Custom Layout">
    <p:spTree>
      <p:nvGrpSpPr>
        <p:cNvPr id="1" name=""/>
        <p:cNvGrpSpPr/>
        <p:nvPr/>
      </p:nvGrpSpPr>
      <p:grpSpPr>
        <a:xfrm>
          <a:off x="0" y="0"/>
          <a:ext cx="0" cy="0"/>
          <a:chOff x="0" y="0"/>
          <a:chExt cx="0" cy="0"/>
        </a:xfrm>
      </p:grpSpPr>
      <p:pic>
        <p:nvPicPr>
          <p:cNvPr id="2" name="Picture 1"/>
          <p:cNvPicPr>
            <a:picLocks noChangeAspect="1"/>
          </p:cNvPicPr>
          <p:nvPr userDrawn="1"/>
        </p:nvPicPr>
        <p:blipFill rotWithShape="1">
          <a:blip r:embed="rId2" cstate="print">
            <a:extLst>
              <a:ext uri="{28A0092B-C50C-407E-A947-70E740481C1C}">
                <a14:useLocalDpi xmlns:a14="http://schemas.microsoft.com/office/drawing/2010/main" val="0"/>
              </a:ext>
            </a:extLst>
          </a:blip>
          <a:srcRect l="66333" r="917"/>
          <a:stretch/>
        </p:blipFill>
        <p:spPr>
          <a:xfrm>
            <a:off x="0" y="0"/>
            <a:ext cx="2994660" cy="5143500"/>
          </a:xfrm>
          <a:prstGeom prst="rect">
            <a:avLst/>
          </a:prstGeom>
        </p:spPr>
      </p:pic>
      <p:sp>
        <p:nvSpPr>
          <p:cNvPr id="10"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6"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7"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8" name="Picture 7"/>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161903946"/>
      </p:ext>
    </p:extLst>
  </p:cSld>
  <p:clrMapOvr>
    <a:masterClrMapping/>
  </p:clrMapOvr>
  <p:timing>
    <p:tnLst>
      <p:par>
        <p:cTn id="1" dur="indefinite" restart="never" nodeType="tmRoot"/>
      </p:par>
    </p:tnLst>
  </p:timing>
</p:sldLayout>
</file>

<file path=ppt/slideLayouts/slideLayout8.xml><?xml version="1.0" encoding="utf-8"?>
<p:sldLayout xmlns:a="http://schemas.openxmlformats.org/drawingml/2006/main" xmlns:r="http://schemas.openxmlformats.org/officeDocument/2006/relationships" xmlns:p="http://schemas.openxmlformats.org/presentationml/2006/main" preserve="1" userDrawn="1">
  <p:cSld name="8_Custom Layout">
    <p:spTree>
      <p:nvGrpSpPr>
        <p:cNvPr id="1" name=""/>
        <p:cNvGrpSpPr/>
        <p:nvPr/>
      </p:nvGrpSpPr>
      <p:grpSpPr>
        <a:xfrm>
          <a:off x="0" y="0"/>
          <a:ext cx="0" cy="0"/>
          <a:chOff x="0" y="0"/>
          <a:chExt cx="0" cy="0"/>
        </a:xfrm>
      </p:grpSpPr>
      <p:pic>
        <p:nvPicPr>
          <p:cNvPr id="4" name="Picture 3"/>
          <p:cNvPicPr>
            <a:picLocks noChangeAspect="1"/>
          </p:cNvPicPr>
          <p:nvPr userDrawn="1"/>
        </p:nvPicPr>
        <p:blipFill rotWithShape="1">
          <a:blip r:embed="rId2" cstate="screen">
            <a:extLst>
              <a:ext uri="{28A0092B-C50C-407E-A947-70E740481C1C}">
                <a14:useLocalDpi xmlns:a14="http://schemas.microsoft.com/office/drawing/2010/main"/>
              </a:ext>
            </a:extLst>
          </a:blip>
          <a:srcRect/>
          <a:stretch/>
        </p:blipFill>
        <p:spPr>
          <a:xfrm>
            <a:off x="0" y="-1"/>
            <a:ext cx="2977816" cy="5143500"/>
          </a:xfrm>
          <a:prstGeom prst="rect">
            <a:avLst/>
          </a:prstGeom>
        </p:spPr>
      </p:pic>
      <p:sp>
        <p:nvSpPr>
          <p:cNvPr id="7" name="Text Placeholder 13"/>
          <p:cNvSpPr>
            <a:spLocks noGrp="1"/>
          </p:cNvSpPr>
          <p:nvPr>
            <p:ph type="body" sz="quarter" idx="10" hasCustomPrompt="1"/>
          </p:nvPr>
        </p:nvSpPr>
        <p:spPr>
          <a:xfrm>
            <a:off x="240030" y="4686300"/>
            <a:ext cx="2381250" cy="228600"/>
          </a:xfrm>
        </p:spPr>
        <p:txBody>
          <a:bodyPr>
            <a:spAutoFit/>
          </a:bodyPr>
          <a:lstStyle>
            <a:lvl1pPr marL="0" indent="0">
              <a:buNone/>
              <a:defRPr sz="1000">
                <a:solidFill>
                  <a:schemeClr val="bg1"/>
                </a:solidFill>
              </a:defRPr>
            </a:lvl1pPr>
          </a:lstStyle>
          <a:p>
            <a:pPr lvl="0"/>
            <a:r>
              <a:rPr lang="en-US" dirty="0" smtClean="0"/>
              <a:t>Remember to classify your document</a:t>
            </a:r>
            <a:endParaRPr lang="en-US" dirty="0"/>
          </a:p>
        </p:txBody>
      </p:sp>
      <p:sp>
        <p:nvSpPr>
          <p:cNvPr id="8" name="Title 7"/>
          <p:cNvSpPr>
            <a:spLocks noGrp="1"/>
          </p:cNvSpPr>
          <p:nvPr>
            <p:ph type="title" hasCustomPrompt="1"/>
          </p:nvPr>
        </p:nvSpPr>
        <p:spPr>
          <a:xfrm>
            <a:off x="240030" y="1371421"/>
            <a:ext cx="2653392" cy="2400657"/>
          </a:xfrm>
        </p:spPr>
        <p:txBody>
          <a:bodyPr wrap="square" anchor="t" anchorCtr="0">
            <a:spAutoFit/>
          </a:bodyPr>
          <a:lstStyle>
            <a:lvl1pPr>
              <a:lnSpc>
                <a:spcPct val="100000"/>
              </a:lnSpc>
              <a:defRPr sz="2500" baseline="0">
                <a:solidFill>
                  <a:schemeClr val="bg1"/>
                </a:solidFill>
              </a:defRPr>
            </a:lvl1pPr>
          </a:lstStyle>
          <a:p>
            <a:r>
              <a:rPr lang="en-US" dirty="0" smtClean="0"/>
              <a:t>This is a Section opening slide title font is Arial Black </a:t>
            </a:r>
            <a:br>
              <a:rPr lang="en-US" dirty="0" smtClean="0"/>
            </a:br>
            <a:r>
              <a:rPr lang="en-US" dirty="0" smtClean="0"/>
              <a:t>in 25pt</a:t>
            </a:r>
            <a:endParaRPr lang="en-US" dirty="0"/>
          </a:p>
        </p:txBody>
      </p:sp>
      <p:sp>
        <p:nvSpPr>
          <p:cNvPr id="9" name="Text Placeholder 6"/>
          <p:cNvSpPr>
            <a:spLocks noGrp="1"/>
          </p:cNvSpPr>
          <p:nvPr>
            <p:ph type="body" sz="quarter" idx="11" hasCustomPrompt="1"/>
          </p:nvPr>
        </p:nvSpPr>
        <p:spPr>
          <a:xfrm>
            <a:off x="3318489" y="1371421"/>
            <a:ext cx="5500688" cy="3314700"/>
          </a:xfrm>
        </p:spPr>
        <p:txBody>
          <a:bodyPr/>
          <a:lstStyle>
            <a:lvl1pPr>
              <a:defRPr baseline="0"/>
            </a:lvl1pPr>
          </a:lstStyle>
          <a:p>
            <a:pPr lvl="0"/>
            <a:r>
              <a:rPr lang="en-US" dirty="0" smtClean="0"/>
              <a:t>Click to insert a section introduction, keep font size at 20pt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pic>
        <p:nvPicPr>
          <p:cNvPr id="10" name="Picture 9"/>
          <p:cNvPicPr>
            <a:picLocks noChangeAspect="1"/>
          </p:cNvPicPr>
          <p:nvPr userDrawn="1"/>
        </p:nvPicPr>
        <p:blipFill>
          <a:blip r:embed="rId3">
            <a:extLst>
              <a:ext uri="{28A0092B-C50C-407E-A947-70E740481C1C}">
                <a14:useLocalDpi xmlns:a14="http://schemas.microsoft.com/office/drawing/2010/main" val="0"/>
              </a:ext>
            </a:extLst>
          </a:blip>
          <a:stretch>
            <a:fillRect/>
          </a:stretch>
        </p:blipFill>
        <p:spPr>
          <a:xfrm>
            <a:off x="6731667" y="256493"/>
            <a:ext cx="2180651" cy="654898"/>
          </a:xfrm>
          <a:prstGeom prst="rect">
            <a:avLst/>
          </a:prstGeom>
        </p:spPr>
      </p:pic>
    </p:spTree>
    <p:extLst>
      <p:ext uri="{BB962C8B-B14F-4D97-AF65-F5344CB8AC3E}">
        <p14:creationId xmlns:p14="http://schemas.microsoft.com/office/powerpoint/2010/main" val="674699322"/>
      </p:ext>
    </p:extLst>
  </p:cSld>
  <p:clrMapOvr>
    <a:masterClrMapping/>
  </p:clrMapOvr>
  <p:timing>
    <p:tnLst>
      <p:par>
        <p:cTn id="1" dur="indefinite" restart="never" nodeType="tmRoot"/>
      </p:par>
    </p:tnLst>
  </p:timing>
</p:sldLayout>
</file>

<file path=ppt/slideLayouts/slideLayout9.xml><?xml version="1.0" encoding="utf-8"?>
<p:sldLayout xmlns:a="http://schemas.openxmlformats.org/drawingml/2006/main" xmlns:r="http://schemas.openxmlformats.org/officeDocument/2006/relationships" xmlns:p="http://schemas.openxmlformats.org/presentationml/2006/main" userDrawn="1">
  <p:cSld name="1_Title and Content">
    <p:spTree>
      <p:nvGrpSpPr>
        <p:cNvPr id="1" name=""/>
        <p:cNvGrpSpPr/>
        <p:nvPr/>
      </p:nvGrpSpPr>
      <p:grpSpPr>
        <a:xfrm>
          <a:off x="0" y="0"/>
          <a:ext cx="0" cy="0"/>
          <a:chOff x="0" y="0"/>
          <a:chExt cx="0" cy="0"/>
        </a:xfrm>
      </p:grpSpPr>
      <p:sp>
        <p:nvSpPr>
          <p:cNvPr id="8" name="Footer Placeholder 3">
            <a:extLst>
              <a:ext uri="{FF2B5EF4-FFF2-40B4-BE49-F238E27FC236}">
                <a16:creationId xmlns:a16="http://schemas.microsoft.com/office/drawing/2014/main" id="{44B18587-0869-134B-AD95-369A724E012A}"/>
              </a:ext>
            </a:extLst>
          </p:cNvPr>
          <p:cNvSpPr>
            <a:spLocks noGrp="1"/>
          </p:cNvSpPr>
          <p:nvPr>
            <p:ph type="ftr" sz="quarter" idx="11"/>
          </p:nvPr>
        </p:nvSpPr>
        <p:spPr>
          <a:xfrm>
            <a:off x="725144" y="4757426"/>
            <a:ext cx="2156898" cy="205383"/>
          </a:xfrm>
          <a:prstGeom prst="rect">
            <a:avLst/>
          </a:prstGeom>
        </p:spPr>
        <p:txBody>
          <a:bodyPr/>
          <a:lstStyle>
            <a:lvl1pPr algn="l">
              <a:defRPr sz="900">
                <a:solidFill>
                  <a:srgbClr val="E30613"/>
                </a:solidFill>
                <a:latin typeface="Arial" panose="020B0604020202020204" pitchFamily="34" charset="0"/>
                <a:cs typeface="Arial" panose="020B0604020202020204" pitchFamily="34" charset="0"/>
              </a:defRPr>
            </a:lvl1pPr>
          </a:lstStyle>
          <a:p>
            <a:r>
              <a:rPr lang="en-US" dirty="0" smtClean="0"/>
              <a:t>Remember to classify your document</a:t>
            </a:r>
            <a:endParaRPr lang="en-US" dirty="0"/>
          </a:p>
        </p:txBody>
      </p:sp>
      <p:sp>
        <p:nvSpPr>
          <p:cNvPr id="9" name="Slide Number Placeholder 4">
            <a:extLst>
              <a:ext uri="{FF2B5EF4-FFF2-40B4-BE49-F238E27FC236}">
                <a16:creationId xmlns:a16="http://schemas.microsoft.com/office/drawing/2014/main" id="{BDFAFC73-2E51-304C-BA8C-73D90FF8953F}"/>
              </a:ext>
            </a:extLst>
          </p:cNvPr>
          <p:cNvSpPr>
            <a:spLocks noGrp="1"/>
          </p:cNvSpPr>
          <p:nvPr>
            <p:ph type="sldNum" sz="quarter" idx="12"/>
          </p:nvPr>
        </p:nvSpPr>
        <p:spPr>
          <a:xfrm>
            <a:off x="376620" y="4749806"/>
            <a:ext cx="727529" cy="205383"/>
          </a:xfrm>
        </p:spPr>
        <p:txBody>
          <a:bodyPr/>
          <a:lstStyle>
            <a:lvl1pPr algn="l">
              <a:defRPr>
                <a:solidFill>
                  <a:srgbClr val="EC4750"/>
                </a:solidFill>
                <a:latin typeface="Arial" panose="020B0604020202020204" pitchFamily="34" charset="0"/>
                <a:cs typeface="Arial" panose="020B0604020202020204" pitchFamily="34" charset="0"/>
              </a:defRPr>
            </a:lvl1pPr>
          </a:lstStyle>
          <a:p>
            <a:fld id="{FC766537-94F2-A24E-B020-2BCDC9CD5735}" type="slidenum">
              <a:rPr lang="en-US" smtClean="0"/>
              <a:pPr/>
              <a:t>‹#›</a:t>
            </a:fld>
            <a:r>
              <a:rPr lang="en-US" dirty="0" smtClean="0"/>
              <a:t>   | </a:t>
            </a:r>
            <a:endParaRPr lang="en-US" dirty="0"/>
          </a:p>
        </p:txBody>
      </p:sp>
      <p:pic>
        <p:nvPicPr>
          <p:cNvPr id="5" name="Picture 4"/>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7100240" y="155813"/>
            <a:ext cx="1822210" cy="547251"/>
          </a:xfrm>
          <a:prstGeom prst="rect">
            <a:avLst/>
          </a:prstGeom>
        </p:spPr>
      </p:pic>
      <p:sp>
        <p:nvSpPr>
          <p:cNvPr id="6" name="Rectangle 5"/>
          <p:cNvSpPr/>
          <p:nvPr userDrawn="1"/>
        </p:nvSpPr>
        <p:spPr>
          <a:xfrm flipV="1">
            <a:off x="-1" y="0"/>
            <a:ext cx="102870" cy="1200150"/>
          </a:xfrm>
          <a:prstGeom prst="rect">
            <a:avLst/>
          </a:prstGeom>
          <a:gradFill>
            <a:gsLst>
              <a:gs pos="76000">
                <a:srgbClr val="E30613"/>
              </a:gs>
              <a:gs pos="0">
                <a:srgbClr val="EC4750">
                  <a:alpha val="1000"/>
                </a:srgbClr>
              </a:gs>
            </a:gsLst>
            <a:lin ang="5400000" scaled="0"/>
          </a:gra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dirty="0"/>
          </a:p>
        </p:txBody>
      </p:sp>
      <p:sp>
        <p:nvSpPr>
          <p:cNvPr id="2" name="Title 1"/>
          <p:cNvSpPr>
            <a:spLocks noGrp="1"/>
          </p:cNvSpPr>
          <p:nvPr>
            <p:ph type="title" hasCustomPrompt="1"/>
          </p:nvPr>
        </p:nvSpPr>
        <p:spPr>
          <a:xfrm>
            <a:off x="373380" y="689607"/>
            <a:ext cx="8409240" cy="764879"/>
          </a:xfrm>
        </p:spPr>
        <p:txBody>
          <a:bodyPr anchor="t" anchorCtr="0">
            <a:normAutofit/>
          </a:bodyPr>
          <a:lstStyle>
            <a:lvl1pPr algn="l">
              <a:lnSpc>
                <a:spcPct val="100000"/>
              </a:lnSpc>
              <a:defRPr sz="2000" baseline="0">
                <a:solidFill>
                  <a:srgbClr val="404040"/>
                </a:solidFill>
              </a:defRPr>
            </a:lvl1pPr>
          </a:lstStyle>
          <a:p>
            <a:r>
              <a:rPr lang="en-US" dirty="0" smtClean="0"/>
              <a:t>This is a content page, click to add title, title font is Arial Black in 20pt</a:t>
            </a:r>
            <a:endParaRPr lang="en-US" dirty="0"/>
          </a:p>
        </p:txBody>
      </p:sp>
      <p:sp>
        <p:nvSpPr>
          <p:cNvPr id="4" name="Text Placeholder 3"/>
          <p:cNvSpPr>
            <a:spLocks noGrp="1"/>
          </p:cNvSpPr>
          <p:nvPr>
            <p:ph type="body" sz="quarter" idx="13" hasCustomPrompt="1"/>
          </p:nvPr>
        </p:nvSpPr>
        <p:spPr>
          <a:xfrm>
            <a:off x="376620" y="452298"/>
            <a:ext cx="4342765" cy="228600"/>
          </a:xfrm>
        </p:spPr>
        <p:txBody>
          <a:bodyPr>
            <a:noAutofit/>
          </a:bodyPr>
          <a:lstStyle>
            <a:lvl1pPr marL="0" indent="0">
              <a:lnSpc>
                <a:spcPct val="100000"/>
              </a:lnSpc>
              <a:buNone/>
              <a:defRPr sz="1200" b="0" baseline="0">
                <a:solidFill>
                  <a:srgbClr val="E30613"/>
                </a:solidFill>
              </a:defRPr>
            </a:lvl1pPr>
          </a:lstStyle>
          <a:p>
            <a:pPr lvl="0"/>
            <a:r>
              <a:rPr lang="en-US" dirty="0" smtClean="0"/>
              <a:t>Click to add section title – section title font is Arial in 12pt</a:t>
            </a:r>
            <a:endParaRPr lang="en-US" dirty="0"/>
          </a:p>
        </p:txBody>
      </p:sp>
      <p:sp>
        <p:nvSpPr>
          <p:cNvPr id="10" name="Text Placeholder 9"/>
          <p:cNvSpPr>
            <a:spLocks noGrp="1"/>
          </p:cNvSpPr>
          <p:nvPr>
            <p:ph type="body" sz="quarter" idx="14" hasCustomPrompt="1"/>
          </p:nvPr>
        </p:nvSpPr>
        <p:spPr>
          <a:xfrm>
            <a:off x="376238" y="1463888"/>
            <a:ext cx="8406382" cy="1374735"/>
          </a:xfrm>
        </p:spPr>
        <p:txBody>
          <a:bodyPr wrap="square">
            <a:spAutoFit/>
          </a:bodyPr>
          <a:lstStyle>
            <a:lvl1pPr>
              <a:lnSpc>
                <a:spcPct val="100000"/>
              </a:lnSpc>
              <a:defRPr sz="1800" baseline="0">
                <a:solidFill>
                  <a:schemeClr val="tx2"/>
                </a:solidFill>
              </a:defRPr>
            </a:lvl1pPr>
            <a:lvl2pPr>
              <a:lnSpc>
                <a:spcPct val="100000"/>
              </a:lnSpc>
              <a:defRPr sz="1600">
                <a:solidFill>
                  <a:schemeClr val="tx2"/>
                </a:solidFill>
              </a:defRPr>
            </a:lvl2pPr>
            <a:lvl3pPr>
              <a:lnSpc>
                <a:spcPct val="100000"/>
              </a:lnSpc>
              <a:defRPr sz="1400">
                <a:solidFill>
                  <a:schemeClr val="tx2"/>
                </a:solidFill>
              </a:defRPr>
            </a:lvl3pPr>
            <a:lvl4pPr>
              <a:lnSpc>
                <a:spcPct val="100000"/>
              </a:lnSpc>
              <a:defRPr sz="1200">
                <a:solidFill>
                  <a:schemeClr val="tx2"/>
                </a:solidFill>
              </a:defRPr>
            </a:lvl4pPr>
            <a:lvl5pPr>
              <a:lnSpc>
                <a:spcPct val="100000"/>
              </a:lnSpc>
              <a:defRPr sz="1000">
                <a:solidFill>
                  <a:schemeClr val="tx2"/>
                </a:solidFill>
              </a:defRPr>
            </a:lvl5pPr>
          </a:lstStyle>
          <a:p>
            <a:pPr lvl="0"/>
            <a:r>
              <a:rPr lang="en-US" dirty="0" smtClean="0"/>
              <a:t>Click to add your content – use Arial font and keep font size at 18pt</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Tree>
    <p:extLst>
      <p:ext uri="{BB962C8B-B14F-4D97-AF65-F5344CB8AC3E}">
        <p14:creationId xmlns:p14="http://schemas.microsoft.com/office/powerpoint/2010/main" val="1499928799"/>
      </p:ext>
    </p:extLst>
  </p:cSld>
  <p:clrMapOvr>
    <a:masterClrMapping/>
  </p:clrMapOvr>
  <p:timing>
    <p:tnLst>
      <p:par>
        <p:cTn id="1" dur="indefinite" restart="never" nodeType="tmRoot"/>
      </p:par>
    </p:tnLst>
  </p:timing>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3" Type="http://schemas.openxmlformats.org/officeDocument/2006/relationships/slideLayout" Target="../slideLayouts/slideLayout3.xml"/><Relationship Id="rId7" Type="http://schemas.openxmlformats.org/officeDocument/2006/relationships/slideLayout" Target="../slideLayouts/slideLayout7.xml"/><Relationship Id="rId12" Type="http://schemas.openxmlformats.org/officeDocument/2006/relationships/slideLayout" Target="../slideLayouts/slideLayout12.xml"/><Relationship Id="rId2" Type="http://schemas.openxmlformats.org/officeDocument/2006/relationships/slideLayout" Target="../slideLayouts/slideLayout2.xml"/><Relationship Id="rId16" Type="http://schemas.openxmlformats.org/officeDocument/2006/relationships/theme" Target="../theme/theme1.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5" Type="http://schemas.openxmlformats.org/officeDocument/2006/relationships/slideLayout" Target="../slideLayouts/slideLayout5.xml"/><Relationship Id="rId15" Type="http://schemas.openxmlformats.org/officeDocument/2006/relationships/slideLayout" Target="../slideLayouts/slideLayout15.xml"/><Relationship Id="rId10" Type="http://schemas.openxmlformats.org/officeDocument/2006/relationships/slideLayout" Target="../slideLayouts/slideLayout10.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273844"/>
            <a:ext cx="7886700" cy="994172"/>
          </a:xfrm>
          <a:prstGeom prst="rect">
            <a:avLst/>
          </a:prstGeom>
        </p:spPr>
        <p:txBody>
          <a:bodyPr vert="horz" lIns="91440" tIns="45720" rIns="91440" bIns="45720" rtlCol="0" anchor="ctr">
            <a:normAutofit/>
          </a:bodyPr>
          <a:lstStyle/>
          <a:p>
            <a:r>
              <a:rPr lang="en-US" dirty="0" smtClean="0"/>
              <a:t>Click to edit Master title style</a:t>
            </a:r>
            <a:endParaRPr lang="en-US" dirty="0"/>
          </a:p>
        </p:txBody>
      </p:sp>
      <p:sp>
        <p:nvSpPr>
          <p:cNvPr id="3" name="Text Placeholder 2"/>
          <p:cNvSpPr>
            <a:spLocks noGrp="1"/>
          </p:cNvSpPr>
          <p:nvPr>
            <p:ph type="body" idx="1"/>
          </p:nvPr>
        </p:nvSpPr>
        <p:spPr>
          <a:xfrm>
            <a:off x="628650" y="1369219"/>
            <a:ext cx="7886700" cy="3263504"/>
          </a:xfrm>
          <a:prstGeom prst="rect">
            <a:avLst/>
          </a:prstGeom>
        </p:spPr>
        <p:txBody>
          <a:bodyPr vert="horz" lIns="91440" tIns="45720" rIns="91440" bIns="45720" rtlCol="0">
            <a:normAutofit/>
          </a:bodyPr>
          <a:lstStyle/>
          <a:p>
            <a:pPr lvl="0"/>
            <a:r>
              <a:rPr lang="en-US" dirty="0" smtClean="0"/>
              <a:t>Edit Master text styles</a:t>
            </a:r>
          </a:p>
          <a:p>
            <a:pPr lvl="1"/>
            <a:r>
              <a:rPr lang="en-US" dirty="0" smtClean="0"/>
              <a:t>Second level</a:t>
            </a:r>
          </a:p>
          <a:p>
            <a:pPr lvl="2"/>
            <a:r>
              <a:rPr lang="en-US" dirty="0" smtClean="0"/>
              <a:t>Third level</a:t>
            </a:r>
          </a:p>
          <a:p>
            <a:pPr lvl="3"/>
            <a:r>
              <a:rPr lang="en-US" dirty="0" smtClean="0"/>
              <a:t>Fourth level</a:t>
            </a:r>
          </a:p>
          <a:p>
            <a:pPr lvl="4"/>
            <a:r>
              <a:rPr lang="en-US" dirty="0" smtClean="0"/>
              <a:t>Fifth level</a:t>
            </a:r>
            <a:endParaRPr lang="en-US" dirty="0"/>
          </a:p>
        </p:txBody>
      </p:sp>
      <p:sp>
        <p:nvSpPr>
          <p:cNvPr id="4" name="Date Placeholder 3"/>
          <p:cNvSpPr>
            <a:spLocks noGrp="1"/>
          </p:cNvSpPr>
          <p:nvPr>
            <p:ph type="dt" sz="half" idx="2"/>
          </p:nvPr>
        </p:nvSpPr>
        <p:spPr>
          <a:xfrm>
            <a:off x="628650" y="4767263"/>
            <a:ext cx="2057400" cy="273844"/>
          </a:xfrm>
          <a:prstGeom prst="rect">
            <a:avLst/>
          </a:prstGeom>
        </p:spPr>
        <p:txBody>
          <a:bodyPr vert="horz" lIns="91440" tIns="45720" rIns="91440" bIns="45720" rtlCol="0" anchor="ctr"/>
          <a:lstStyle>
            <a:lvl1pPr algn="l">
              <a:defRPr sz="900">
                <a:solidFill>
                  <a:schemeClr val="tx1">
                    <a:tint val="75000"/>
                  </a:schemeClr>
                </a:solidFill>
              </a:defRPr>
            </a:lvl1pPr>
          </a:lstStyle>
          <a:p>
            <a:fld id="{C764DE79-268F-4C1A-8933-263129D2AF90}" type="datetimeFigureOut">
              <a:rPr lang="en-US" dirty="0"/>
              <a:t>2/19/2024</a:t>
            </a:fld>
            <a:endParaRPr lang="en-US" dirty="0"/>
          </a:p>
        </p:txBody>
      </p:sp>
      <p:sp>
        <p:nvSpPr>
          <p:cNvPr id="5" name="Footer Placeholder 4"/>
          <p:cNvSpPr>
            <a:spLocks noGrp="1"/>
          </p:cNvSpPr>
          <p:nvPr>
            <p:ph type="ftr" sz="quarter" idx="3"/>
          </p:nvPr>
        </p:nvSpPr>
        <p:spPr>
          <a:xfrm>
            <a:off x="3028950" y="4767263"/>
            <a:ext cx="3086100" cy="273844"/>
          </a:xfrm>
          <a:prstGeom prst="rect">
            <a:avLst/>
          </a:prstGeom>
        </p:spPr>
        <p:txBody>
          <a:bodyPr vert="horz" lIns="91440" tIns="45720" rIns="91440" bIns="45720" rtlCol="0" anchor="ctr"/>
          <a:lstStyle>
            <a:lvl1pPr algn="ctr">
              <a:defRPr sz="9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4767263"/>
            <a:ext cx="2057400" cy="273844"/>
          </a:xfrm>
          <a:prstGeom prst="rect">
            <a:avLst/>
          </a:prstGeom>
        </p:spPr>
        <p:txBody>
          <a:bodyPr vert="horz" lIns="91440" tIns="45720" rIns="91440" bIns="45720" rtlCol="0" anchor="ctr"/>
          <a:lstStyle>
            <a:lvl1pPr algn="r">
              <a:defRPr sz="900">
                <a:solidFill>
                  <a:schemeClr val="tx1">
                    <a:tint val="75000"/>
                  </a:schemeClr>
                </a:solidFill>
              </a:defRPr>
            </a:lvl1pPr>
          </a:lstStyle>
          <a:p>
            <a:fld id="{A9D95CC7-F421-4846-8514-5EF2179AD165}" type="slidenum">
              <a:rPr lang="en-SG" smtClean="0"/>
              <a:pPr/>
              <a:t>‹#›</a:t>
            </a:fld>
            <a:endParaRPr lang="en-SG" dirty="0"/>
          </a:p>
        </p:txBody>
      </p:sp>
    </p:spTree>
    <p:extLst>
      <p:ext uri="{BB962C8B-B14F-4D97-AF65-F5344CB8AC3E}">
        <p14:creationId xmlns:p14="http://schemas.microsoft.com/office/powerpoint/2010/main" val="1400318039"/>
      </p:ext>
    </p:extLst>
  </p:cSld>
  <p:clrMap bg1="lt1" tx1="dk1" bg2="lt2" tx2="dk2" accent1="accent1" accent2="accent2" accent3="accent3" accent4="accent4" accent5="accent5" accent6="accent6" hlink="hlink" folHlink="folHlink"/>
  <p:sldLayoutIdLst>
    <p:sldLayoutId id="2147483705" r:id="rId1"/>
    <p:sldLayoutId id="2147483666" r:id="rId2"/>
    <p:sldLayoutId id="2147483710" r:id="rId3"/>
    <p:sldLayoutId id="2147483711" r:id="rId4"/>
    <p:sldLayoutId id="2147483669" r:id="rId5"/>
    <p:sldLayoutId id="2147483708" r:id="rId6"/>
    <p:sldLayoutId id="2147483677" r:id="rId7"/>
    <p:sldLayoutId id="2147483674" r:id="rId8"/>
    <p:sldLayoutId id="2147483707" r:id="rId9"/>
    <p:sldLayoutId id="2147483709" r:id="rId10"/>
    <p:sldLayoutId id="2147483713" r:id="rId11"/>
    <p:sldLayoutId id="2147483678" r:id="rId12"/>
    <p:sldLayoutId id="2147483712" r:id="rId13"/>
    <p:sldLayoutId id="2147483679" r:id="rId14"/>
    <p:sldLayoutId id="2147483714" r:id="rId15"/>
  </p:sldLayoutIdLst>
  <p:timing>
    <p:tnLst>
      <p:par>
        <p:cTn id="1" dur="indefinite" restart="never" nodeType="tmRoot"/>
      </p:par>
    </p:tnLst>
  </p:timing>
  <p:txStyles>
    <p:titleStyle>
      <a:lvl1pPr algn="l" defTabSz="685800" rtl="0" eaLnBrk="1" latinLnBrk="0" hangingPunct="1">
        <a:lnSpc>
          <a:spcPct val="90000"/>
        </a:lnSpc>
        <a:spcBef>
          <a:spcPct val="0"/>
        </a:spcBef>
        <a:buNone/>
        <a:defRPr sz="3000" kern="1200">
          <a:solidFill>
            <a:schemeClr val="tx1"/>
          </a:solidFill>
          <a:latin typeface="Arial Black" panose="020B0A04020102020204" pitchFamily="34" charset="0"/>
          <a:ea typeface="+mj-ea"/>
          <a:cs typeface="+mj-cs"/>
        </a:defRPr>
      </a:lvl1pPr>
    </p:titleStyle>
    <p:bodyStyle>
      <a:lvl1pPr marL="171450" indent="-171450" algn="l" defTabSz="685800" rtl="0" eaLnBrk="1" latinLnBrk="0" hangingPunct="1">
        <a:lnSpc>
          <a:spcPct val="90000"/>
        </a:lnSpc>
        <a:spcBef>
          <a:spcPts val="750"/>
        </a:spcBef>
        <a:buFont typeface="Arial" panose="020B0604020202020204" pitchFamily="34" charset="0"/>
        <a:buChar char="•"/>
        <a:defRPr sz="2000" kern="1200">
          <a:solidFill>
            <a:schemeClr val="tx1"/>
          </a:solidFill>
          <a:latin typeface="Arial" panose="020B0604020202020204" pitchFamily="34" charset="0"/>
          <a:ea typeface="+mn-ea"/>
          <a:cs typeface="Arial" panose="020B0604020202020204" pitchFamily="34" charset="0"/>
        </a:defRPr>
      </a:lvl1pPr>
      <a:lvl2pPr marL="514350" indent="-171450" algn="l" defTabSz="685800" rtl="0" eaLnBrk="1" latinLnBrk="0" hangingPunct="1">
        <a:lnSpc>
          <a:spcPct val="90000"/>
        </a:lnSpc>
        <a:spcBef>
          <a:spcPts val="375"/>
        </a:spcBef>
        <a:buFont typeface="Arial" panose="020B0604020202020204" pitchFamily="34" charset="0"/>
        <a:buChar char="•"/>
        <a:defRPr sz="1800" kern="1200">
          <a:solidFill>
            <a:schemeClr val="tx1"/>
          </a:solidFill>
          <a:latin typeface="Arial" panose="020B0604020202020204" pitchFamily="34" charset="0"/>
          <a:ea typeface="+mn-ea"/>
          <a:cs typeface="Arial" panose="020B0604020202020204" pitchFamily="34" charset="0"/>
        </a:defRPr>
      </a:lvl2pPr>
      <a:lvl3pPr marL="857250" indent="-171450" algn="l" defTabSz="685800" rtl="0" eaLnBrk="1" latinLnBrk="0" hangingPunct="1">
        <a:lnSpc>
          <a:spcPct val="90000"/>
        </a:lnSpc>
        <a:spcBef>
          <a:spcPts val="375"/>
        </a:spcBef>
        <a:buFont typeface="Arial" panose="020B0604020202020204" pitchFamily="34" charset="0"/>
        <a:buChar char="•"/>
        <a:defRPr sz="1600" kern="1200">
          <a:solidFill>
            <a:schemeClr val="tx1"/>
          </a:solidFill>
          <a:latin typeface="Arial" panose="020B0604020202020204" pitchFamily="34" charset="0"/>
          <a:ea typeface="+mn-ea"/>
          <a:cs typeface="Arial" panose="020B0604020202020204" pitchFamily="34" charset="0"/>
        </a:defRPr>
      </a:lvl3pPr>
      <a:lvl4pPr marL="1200150" indent="-171450" algn="l" defTabSz="685800" rtl="0" eaLnBrk="1" latinLnBrk="0" hangingPunct="1">
        <a:lnSpc>
          <a:spcPct val="90000"/>
        </a:lnSpc>
        <a:spcBef>
          <a:spcPts val="375"/>
        </a:spcBef>
        <a:buFont typeface="Arial" panose="020B0604020202020204" pitchFamily="34" charset="0"/>
        <a:buChar char="•"/>
        <a:defRPr sz="1400" kern="1200">
          <a:solidFill>
            <a:schemeClr val="tx1"/>
          </a:solidFill>
          <a:latin typeface="Arial" panose="020B0604020202020204" pitchFamily="34" charset="0"/>
          <a:ea typeface="+mn-ea"/>
          <a:cs typeface="Arial" panose="020B0604020202020204" pitchFamily="34" charset="0"/>
        </a:defRPr>
      </a:lvl4pPr>
      <a:lvl5pPr marL="1543050" indent="-171450" algn="l" defTabSz="685800" rtl="0" eaLnBrk="1" latinLnBrk="0" hangingPunct="1">
        <a:lnSpc>
          <a:spcPct val="90000"/>
        </a:lnSpc>
        <a:spcBef>
          <a:spcPts val="375"/>
        </a:spcBef>
        <a:buFont typeface="Arial" panose="020B0604020202020204" pitchFamily="34" charset="0"/>
        <a:buChar char="•"/>
        <a:defRPr sz="1200" kern="1200">
          <a:solidFill>
            <a:schemeClr val="tx1"/>
          </a:solidFill>
          <a:latin typeface="Arial" panose="020B0604020202020204" pitchFamily="34" charset="0"/>
          <a:ea typeface="+mn-ea"/>
          <a:cs typeface="Arial" panose="020B0604020202020204" pitchFamily="34" charset="0"/>
        </a:defRPr>
      </a:lvl5pPr>
      <a:lvl6pPr marL="18859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6pPr>
      <a:lvl7pPr marL="22288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7pPr>
      <a:lvl8pPr marL="25717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8pPr>
      <a:lvl9pPr marL="2914650" indent="-171450" algn="l" defTabSz="685800" rtl="0" eaLnBrk="1" latinLnBrk="0" hangingPunct="1">
        <a:lnSpc>
          <a:spcPct val="90000"/>
        </a:lnSpc>
        <a:spcBef>
          <a:spcPts val="375"/>
        </a:spcBef>
        <a:buFont typeface="Arial" panose="020B0604020202020204" pitchFamily="34" charset="0"/>
        <a:buChar char="•"/>
        <a:defRPr sz="1350" kern="1200">
          <a:solidFill>
            <a:schemeClr val="tx1"/>
          </a:solidFill>
          <a:latin typeface="+mn-lt"/>
          <a:ea typeface="+mn-ea"/>
          <a:cs typeface="+mn-cs"/>
        </a:defRPr>
      </a:lvl9pPr>
    </p:bodyStyle>
    <p:otherStyle>
      <a:defPPr>
        <a:defRPr lang="en-US"/>
      </a:defPPr>
      <a:lvl1pPr marL="0" algn="l" defTabSz="685800" rtl="0" eaLnBrk="1" latinLnBrk="0" hangingPunct="1">
        <a:defRPr sz="1350" kern="1200">
          <a:solidFill>
            <a:schemeClr val="tx1"/>
          </a:solidFill>
          <a:latin typeface="+mn-lt"/>
          <a:ea typeface="+mn-ea"/>
          <a:cs typeface="+mn-cs"/>
        </a:defRPr>
      </a:lvl1pPr>
      <a:lvl2pPr marL="342900" algn="l" defTabSz="685800" rtl="0" eaLnBrk="1" latinLnBrk="0" hangingPunct="1">
        <a:defRPr sz="1350" kern="1200">
          <a:solidFill>
            <a:schemeClr val="tx1"/>
          </a:solidFill>
          <a:latin typeface="+mn-lt"/>
          <a:ea typeface="+mn-ea"/>
          <a:cs typeface="+mn-cs"/>
        </a:defRPr>
      </a:lvl2pPr>
      <a:lvl3pPr marL="685800" algn="l" defTabSz="685800" rtl="0" eaLnBrk="1" latinLnBrk="0" hangingPunct="1">
        <a:defRPr sz="1350" kern="1200">
          <a:solidFill>
            <a:schemeClr val="tx1"/>
          </a:solidFill>
          <a:latin typeface="+mn-lt"/>
          <a:ea typeface="+mn-ea"/>
          <a:cs typeface="+mn-cs"/>
        </a:defRPr>
      </a:lvl3pPr>
      <a:lvl4pPr marL="1028700" algn="l" defTabSz="685800" rtl="0" eaLnBrk="1" latinLnBrk="0" hangingPunct="1">
        <a:defRPr sz="1350" kern="1200">
          <a:solidFill>
            <a:schemeClr val="tx1"/>
          </a:solidFill>
          <a:latin typeface="+mn-lt"/>
          <a:ea typeface="+mn-ea"/>
          <a:cs typeface="+mn-cs"/>
        </a:defRPr>
      </a:lvl4pPr>
      <a:lvl5pPr marL="1371600" algn="l" defTabSz="685800" rtl="0" eaLnBrk="1" latinLnBrk="0" hangingPunct="1">
        <a:defRPr sz="1350" kern="1200">
          <a:solidFill>
            <a:schemeClr val="tx1"/>
          </a:solidFill>
          <a:latin typeface="+mn-lt"/>
          <a:ea typeface="+mn-ea"/>
          <a:cs typeface="+mn-cs"/>
        </a:defRPr>
      </a:lvl5pPr>
      <a:lvl6pPr marL="1714500" algn="l" defTabSz="685800" rtl="0" eaLnBrk="1" latinLnBrk="0" hangingPunct="1">
        <a:defRPr sz="1350" kern="1200">
          <a:solidFill>
            <a:schemeClr val="tx1"/>
          </a:solidFill>
          <a:latin typeface="+mn-lt"/>
          <a:ea typeface="+mn-ea"/>
          <a:cs typeface="+mn-cs"/>
        </a:defRPr>
      </a:lvl6pPr>
      <a:lvl7pPr marL="2057400" algn="l" defTabSz="685800" rtl="0" eaLnBrk="1" latinLnBrk="0" hangingPunct="1">
        <a:defRPr sz="1350" kern="1200">
          <a:solidFill>
            <a:schemeClr val="tx1"/>
          </a:solidFill>
          <a:latin typeface="+mn-lt"/>
          <a:ea typeface="+mn-ea"/>
          <a:cs typeface="+mn-cs"/>
        </a:defRPr>
      </a:lvl7pPr>
      <a:lvl8pPr marL="2400300" algn="l" defTabSz="685800" rtl="0" eaLnBrk="1" latinLnBrk="0" hangingPunct="1">
        <a:defRPr sz="1350" kern="1200">
          <a:solidFill>
            <a:schemeClr val="tx1"/>
          </a:solidFill>
          <a:latin typeface="+mn-lt"/>
          <a:ea typeface="+mn-ea"/>
          <a:cs typeface="+mn-cs"/>
        </a:defRPr>
      </a:lvl8pPr>
      <a:lvl9pPr marL="2743200" algn="l" defTabSz="685800" rtl="0" eaLnBrk="1" latinLnBrk="0" hangingPunct="1">
        <a:defRPr sz="135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10.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1.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1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16.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15.xml"/></Relationships>
</file>

<file path=ppt/slides/_rels/slide17.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1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1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2.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2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1.xml.rels><?xml version="1.0" encoding="UTF-8" standalone="yes"?>
<Relationships xmlns="http://schemas.openxmlformats.org/package/2006/relationships"><Relationship Id="rId2" Type="http://schemas.openxmlformats.org/officeDocument/2006/relationships/image" Target="../media/image13.png"/><Relationship Id="rId1" Type="http://schemas.openxmlformats.org/officeDocument/2006/relationships/slideLayout" Target="../slideLayouts/slideLayout15.xml"/></Relationships>
</file>

<file path=ppt/slides/_rels/slide22.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3.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jpeg"/><Relationship Id="rId1" Type="http://schemas.openxmlformats.org/officeDocument/2006/relationships/slideLayout" Target="../slideLayouts/slideLayout15.xml"/></Relationships>
</file>

<file path=ppt/slides/_rels/slide24.xml.rels><?xml version="1.0" encoding="UTF-8" standalone="yes"?>
<Relationships xmlns="http://schemas.openxmlformats.org/package/2006/relationships"><Relationship Id="rId3" Type="http://schemas.openxmlformats.org/officeDocument/2006/relationships/image" Target="../media/image14.jpeg"/><Relationship Id="rId2" Type="http://schemas.openxmlformats.org/officeDocument/2006/relationships/image" Target="../media/image16.png"/><Relationship Id="rId1" Type="http://schemas.openxmlformats.org/officeDocument/2006/relationships/slideLayout" Target="../slideLayouts/slideLayout15.xml"/><Relationship Id="rId5" Type="http://schemas.openxmlformats.org/officeDocument/2006/relationships/image" Target="../media/image18.png"/><Relationship Id="rId4" Type="http://schemas.openxmlformats.org/officeDocument/2006/relationships/image" Target="../media/image17.emf"/></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26.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15.xml"/></Relationships>
</file>

<file path=ppt/slides/_rels/slide27.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15.xml"/></Relationships>
</file>

<file path=ppt/slides/_rels/slide28.xml.rels><?xml version="1.0" encoding="UTF-8" standalone="yes"?>
<Relationships xmlns="http://schemas.openxmlformats.org/package/2006/relationships"><Relationship Id="rId3" Type="http://schemas.openxmlformats.org/officeDocument/2006/relationships/image" Target="../media/image22.png"/><Relationship Id="rId2" Type="http://schemas.openxmlformats.org/officeDocument/2006/relationships/image" Target="../media/image21.png"/><Relationship Id="rId1" Type="http://schemas.openxmlformats.org/officeDocument/2006/relationships/slideLayout" Target="../slideLayouts/slideLayout15.xml"/></Relationships>
</file>

<file path=ppt/slides/_rels/slide2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30.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1.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s>
</file>

<file path=ppt/slides/_rels/slide32.xml.rels><?xml version="1.0" encoding="UTF-8" standalone="yes"?>
<Relationships xmlns="http://schemas.openxmlformats.org/package/2006/relationships"><Relationship Id="rId8" Type="http://schemas.openxmlformats.org/officeDocument/2006/relationships/image" Target="../media/image29.png"/><Relationship Id="rId3" Type="http://schemas.openxmlformats.org/officeDocument/2006/relationships/image" Target="../media/image24.png"/><Relationship Id="rId7" Type="http://schemas.openxmlformats.org/officeDocument/2006/relationships/image" Target="../media/image28.png"/><Relationship Id="rId2" Type="http://schemas.openxmlformats.org/officeDocument/2006/relationships/image" Target="../media/image23.png"/><Relationship Id="rId1" Type="http://schemas.openxmlformats.org/officeDocument/2006/relationships/slideLayout" Target="../slideLayouts/slideLayout15.xml"/><Relationship Id="rId6" Type="http://schemas.openxmlformats.org/officeDocument/2006/relationships/image" Target="../media/image27.png"/><Relationship Id="rId5" Type="http://schemas.openxmlformats.org/officeDocument/2006/relationships/image" Target="../media/image26.png"/><Relationship Id="rId4" Type="http://schemas.openxmlformats.org/officeDocument/2006/relationships/image" Target="../media/image25.png"/><Relationship Id="rId9" Type="http://schemas.openxmlformats.org/officeDocument/2006/relationships/image" Target="../media/image30.png"/></Relationships>
</file>

<file path=ppt/slides/_rels/slide33.xml.rels><?xml version="1.0" encoding="UTF-8" standalone="yes"?>
<Relationships xmlns="http://schemas.openxmlformats.org/package/2006/relationships"><Relationship Id="rId3" Type="http://schemas.openxmlformats.org/officeDocument/2006/relationships/image" Target="../media/image32.png"/><Relationship Id="rId2" Type="http://schemas.openxmlformats.org/officeDocument/2006/relationships/image" Target="../media/image31.png"/><Relationship Id="rId1" Type="http://schemas.openxmlformats.org/officeDocument/2006/relationships/slideLayout" Target="../slideLayouts/slideLayout15.xml"/><Relationship Id="rId6" Type="http://schemas.openxmlformats.org/officeDocument/2006/relationships/image" Target="../media/image33.png"/><Relationship Id="rId5" Type="http://schemas.openxmlformats.org/officeDocument/2006/relationships/image" Target="../media/image30.png"/><Relationship Id="rId4" Type="http://schemas.openxmlformats.org/officeDocument/2006/relationships/image" Target="../media/image29.png"/></Relationships>
</file>

<file path=ppt/slides/_rels/slide34.xml.rels><?xml version="1.0" encoding="UTF-8" standalone="yes"?>
<Relationships xmlns="http://schemas.openxmlformats.org/package/2006/relationships"><Relationship Id="rId3" Type="http://schemas.openxmlformats.org/officeDocument/2006/relationships/image" Target="../media/image25.png"/><Relationship Id="rId2" Type="http://schemas.openxmlformats.org/officeDocument/2006/relationships/image" Target="../media/image23.png"/><Relationship Id="rId1" Type="http://schemas.openxmlformats.org/officeDocument/2006/relationships/slideLayout" Target="../slideLayouts/slideLayout15.xml"/><Relationship Id="rId4" Type="http://schemas.openxmlformats.org/officeDocument/2006/relationships/image" Target="../media/image24.png"/></Relationships>
</file>

<file path=ppt/slides/_rels/slide35.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36.xml.rels><?xml version="1.0" encoding="UTF-8" standalone="yes"?>
<Relationships xmlns="http://schemas.openxmlformats.org/package/2006/relationships"><Relationship Id="rId3" Type="http://schemas.openxmlformats.org/officeDocument/2006/relationships/image" Target="../media/image35.png"/><Relationship Id="rId2" Type="http://schemas.openxmlformats.org/officeDocument/2006/relationships/image" Target="../media/image34.png"/><Relationship Id="rId1" Type="http://schemas.openxmlformats.org/officeDocument/2006/relationships/slideLayout" Target="../slideLayouts/slideLayout15.xml"/></Relationships>
</file>

<file path=ppt/slides/_rels/slide37.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3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40.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1.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2.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4.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5.xml.rels><?xml version="1.0" encoding="UTF-8" standalone="yes"?>
<Relationships xmlns="http://schemas.openxmlformats.org/package/2006/relationships"><Relationship Id="rId2" Type="http://schemas.openxmlformats.org/officeDocument/2006/relationships/image" Target="../media/image12.png"/><Relationship Id="rId1" Type="http://schemas.openxmlformats.org/officeDocument/2006/relationships/slideLayout" Target="../slideLayouts/slideLayout15.xml"/></Relationships>
</file>

<file path=ppt/slides/_rels/slide46.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7.xml.rels><?xml version="1.0" encoding="UTF-8" standalone="yes"?>
<Relationships xmlns="http://schemas.openxmlformats.org/package/2006/relationships"><Relationship Id="rId1" Type="http://schemas.openxmlformats.org/officeDocument/2006/relationships/slideLayout" Target="../slideLayouts/slideLayout3.xml"/></Relationships>
</file>

<file path=ppt/slides/_rels/slide48.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15.xml"/></Relationships>
</file>

<file path=ppt/slides/_rels/slide5.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50.xml.rels><?xml version="1.0" encoding="UTF-8" standalone="yes"?>
<Relationships xmlns="http://schemas.openxmlformats.org/package/2006/relationships"><Relationship Id="rId1" Type="http://schemas.openxmlformats.org/officeDocument/2006/relationships/slideLayout" Target="../slideLayouts/slideLayout1.xml"/></Relationships>
</file>

<file path=ppt/slides/_rels/slide6.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8.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_rels/slide9.xml.rels><?xml version="1.0" encoding="UTF-8" standalone="yes"?>
<Relationships xmlns="http://schemas.openxmlformats.org/package/2006/relationships"><Relationship Id="rId1" Type="http://schemas.openxmlformats.org/officeDocument/2006/relationships/slideLayout" Target="../slideLayouts/slideLayout9.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ctrTitle"/>
          </p:nvPr>
        </p:nvSpPr>
        <p:spPr>
          <a:xfrm>
            <a:off x="464819" y="1999704"/>
            <a:ext cx="7111637" cy="553998"/>
          </a:xfrm>
        </p:spPr>
        <p:txBody>
          <a:bodyPr/>
          <a:lstStyle/>
          <a:p>
            <a:r>
              <a:rPr lang="en-US" dirty="0" smtClean="0"/>
              <a:t>VDU Software</a:t>
            </a:r>
            <a:endParaRPr lang="en-SG" dirty="0"/>
          </a:p>
        </p:txBody>
      </p:sp>
      <p:sp>
        <p:nvSpPr>
          <p:cNvPr id="3" name="Subtitle 2"/>
          <p:cNvSpPr>
            <a:spLocks noGrp="1"/>
          </p:cNvSpPr>
          <p:nvPr>
            <p:ph type="subTitle" idx="1"/>
          </p:nvPr>
        </p:nvSpPr>
        <p:spPr/>
        <p:txBody>
          <a:bodyPr/>
          <a:lstStyle/>
          <a:p>
            <a:r>
              <a:rPr lang="en-US" dirty="0" smtClean="0"/>
              <a:t>V0.13: 19</a:t>
            </a:r>
            <a:r>
              <a:rPr lang="en-US" baseline="30000" dirty="0" smtClean="0"/>
              <a:t>th</a:t>
            </a:r>
            <a:r>
              <a:rPr lang="en-US" dirty="0" smtClean="0"/>
              <a:t> February 2024</a:t>
            </a:r>
            <a:endParaRPr lang="en-SG" dirty="0"/>
          </a:p>
        </p:txBody>
      </p:sp>
      <p:sp>
        <p:nvSpPr>
          <p:cNvPr id="4" name="Text Placeholder 3"/>
          <p:cNvSpPr>
            <a:spLocks noGrp="1"/>
          </p:cNvSpPr>
          <p:nvPr>
            <p:ph type="body" sz="quarter" idx="10"/>
          </p:nvPr>
        </p:nvSpPr>
        <p:spPr/>
        <p:txBody>
          <a:bodyPr/>
          <a:lstStyle/>
          <a:p>
            <a:r>
              <a:rPr lang="en-US" dirty="0" smtClean="0"/>
              <a:t>Co-Confidential</a:t>
            </a:r>
            <a:endParaRPr lang="en-SG" dirty="0"/>
          </a:p>
        </p:txBody>
      </p:sp>
    </p:spTree>
    <p:extLst>
      <p:ext uri="{BB962C8B-B14F-4D97-AF65-F5344CB8AC3E}">
        <p14:creationId xmlns:p14="http://schemas.microsoft.com/office/powerpoint/2010/main" val="2502240150"/>
      </p:ext>
    </p:extLst>
  </p:cSld>
  <p:clrMapOvr>
    <a:masterClrMapping/>
  </p:clrMapOvr>
  <p:timing>
    <p:tnLst>
      <p:par>
        <p:cTn id="1" dur="indefinite" restart="never" nodeType="tmRoot"/>
      </p:par>
    </p:tnLst>
  </p:timing>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267287"/>
          </a:xfrm>
        </p:spPr>
        <p:txBody>
          <a:bodyPr/>
          <a:lstStyle/>
          <a:p>
            <a:pPr marL="0" indent="0">
              <a:buNone/>
            </a:pPr>
            <a:r>
              <a:rPr lang="en-SG" dirty="0" smtClean="0"/>
              <a:t>V0.5: 16</a:t>
            </a:r>
            <a:r>
              <a:rPr lang="en-SG" baseline="30000" dirty="0" smtClean="0"/>
              <a:t>th</a:t>
            </a:r>
            <a:r>
              <a:rPr lang="en-SG" dirty="0" smtClean="0"/>
              <a:t> August 2022</a:t>
            </a:r>
            <a:endParaRPr lang="en-SG" dirty="0"/>
          </a:p>
          <a:p>
            <a:r>
              <a:rPr lang="en-SG" dirty="0" smtClean="0"/>
              <a:t>added </a:t>
            </a:r>
            <a:r>
              <a:rPr lang="en-SG" dirty="0"/>
              <a:t>changelog and version </a:t>
            </a:r>
            <a:r>
              <a:rPr lang="en-SG" dirty="0" smtClean="0"/>
              <a:t>number</a:t>
            </a:r>
          </a:p>
          <a:p>
            <a:r>
              <a:rPr lang="en-US" dirty="0"/>
              <a:t>added section </a:t>
            </a:r>
            <a:r>
              <a:rPr lang="en-US" dirty="0" smtClean="0"/>
              <a:t>breaks</a:t>
            </a:r>
            <a:endParaRPr lang="en-SG" dirty="0"/>
          </a:p>
          <a:p>
            <a:r>
              <a:rPr lang="en-SG" dirty="0" smtClean="0"/>
              <a:t>added </a:t>
            </a:r>
            <a:r>
              <a:rPr lang="en-SG" dirty="0"/>
              <a:t>OSD text outline information</a:t>
            </a:r>
          </a:p>
          <a:p>
            <a:r>
              <a:rPr lang="en-SG" dirty="0" smtClean="0"/>
              <a:t>added </a:t>
            </a:r>
            <a:r>
              <a:rPr lang="en-SG" dirty="0"/>
              <a:t>variant ID </a:t>
            </a:r>
            <a:r>
              <a:rPr lang="en-SG" dirty="0" smtClean="0"/>
              <a:t>information</a:t>
            </a:r>
          </a:p>
          <a:p>
            <a:r>
              <a:rPr lang="en-US" dirty="0" smtClean="0"/>
              <a:t>changed moon icon position requirement</a:t>
            </a:r>
            <a:endParaRPr lang="en-SG" dirty="0" smtClean="0"/>
          </a:p>
        </p:txBody>
      </p:sp>
    </p:spTree>
    <p:extLst>
      <p:ext uri="{BB962C8B-B14F-4D97-AF65-F5344CB8AC3E}">
        <p14:creationId xmlns:p14="http://schemas.microsoft.com/office/powerpoint/2010/main" val="445257536"/>
      </p:ext>
    </p:extLst>
  </p:cSld>
  <p:clrMapOvr>
    <a:masterClrMapping/>
  </p:clrMapOvr>
  <p:timing>
    <p:tnLst>
      <p:par>
        <p:cTn id="1" dur="indefinite" restart="never" nodeType="tmRoot"/>
      </p:par>
    </p:tnLst>
  </p:timing>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303468"/>
          </a:xfrm>
        </p:spPr>
        <p:txBody>
          <a:bodyPr/>
          <a:lstStyle/>
          <a:p>
            <a:pPr marL="0" indent="0">
              <a:buNone/>
            </a:pPr>
            <a:r>
              <a:rPr lang="en-SG" dirty="0" smtClean="0"/>
              <a:t>V0.4: 25</a:t>
            </a:r>
            <a:r>
              <a:rPr lang="en-SG" baseline="30000" dirty="0" smtClean="0"/>
              <a:t>th</a:t>
            </a:r>
            <a:r>
              <a:rPr lang="en-SG" dirty="0" smtClean="0"/>
              <a:t> July 2022</a:t>
            </a:r>
          </a:p>
          <a:p>
            <a:r>
              <a:rPr lang="en-SG" dirty="0" smtClean="0"/>
              <a:t>shifted </a:t>
            </a:r>
            <a:r>
              <a:rPr lang="en-SG" dirty="0"/>
              <a:t>NUC OSD icon positions</a:t>
            </a:r>
          </a:p>
          <a:p>
            <a:r>
              <a:rPr lang="en-SG" dirty="0" smtClean="0"/>
              <a:t>added overall </a:t>
            </a:r>
            <a:r>
              <a:rPr lang="en-SG" dirty="0"/>
              <a:t>OSD icon and label position information</a:t>
            </a:r>
          </a:p>
          <a:p>
            <a:r>
              <a:rPr lang="en-SG" dirty="0" smtClean="0"/>
              <a:t>added </a:t>
            </a:r>
            <a:r>
              <a:rPr lang="en-SG" dirty="0"/>
              <a:t>OSD text font information</a:t>
            </a:r>
          </a:p>
          <a:p>
            <a:r>
              <a:rPr lang="en-SG" dirty="0" smtClean="0"/>
              <a:t>changed </a:t>
            </a:r>
            <a:r>
              <a:rPr lang="en-SG" dirty="0"/>
              <a:t>menu display information</a:t>
            </a:r>
          </a:p>
          <a:p>
            <a:r>
              <a:rPr lang="en-SG" dirty="0" smtClean="0"/>
              <a:t>removed </a:t>
            </a:r>
            <a:r>
              <a:rPr lang="en-SG" dirty="0"/>
              <a:t>ability to switch NUC mode via VDU buttons, function to be shifted to test software</a:t>
            </a:r>
          </a:p>
          <a:p>
            <a:r>
              <a:rPr lang="en-SG" dirty="0" smtClean="0"/>
              <a:t>added </a:t>
            </a:r>
            <a:r>
              <a:rPr lang="en-SG" dirty="0"/>
              <a:t>test software minimum requirements</a:t>
            </a:r>
          </a:p>
          <a:p>
            <a:r>
              <a:rPr lang="en-SG" dirty="0" smtClean="0"/>
              <a:t>added </a:t>
            </a:r>
            <a:r>
              <a:rPr lang="en-SG" dirty="0"/>
              <a:t>additional clearer graphics for VDU </a:t>
            </a:r>
            <a:r>
              <a:rPr lang="en-SG" dirty="0" smtClean="0"/>
              <a:t>view-switching</a:t>
            </a:r>
          </a:p>
        </p:txBody>
      </p:sp>
    </p:spTree>
    <p:extLst>
      <p:ext uri="{BB962C8B-B14F-4D97-AF65-F5344CB8AC3E}">
        <p14:creationId xmlns:p14="http://schemas.microsoft.com/office/powerpoint/2010/main" val="101934965"/>
      </p:ext>
    </p:extLst>
  </p:cSld>
  <p:clrMapOvr>
    <a:masterClrMapping/>
  </p:clrMapOvr>
  <p:timing>
    <p:tnLst>
      <p:par>
        <p:cTn id="1" dur="indefinite" restart="never" nodeType="tmRoot"/>
      </p:par>
    </p:tnLst>
  </p:timing>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164695"/>
          </a:xfrm>
        </p:spPr>
        <p:txBody>
          <a:bodyPr/>
          <a:lstStyle/>
          <a:p>
            <a:pPr marL="0" indent="0">
              <a:buNone/>
            </a:pPr>
            <a:r>
              <a:rPr lang="en-SG" dirty="0" smtClean="0"/>
              <a:t>V0.3: 13</a:t>
            </a:r>
            <a:r>
              <a:rPr lang="en-SG" baseline="30000" dirty="0" smtClean="0"/>
              <a:t>th</a:t>
            </a:r>
            <a:r>
              <a:rPr lang="en-SG" dirty="0" smtClean="0"/>
              <a:t> July 2022</a:t>
            </a:r>
          </a:p>
          <a:p>
            <a:r>
              <a:rPr lang="en-SG" dirty="0" smtClean="0"/>
              <a:t>added </a:t>
            </a:r>
            <a:r>
              <a:rPr lang="en-SG" dirty="0"/>
              <a:t>RS422 protocol for NUC</a:t>
            </a:r>
          </a:p>
          <a:p>
            <a:r>
              <a:rPr lang="en-SG" dirty="0" smtClean="0"/>
              <a:t>added </a:t>
            </a:r>
            <a:r>
              <a:rPr lang="en-SG" dirty="0"/>
              <a:t>more information on NUC OSD timing and position</a:t>
            </a:r>
          </a:p>
          <a:p>
            <a:r>
              <a:rPr lang="en-SG" dirty="0" smtClean="0"/>
              <a:t>added </a:t>
            </a:r>
            <a:r>
              <a:rPr lang="en-SG" dirty="0"/>
              <a:t>section on switching between normal NUC mode and NUC development mode</a:t>
            </a:r>
          </a:p>
          <a:p>
            <a:r>
              <a:rPr lang="en-SG" dirty="0" smtClean="0"/>
              <a:t>removed </a:t>
            </a:r>
            <a:r>
              <a:rPr lang="en-SG" dirty="0"/>
              <a:t>network switching slide</a:t>
            </a:r>
            <a:endParaRPr lang="en-SG" dirty="0" smtClean="0"/>
          </a:p>
        </p:txBody>
      </p:sp>
    </p:spTree>
    <p:extLst>
      <p:ext uri="{BB962C8B-B14F-4D97-AF65-F5344CB8AC3E}">
        <p14:creationId xmlns:p14="http://schemas.microsoft.com/office/powerpoint/2010/main" val="593806574"/>
      </p:ext>
    </p:extLst>
  </p:cSld>
  <p:clrMapOvr>
    <a:masterClrMapping/>
  </p:clrMapOvr>
  <p:timing>
    <p:tnLst>
      <p:par>
        <p:cTn id="1" dur="indefinite" restart="never" nodeType="tmRoot"/>
      </p:par>
    </p:tnLst>
  </p:timing>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026470"/>
          </a:xfrm>
        </p:spPr>
        <p:txBody>
          <a:bodyPr/>
          <a:lstStyle/>
          <a:p>
            <a:pPr marL="0" indent="0">
              <a:buNone/>
            </a:pPr>
            <a:r>
              <a:rPr lang="en-SG" dirty="0" smtClean="0"/>
              <a:t>V0.2: 30</a:t>
            </a:r>
            <a:r>
              <a:rPr lang="en-SG" baseline="30000" dirty="0" smtClean="0"/>
              <a:t>th</a:t>
            </a:r>
            <a:r>
              <a:rPr lang="en-SG" dirty="0" smtClean="0"/>
              <a:t> May 2022</a:t>
            </a:r>
          </a:p>
          <a:p>
            <a:r>
              <a:rPr lang="en-SG" dirty="0" smtClean="0"/>
              <a:t>added </a:t>
            </a:r>
            <a:r>
              <a:rPr lang="en-SG" dirty="0"/>
              <a:t>2nd set of IR control pins</a:t>
            </a:r>
          </a:p>
          <a:p>
            <a:r>
              <a:rPr lang="en-SG" dirty="0" smtClean="0"/>
              <a:t>added </a:t>
            </a:r>
            <a:r>
              <a:rPr lang="en-SG" dirty="0"/>
              <a:t>IR ON/OFF OSD details</a:t>
            </a:r>
          </a:p>
          <a:p>
            <a:r>
              <a:rPr lang="en-SG" dirty="0" smtClean="0"/>
              <a:t>added </a:t>
            </a:r>
            <a:r>
              <a:rPr lang="en-SG" dirty="0"/>
              <a:t>Night Mode ON/OFF OSD details</a:t>
            </a:r>
          </a:p>
          <a:p>
            <a:r>
              <a:rPr lang="en-SG" dirty="0" smtClean="0"/>
              <a:t>added </a:t>
            </a:r>
            <a:r>
              <a:rPr lang="en-SG" dirty="0"/>
              <a:t>NUC &amp; NUC OSD information</a:t>
            </a:r>
          </a:p>
          <a:p>
            <a:r>
              <a:rPr lang="en-SG" dirty="0" smtClean="0"/>
              <a:t>added </a:t>
            </a:r>
            <a:r>
              <a:rPr lang="en-SG" dirty="0"/>
              <a:t>network switching information</a:t>
            </a:r>
          </a:p>
          <a:p>
            <a:r>
              <a:rPr lang="en-SG" dirty="0" smtClean="0"/>
              <a:t>added </a:t>
            </a:r>
            <a:r>
              <a:rPr lang="en-SG" dirty="0"/>
              <a:t>sample images of the expected OSD in various modes</a:t>
            </a:r>
          </a:p>
          <a:p>
            <a:r>
              <a:rPr lang="en-SG" dirty="0" smtClean="0"/>
              <a:t>added </a:t>
            </a:r>
            <a:r>
              <a:rPr lang="en-SG" dirty="0"/>
              <a:t>new view switching diagram and information for trailer-connected mode</a:t>
            </a:r>
            <a:endParaRPr lang="en-SG" dirty="0" smtClean="0"/>
          </a:p>
        </p:txBody>
      </p:sp>
    </p:spTree>
    <p:extLst>
      <p:ext uri="{BB962C8B-B14F-4D97-AF65-F5344CB8AC3E}">
        <p14:creationId xmlns:p14="http://schemas.microsoft.com/office/powerpoint/2010/main" val="3000734542"/>
      </p:ext>
    </p:extLst>
  </p:cSld>
  <p:clrMapOvr>
    <a:masterClrMapping/>
  </p:clrMapOvr>
  <p:timing>
    <p:tnLst>
      <p:par>
        <p:cTn id="1" dur="indefinite" restart="never" nodeType="tmRoot"/>
      </p:par>
    </p:tn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748923"/>
          </a:xfrm>
        </p:spPr>
        <p:txBody>
          <a:bodyPr/>
          <a:lstStyle/>
          <a:p>
            <a:pPr marL="0" indent="0">
              <a:buNone/>
            </a:pPr>
            <a:r>
              <a:rPr lang="en-SG" dirty="0" smtClean="0"/>
              <a:t>V0.1: 17</a:t>
            </a:r>
            <a:r>
              <a:rPr lang="en-SG" baseline="30000" dirty="0" smtClean="0"/>
              <a:t>th</a:t>
            </a:r>
            <a:r>
              <a:rPr lang="en-SG" dirty="0" smtClean="0"/>
              <a:t> Feb 2022</a:t>
            </a:r>
          </a:p>
          <a:p>
            <a:r>
              <a:rPr lang="en-US" dirty="0" smtClean="0"/>
              <a:t>New release</a:t>
            </a:r>
            <a:endParaRPr lang="en-SG" dirty="0" smtClean="0"/>
          </a:p>
        </p:txBody>
      </p:sp>
    </p:spTree>
    <p:extLst>
      <p:ext uri="{BB962C8B-B14F-4D97-AF65-F5344CB8AC3E}">
        <p14:creationId xmlns:p14="http://schemas.microsoft.com/office/powerpoint/2010/main" val="1399989349"/>
      </p:ext>
    </p:extLst>
  </p:cSld>
  <p:clrMapOvr>
    <a:masterClrMapping/>
  </p:clrMapOvr>
  <p:timing>
    <p:tnLst>
      <p:par>
        <p:cTn id="1" dur="indefinite" restart="never" nodeType="tmRoot"/>
      </p:par>
    </p:tnLst>
  </p:timing>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 Switching</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165608144"/>
      </p:ext>
    </p:extLst>
  </p:cSld>
  <p:clrMapOvr>
    <a:masterClrMapping/>
  </p:clrMapOvr>
  <p:timing>
    <p:tnLst>
      <p:par>
        <p:cTn id="1" dur="indefinite" restart="never" nodeType="tmRoot"/>
      </p:par>
    </p:tnLst>
  </p:timing>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rot="-60000">
            <a:off x="662612" y="1629083"/>
            <a:ext cx="2567422" cy="2238967"/>
          </a:xfrm>
          <a:prstGeom prst="rect">
            <a:avLst/>
          </a:prstGeom>
        </p:spPr>
      </p:pic>
      <p:graphicFrame>
        <p:nvGraphicFramePr>
          <p:cNvPr id="3" name="Table 2"/>
          <p:cNvGraphicFramePr>
            <a:graphicFrameLocks noGrp="1"/>
          </p:cNvGraphicFramePr>
          <p:nvPr>
            <p:extLst/>
          </p:nvPr>
        </p:nvGraphicFramePr>
        <p:xfrm>
          <a:off x="3928713" y="955047"/>
          <a:ext cx="4902628" cy="3794760"/>
        </p:xfrm>
        <a:graphic>
          <a:graphicData uri="http://schemas.openxmlformats.org/drawingml/2006/table">
            <a:tbl>
              <a:tblPr firstRow="1" bandRow="1">
                <a:tableStyleId>{5940675A-B579-460E-94D1-54222C63F5DA}</a:tableStyleId>
              </a:tblPr>
              <a:tblGrid>
                <a:gridCol w="835473">
                  <a:extLst>
                    <a:ext uri="{9D8B030D-6E8A-4147-A177-3AD203B41FA5}">
                      <a16:colId xmlns:a16="http://schemas.microsoft.com/office/drawing/2014/main" val="1220250680"/>
                    </a:ext>
                  </a:extLst>
                </a:gridCol>
                <a:gridCol w="835473">
                  <a:extLst>
                    <a:ext uri="{9D8B030D-6E8A-4147-A177-3AD203B41FA5}">
                      <a16:colId xmlns:a16="http://schemas.microsoft.com/office/drawing/2014/main" val="3363006122"/>
                    </a:ext>
                  </a:extLst>
                </a:gridCol>
                <a:gridCol w="3231682">
                  <a:extLst>
                    <a:ext uri="{9D8B030D-6E8A-4147-A177-3AD203B41FA5}">
                      <a16:colId xmlns:a16="http://schemas.microsoft.com/office/drawing/2014/main" val="2781156081"/>
                    </a:ext>
                  </a:extLst>
                </a:gridCol>
              </a:tblGrid>
              <a:tr h="370840">
                <a:tc>
                  <a:txBody>
                    <a:bodyPr/>
                    <a:lstStyle/>
                    <a:p>
                      <a:pPr algn="ctr"/>
                      <a:r>
                        <a:rPr lang="en-US" sz="1200" b="1" dirty="0" smtClean="0"/>
                        <a:t>Item</a:t>
                      </a:r>
                      <a:endParaRPr lang="en-SG" sz="1200" b="1" dirty="0"/>
                    </a:p>
                  </a:txBody>
                  <a:tcPr anchor="ctr"/>
                </a:tc>
                <a:tc>
                  <a:txBody>
                    <a:bodyPr/>
                    <a:lstStyle/>
                    <a:p>
                      <a:pPr algn="ctr"/>
                      <a:r>
                        <a:rPr lang="en-US" sz="1200" b="1" dirty="0" smtClean="0"/>
                        <a:t>Buttons</a:t>
                      </a:r>
                      <a:endParaRPr lang="en-SG" sz="1200" b="1" dirty="0"/>
                    </a:p>
                  </a:txBody>
                  <a:tcPr anchor="ctr"/>
                </a:tc>
                <a:tc>
                  <a:txBody>
                    <a:bodyPr/>
                    <a:lstStyle/>
                    <a:p>
                      <a:r>
                        <a:rPr lang="en-US" sz="1200" b="1" dirty="0" smtClean="0"/>
                        <a:t>Functions</a:t>
                      </a:r>
                      <a:endParaRPr lang="en-SG" sz="1200" b="1" dirty="0"/>
                    </a:p>
                  </a:txBody>
                  <a:tcPr anchor="ctr"/>
                </a:tc>
                <a:extLst>
                  <a:ext uri="{0D108BD9-81ED-4DB2-BD59-A6C34878D82A}">
                    <a16:rowId xmlns:a16="http://schemas.microsoft.com/office/drawing/2014/main" val="1283268511"/>
                  </a:ext>
                </a:extLst>
              </a:tr>
              <a:tr h="370840">
                <a:tc>
                  <a:txBody>
                    <a:bodyPr/>
                    <a:lstStyle/>
                    <a:p>
                      <a:pPr algn="ctr"/>
                      <a:r>
                        <a:rPr lang="en-US" sz="1200" dirty="0" smtClean="0"/>
                        <a:t>1</a:t>
                      </a:r>
                      <a:endParaRPr lang="en-SG" sz="1200" dirty="0"/>
                    </a:p>
                  </a:txBody>
                  <a:tcPr anchor="ctr"/>
                </a:tc>
                <a:tc>
                  <a:txBody>
                    <a:bodyPr/>
                    <a:lstStyle/>
                    <a:p>
                      <a:pPr algn="ctr"/>
                      <a:r>
                        <a:rPr lang="en-US" sz="1200" dirty="0" smtClean="0"/>
                        <a:t>Front</a:t>
                      </a:r>
                      <a:endParaRPr lang="en-SG" sz="1200" dirty="0"/>
                    </a:p>
                  </a:txBody>
                  <a:tcPr anchor="ctr"/>
                </a:tc>
                <a:tc>
                  <a:txBody>
                    <a:bodyPr/>
                    <a:lstStyle/>
                    <a:p>
                      <a:r>
                        <a:rPr lang="en-US" sz="1200" dirty="0" smtClean="0"/>
                        <a:t>Front camera view toggle</a:t>
                      </a:r>
                      <a:endParaRPr lang="en-SG" sz="1200" dirty="0"/>
                    </a:p>
                  </a:txBody>
                  <a:tcPr anchor="ctr"/>
                </a:tc>
                <a:extLst>
                  <a:ext uri="{0D108BD9-81ED-4DB2-BD59-A6C34878D82A}">
                    <a16:rowId xmlns:a16="http://schemas.microsoft.com/office/drawing/2014/main" val="3495503980"/>
                  </a:ext>
                </a:extLst>
              </a:tr>
              <a:tr h="457200">
                <a:tc>
                  <a:txBody>
                    <a:bodyPr/>
                    <a:lstStyle/>
                    <a:p>
                      <a:pPr algn="ctr"/>
                      <a:r>
                        <a:rPr lang="en-US" sz="1200" dirty="0" smtClean="0"/>
                        <a:t>2</a:t>
                      </a:r>
                      <a:endParaRPr lang="en-SG" sz="1200" dirty="0"/>
                    </a:p>
                  </a:txBody>
                  <a:tcPr anchor="ctr"/>
                </a:tc>
                <a:tc>
                  <a:txBody>
                    <a:bodyPr/>
                    <a:lstStyle/>
                    <a:p>
                      <a:pPr algn="ctr"/>
                      <a:r>
                        <a:rPr lang="en-US" sz="1200" dirty="0" smtClean="0"/>
                        <a:t>Rear</a:t>
                      </a:r>
                      <a:endParaRPr lang="en-SG" sz="1200" dirty="0"/>
                    </a:p>
                  </a:txBody>
                  <a:tcPr anchor="ctr"/>
                </a:tc>
                <a:tc>
                  <a:txBody>
                    <a:bodyPr/>
                    <a:lstStyle/>
                    <a:p>
                      <a:r>
                        <a:rPr lang="en-US" sz="1200" dirty="0" smtClean="0"/>
                        <a:t>Rear camera view toggle </a:t>
                      </a:r>
                    </a:p>
                    <a:p>
                      <a:r>
                        <a:rPr lang="en-US" sz="1200" dirty="0" smtClean="0"/>
                        <a:t>(for both rear near and rear far cameras)</a:t>
                      </a:r>
                      <a:endParaRPr lang="en-SG" sz="1200" dirty="0"/>
                    </a:p>
                  </a:txBody>
                  <a:tcPr anchor="ctr"/>
                </a:tc>
                <a:extLst>
                  <a:ext uri="{0D108BD9-81ED-4DB2-BD59-A6C34878D82A}">
                    <a16:rowId xmlns:a16="http://schemas.microsoft.com/office/drawing/2014/main" val="2305841376"/>
                  </a:ext>
                </a:extLst>
              </a:tr>
              <a:tr h="370840">
                <a:tc>
                  <a:txBody>
                    <a:bodyPr/>
                    <a:lstStyle/>
                    <a:p>
                      <a:pPr algn="ctr"/>
                      <a:r>
                        <a:rPr lang="en-US" sz="1200" dirty="0" smtClean="0"/>
                        <a:t>3</a:t>
                      </a:r>
                      <a:endParaRPr lang="en-SG" sz="1200" dirty="0"/>
                    </a:p>
                  </a:txBody>
                  <a:tcPr anchor="ctr"/>
                </a:tc>
                <a:tc>
                  <a:txBody>
                    <a:bodyPr/>
                    <a:lstStyle/>
                    <a:p>
                      <a:pPr algn="ctr"/>
                      <a:r>
                        <a:rPr lang="en-US" sz="1200" dirty="0" smtClean="0"/>
                        <a:t>IR</a:t>
                      </a:r>
                      <a:endParaRPr lang="en-SG" sz="1200" dirty="0"/>
                    </a:p>
                  </a:txBody>
                  <a:tcPr anchor="ctr"/>
                </a:tc>
                <a:tc>
                  <a:txBody>
                    <a:bodyPr/>
                    <a:lstStyle/>
                    <a:p>
                      <a:r>
                        <a:rPr lang="en-US" sz="1200" dirty="0" smtClean="0"/>
                        <a:t>IR illuminator on/off toggle</a:t>
                      </a:r>
                      <a:endParaRPr lang="en-SG" sz="1200" dirty="0"/>
                    </a:p>
                  </a:txBody>
                  <a:tcPr anchor="ctr"/>
                </a:tc>
                <a:extLst>
                  <a:ext uri="{0D108BD9-81ED-4DB2-BD59-A6C34878D82A}">
                    <a16:rowId xmlns:a16="http://schemas.microsoft.com/office/drawing/2014/main" val="1291022016"/>
                  </a:ext>
                </a:extLst>
              </a:tr>
              <a:tr h="370840">
                <a:tc>
                  <a:txBody>
                    <a:bodyPr/>
                    <a:lstStyle/>
                    <a:p>
                      <a:pPr algn="ctr"/>
                      <a:r>
                        <a:rPr lang="en-US" sz="1200" dirty="0" smtClean="0"/>
                        <a:t>4</a:t>
                      </a:r>
                      <a:endParaRPr lang="en-SG" sz="1200" dirty="0"/>
                    </a:p>
                  </a:txBody>
                  <a:tcPr anchor="ctr"/>
                </a:tc>
                <a:tc>
                  <a:txBody>
                    <a:bodyPr/>
                    <a:lstStyle/>
                    <a:p>
                      <a:pPr algn="ctr"/>
                      <a:r>
                        <a:rPr lang="en-US" sz="1200" dirty="0" smtClean="0"/>
                        <a:t>NUC*</a:t>
                      </a:r>
                      <a:endParaRPr lang="en-SG" sz="1200" dirty="0"/>
                    </a:p>
                  </a:txBody>
                  <a:tcPr anchor="ctr"/>
                </a:tc>
                <a:tc>
                  <a:txBody>
                    <a:bodyPr/>
                    <a:lstStyle/>
                    <a:p>
                      <a:r>
                        <a:rPr lang="en-US" sz="1200" dirty="0" smtClean="0"/>
                        <a:t>Manual NUC trigger</a:t>
                      </a:r>
                      <a:endParaRPr lang="en-SG" sz="1200" dirty="0"/>
                    </a:p>
                  </a:txBody>
                  <a:tcPr anchor="ctr"/>
                </a:tc>
                <a:extLst>
                  <a:ext uri="{0D108BD9-81ED-4DB2-BD59-A6C34878D82A}">
                    <a16:rowId xmlns:a16="http://schemas.microsoft.com/office/drawing/2014/main" val="3618908675"/>
                  </a:ext>
                </a:extLst>
              </a:tr>
              <a:tr h="370840">
                <a:tc>
                  <a:txBody>
                    <a:bodyPr/>
                    <a:lstStyle/>
                    <a:p>
                      <a:pPr algn="ctr"/>
                      <a:r>
                        <a:rPr lang="en-US" sz="1200" dirty="0" smtClean="0"/>
                        <a:t>5</a:t>
                      </a:r>
                      <a:endParaRPr lang="en-SG" sz="1200" dirty="0"/>
                    </a:p>
                  </a:txBody>
                  <a:tcPr anchor="ctr"/>
                </a:tc>
                <a:tc>
                  <a:txBody>
                    <a:bodyPr/>
                    <a:lstStyle/>
                    <a:p>
                      <a:pPr algn="ctr"/>
                      <a:r>
                        <a:rPr lang="en-US" sz="1200" dirty="0" smtClean="0"/>
                        <a:t>Night</a:t>
                      </a:r>
                      <a:endParaRPr lang="en-SG" sz="1200" dirty="0"/>
                    </a:p>
                  </a:txBody>
                  <a:tcPr anchor="ctr"/>
                </a:tc>
                <a:tc>
                  <a:txBody>
                    <a:bodyPr/>
                    <a:lstStyle/>
                    <a:p>
                      <a:r>
                        <a:rPr lang="en-US" sz="1200" dirty="0" smtClean="0"/>
                        <a:t>Low-brightness</a:t>
                      </a:r>
                      <a:r>
                        <a:rPr lang="en-US" sz="1200" baseline="0" dirty="0" smtClean="0"/>
                        <a:t> N</a:t>
                      </a:r>
                      <a:r>
                        <a:rPr lang="en-US" sz="1200" dirty="0" smtClean="0"/>
                        <a:t>ight Mode</a:t>
                      </a:r>
                      <a:r>
                        <a:rPr lang="en-US" sz="1200" baseline="0" dirty="0" smtClean="0"/>
                        <a:t> toggle</a:t>
                      </a:r>
                      <a:endParaRPr lang="en-SG" sz="1200" dirty="0"/>
                    </a:p>
                  </a:txBody>
                  <a:tcPr anchor="ctr"/>
                </a:tc>
                <a:extLst>
                  <a:ext uri="{0D108BD9-81ED-4DB2-BD59-A6C34878D82A}">
                    <a16:rowId xmlns:a16="http://schemas.microsoft.com/office/drawing/2014/main" val="2513135593"/>
                  </a:ext>
                </a:extLst>
              </a:tr>
              <a:tr h="370840">
                <a:tc>
                  <a:txBody>
                    <a:bodyPr/>
                    <a:lstStyle/>
                    <a:p>
                      <a:pPr algn="ctr"/>
                      <a:r>
                        <a:rPr lang="en-US" sz="1200" dirty="0" smtClean="0"/>
                        <a:t>6</a:t>
                      </a:r>
                      <a:endParaRPr lang="en-SG" sz="1200" dirty="0"/>
                    </a:p>
                  </a:txBody>
                  <a:tcPr anchor="ctr"/>
                </a:tc>
                <a:tc>
                  <a:txBody>
                    <a:bodyPr/>
                    <a:lstStyle/>
                    <a:p>
                      <a:pPr algn="ctr"/>
                      <a:r>
                        <a:rPr lang="en-US" sz="1200" dirty="0" smtClean="0"/>
                        <a:t>-</a:t>
                      </a:r>
                      <a:endParaRPr lang="en-SG" sz="1200" dirty="0"/>
                    </a:p>
                  </a:txBody>
                  <a:tcPr anchor="ctr"/>
                </a:tc>
                <a:tc rowSpan="3">
                  <a:txBody>
                    <a:bodyPr/>
                    <a:lstStyle/>
                    <a:p>
                      <a:r>
                        <a:rPr lang="en-US" sz="1200" dirty="0" smtClean="0"/>
                        <a:t>Selection for brightness / contrast / functions settings</a:t>
                      </a:r>
                      <a:endParaRPr lang="en-SG" sz="1200" dirty="0"/>
                    </a:p>
                  </a:txBody>
                  <a:tcPr anchor="ctr"/>
                </a:tc>
                <a:extLst>
                  <a:ext uri="{0D108BD9-81ED-4DB2-BD59-A6C34878D82A}">
                    <a16:rowId xmlns:a16="http://schemas.microsoft.com/office/drawing/2014/main" val="4264497291"/>
                  </a:ext>
                </a:extLst>
              </a:tr>
              <a:tr h="370840">
                <a:tc>
                  <a:txBody>
                    <a:bodyPr/>
                    <a:lstStyle/>
                    <a:p>
                      <a:pPr algn="ctr"/>
                      <a:r>
                        <a:rPr lang="en-US" sz="1200" dirty="0" smtClean="0"/>
                        <a:t>7</a:t>
                      </a:r>
                      <a:endParaRPr lang="en-SG" sz="1200" dirty="0"/>
                    </a:p>
                  </a:txBody>
                  <a:tcPr anchor="ctr"/>
                </a:tc>
                <a:tc>
                  <a:txBody>
                    <a:bodyPr/>
                    <a:lstStyle/>
                    <a:p>
                      <a:pPr algn="ctr"/>
                      <a:r>
                        <a:rPr lang="en-US" sz="1200" dirty="0" smtClean="0"/>
                        <a:t>+</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572523319"/>
                  </a:ext>
                </a:extLst>
              </a:tr>
              <a:tr h="370840">
                <a:tc>
                  <a:txBody>
                    <a:bodyPr/>
                    <a:lstStyle/>
                    <a:p>
                      <a:pPr algn="ctr"/>
                      <a:r>
                        <a:rPr lang="en-US" sz="1200" dirty="0" smtClean="0"/>
                        <a:t>8</a:t>
                      </a:r>
                      <a:endParaRPr lang="en-SG" sz="1200" dirty="0"/>
                    </a:p>
                  </a:txBody>
                  <a:tcPr anchor="ctr"/>
                </a:tc>
                <a:tc>
                  <a:txBody>
                    <a:bodyPr/>
                    <a:lstStyle/>
                    <a:p>
                      <a:pPr algn="ctr"/>
                      <a:r>
                        <a:rPr lang="en-US" sz="1200" dirty="0" smtClean="0"/>
                        <a:t>Menu</a:t>
                      </a:r>
                      <a:endParaRPr lang="en-SG" sz="1200" dirty="0"/>
                    </a:p>
                  </a:txBody>
                  <a:tcPr anchor="ctr"/>
                </a:tc>
                <a:tc vMerge="1">
                  <a:txBody>
                    <a:bodyPr/>
                    <a:lstStyle/>
                    <a:p>
                      <a:endParaRPr lang="en-SG" sz="1200" dirty="0"/>
                    </a:p>
                  </a:txBody>
                  <a:tcPr anchor="ctr"/>
                </a:tc>
                <a:extLst>
                  <a:ext uri="{0D108BD9-81ED-4DB2-BD59-A6C34878D82A}">
                    <a16:rowId xmlns:a16="http://schemas.microsoft.com/office/drawing/2014/main" val="2718806989"/>
                  </a:ext>
                </a:extLst>
              </a:tr>
              <a:tr h="370840">
                <a:tc>
                  <a:txBody>
                    <a:bodyPr/>
                    <a:lstStyle/>
                    <a:p>
                      <a:pPr algn="ctr"/>
                      <a:r>
                        <a:rPr lang="en-US" sz="1200" dirty="0" smtClean="0"/>
                        <a:t>9</a:t>
                      </a:r>
                      <a:endParaRPr lang="en-SG" sz="1200" dirty="0"/>
                    </a:p>
                  </a:txBody>
                  <a:tcPr anchor="ctr"/>
                </a:tc>
                <a:tc>
                  <a:txBody>
                    <a:bodyPr/>
                    <a:lstStyle/>
                    <a:p>
                      <a:pPr algn="ctr"/>
                      <a:r>
                        <a:rPr lang="en-US" sz="1200" dirty="0" smtClean="0"/>
                        <a:t>Power</a:t>
                      </a:r>
                      <a:endParaRPr lang="en-SG" sz="1200" dirty="0"/>
                    </a:p>
                  </a:txBody>
                  <a:tcPr anchor="ctr"/>
                </a:tc>
                <a:tc>
                  <a:txBody>
                    <a:bodyPr/>
                    <a:lstStyle/>
                    <a:p>
                      <a:r>
                        <a:rPr lang="en-US" sz="1200" dirty="0" smtClean="0"/>
                        <a:t>Power on/off toggle, 2s holding, default on</a:t>
                      </a:r>
                      <a:endParaRPr lang="en-SG" sz="1200" dirty="0"/>
                    </a:p>
                  </a:txBody>
                  <a:tcPr anchor="ctr"/>
                </a:tc>
                <a:extLst>
                  <a:ext uri="{0D108BD9-81ED-4DB2-BD59-A6C34878D82A}">
                    <a16:rowId xmlns:a16="http://schemas.microsoft.com/office/drawing/2014/main" val="3460749415"/>
                  </a:ext>
                </a:extLst>
              </a:tr>
            </a:tbl>
          </a:graphicData>
        </a:graphic>
      </p:graphicFrame>
      <p:sp>
        <p:nvSpPr>
          <p:cNvPr id="4" name="Freeform 3"/>
          <p:cNvSpPr/>
          <p:nvPr/>
        </p:nvSpPr>
        <p:spPr>
          <a:xfrm>
            <a:off x="1322605" y="3675797"/>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5" name="Freeform 4"/>
          <p:cNvSpPr/>
          <p:nvPr/>
        </p:nvSpPr>
        <p:spPr>
          <a:xfrm>
            <a:off x="1663115" y="360257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6" name="Freeform 5"/>
          <p:cNvSpPr/>
          <p:nvPr/>
        </p:nvSpPr>
        <p:spPr>
          <a:xfrm>
            <a:off x="2007419" y="3532478"/>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7" name="Freeform 6"/>
          <p:cNvSpPr/>
          <p:nvPr/>
        </p:nvSpPr>
        <p:spPr>
          <a:xfrm>
            <a:off x="2346338" y="3498355"/>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8" name="Freeform 7"/>
          <p:cNvSpPr/>
          <p:nvPr/>
        </p:nvSpPr>
        <p:spPr>
          <a:xfrm>
            <a:off x="2694356" y="3441489"/>
            <a:ext cx="0" cy="548640"/>
          </a:xfrm>
          <a:custGeom>
            <a:avLst/>
            <a:gdLst>
              <a:gd name="connsiteX0" fmla="*/ 0 w 0"/>
              <a:gd name="connsiteY0" fmla="*/ 0 h 427630"/>
              <a:gd name="connsiteX1" fmla="*/ 0 w 0"/>
              <a:gd name="connsiteY1" fmla="*/ 427630 h 427630"/>
            </a:gdLst>
            <a:ahLst/>
            <a:cxnLst>
              <a:cxn ang="0">
                <a:pos x="connsiteX0" y="connsiteY0"/>
              </a:cxn>
              <a:cxn ang="0">
                <a:pos x="connsiteX1" y="connsiteY1"/>
              </a:cxn>
            </a:cxnLst>
            <a:rect l="l" t="t" r="r" b="b"/>
            <a:pathLst>
              <a:path h="427630">
                <a:moveTo>
                  <a:pt x="0" y="0"/>
                </a:moveTo>
                <a:lnTo>
                  <a:pt x="0" y="42763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9" name="Freeform 8"/>
          <p:cNvSpPr/>
          <p:nvPr/>
        </p:nvSpPr>
        <p:spPr>
          <a:xfrm flipH="1">
            <a:off x="3056231" y="2055522"/>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0" name="Oval 9"/>
          <p:cNvSpPr/>
          <p:nvPr/>
        </p:nvSpPr>
        <p:spPr>
          <a:xfrm>
            <a:off x="1179481" y="400625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1</a:t>
            </a:r>
          </a:p>
        </p:txBody>
      </p:sp>
      <p:sp>
        <p:nvSpPr>
          <p:cNvPr id="11" name="Oval 10"/>
          <p:cNvSpPr/>
          <p:nvPr/>
        </p:nvSpPr>
        <p:spPr>
          <a:xfrm>
            <a:off x="1522583" y="394256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2</a:t>
            </a:r>
          </a:p>
        </p:txBody>
      </p:sp>
      <p:sp>
        <p:nvSpPr>
          <p:cNvPr id="12" name="Oval 11"/>
          <p:cNvSpPr/>
          <p:nvPr/>
        </p:nvSpPr>
        <p:spPr>
          <a:xfrm>
            <a:off x="1865836" y="3885257"/>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3</a:t>
            </a:r>
          </a:p>
        </p:txBody>
      </p:sp>
      <p:sp>
        <p:nvSpPr>
          <p:cNvPr id="13" name="Oval 12"/>
          <p:cNvSpPr/>
          <p:nvPr/>
        </p:nvSpPr>
        <p:spPr>
          <a:xfrm>
            <a:off x="2207203" y="382464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4</a:t>
            </a:r>
          </a:p>
        </p:txBody>
      </p:sp>
      <p:sp>
        <p:nvSpPr>
          <p:cNvPr id="14" name="Oval 13"/>
          <p:cNvSpPr/>
          <p:nvPr/>
        </p:nvSpPr>
        <p:spPr>
          <a:xfrm>
            <a:off x="2553110" y="3758304"/>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5</a:t>
            </a:r>
          </a:p>
        </p:txBody>
      </p:sp>
      <p:sp>
        <p:nvSpPr>
          <p:cNvPr id="15" name="Oval 14"/>
          <p:cNvSpPr/>
          <p:nvPr/>
        </p:nvSpPr>
        <p:spPr>
          <a:xfrm>
            <a:off x="3323454" y="1891350"/>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9</a:t>
            </a:r>
          </a:p>
        </p:txBody>
      </p:sp>
      <p:sp>
        <p:nvSpPr>
          <p:cNvPr id="16" name="Freeform 15"/>
          <p:cNvSpPr/>
          <p:nvPr/>
        </p:nvSpPr>
        <p:spPr>
          <a:xfrm flipH="1">
            <a:off x="3050440" y="2457100"/>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7" name="Oval 16"/>
          <p:cNvSpPr/>
          <p:nvPr/>
        </p:nvSpPr>
        <p:spPr>
          <a:xfrm>
            <a:off x="3317663" y="2292929"/>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8</a:t>
            </a:r>
          </a:p>
        </p:txBody>
      </p:sp>
      <p:sp>
        <p:nvSpPr>
          <p:cNvPr id="18" name="Freeform 17"/>
          <p:cNvSpPr/>
          <p:nvPr/>
        </p:nvSpPr>
        <p:spPr>
          <a:xfrm flipH="1">
            <a:off x="3035904" y="2882819"/>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19" name="Oval 18"/>
          <p:cNvSpPr/>
          <p:nvPr/>
        </p:nvSpPr>
        <p:spPr>
          <a:xfrm>
            <a:off x="3303127" y="2718648"/>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7</a:t>
            </a:r>
          </a:p>
        </p:txBody>
      </p:sp>
      <p:sp>
        <p:nvSpPr>
          <p:cNvPr id="20" name="Freeform 19"/>
          <p:cNvSpPr/>
          <p:nvPr/>
        </p:nvSpPr>
        <p:spPr>
          <a:xfrm flipH="1">
            <a:off x="3030113" y="3284397"/>
            <a:ext cx="400331" cy="85045"/>
          </a:xfrm>
          <a:custGeom>
            <a:avLst/>
            <a:gdLst>
              <a:gd name="connsiteX0" fmla="*/ 0 w 0"/>
              <a:gd name="connsiteY0" fmla="*/ 0 h 427630"/>
              <a:gd name="connsiteX1" fmla="*/ 0 w 0"/>
              <a:gd name="connsiteY1" fmla="*/ 427630 h 427630"/>
              <a:gd name="connsiteX0" fmla="*/ 34518 w 34518"/>
              <a:gd name="connsiteY0" fmla="*/ 0 h 10671"/>
              <a:gd name="connsiteX1" fmla="*/ 0 w 34518"/>
              <a:gd name="connsiteY1" fmla="*/ 10671 h 10671"/>
              <a:gd name="connsiteX0" fmla="*/ 18113 w 18113"/>
              <a:gd name="connsiteY0" fmla="*/ 0 h 12264"/>
              <a:gd name="connsiteX1" fmla="*/ 0 w 18113"/>
              <a:gd name="connsiteY1" fmla="*/ 12264 h 12264"/>
              <a:gd name="connsiteX0" fmla="*/ 30075 w 30075"/>
              <a:gd name="connsiteY0" fmla="*/ 1567 h 1567"/>
              <a:gd name="connsiteX1" fmla="*/ 0 w 30075"/>
              <a:gd name="connsiteY1" fmla="*/ 0 h 1567"/>
            </a:gdLst>
            <a:ahLst/>
            <a:cxnLst>
              <a:cxn ang="0">
                <a:pos x="connsiteX0" y="connsiteY0"/>
              </a:cxn>
              <a:cxn ang="0">
                <a:pos x="connsiteX1" y="connsiteY1"/>
              </a:cxn>
            </a:cxnLst>
            <a:rect l="l" t="t" r="r" b="b"/>
            <a:pathLst>
              <a:path w="30075" h="1567">
                <a:moveTo>
                  <a:pt x="30075" y="1567"/>
                </a:moveTo>
                <a:lnTo>
                  <a:pt x="0" y="0"/>
                </a:lnTo>
              </a:path>
            </a:pathLst>
          </a:custGeom>
          <a:noFill/>
          <a:ln>
            <a:solidFill>
              <a:srgbClr val="C00000"/>
            </a:solidFill>
          </a:ln>
          <a:effectLst>
            <a:outerShdw blurRad="63500" sx="102000" sy="102000" algn="ctr" rotWithShape="0">
              <a:prstClr val="black">
                <a:alpha val="40000"/>
              </a:prstClr>
            </a:outerShdw>
          </a:effectLst>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p>
        </p:txBody>
      </p:sp>
      <p:sp>
        <p:nvSpPr>
          <p:cNvPr id="21" name="Oval 20"/>
          <p:cNvSpPr/>
          <p:nvPr/>
        </p:nvSpPr>
        <p:spPr>
          <a:xfrm>
            <a:off x="3297336" y="3120225"/>
            <a:ext cx="293341" cy="291472"/>
          </a:xfrm>
          <a:prstGeom prst="ellipse">
            <a:avLst/>
          </a:prstGeom>
          <a:solidFill>
            <a:srgbClr val="C00000"/>
          </a:solidFill>
          <a:ln w="9525" cap="flat" cmpd="sng" algn="ctr">
            <a:noFill/>
            <a:prstDash val="solid"/>
          </a:ln>
          <a:effectLst>
            <a:outerShdw blurRad="40000" dist="23000" dir="5400000" rotWithShape="0">
              <a:srgbClr val="000000">
                <a:alpha val="35000"/>
              </a:srgbClr>
            </a:outerShdw>
          </a:effectLst>
        </p:spPr>
        <p:txBody>
          <a:bodyPr lIns="82306" tIns="41153" rIns="82306" bIns="41153" rtlCol="0" anchor="ctr"/>
          <a:lstStyle/>
          <a:p>
            <a:pPr algn="ctr" defTabSz="411496"/>
            <a:r>
              <a:rPr lang="en-AU" sz="1400" dirty="0">
                <a:solidFill>
                  <a:prstClr val="white"/>
                </a:solidFill>
                <a:latin typeface="Arial"/>
              </a:rPr>
              <a:t>6</a:t>
            </a:r>
          </a:p>
        </p:txBody>
      </p:sp>
      <p:sp>
        <p:nvSpPr>
          <p:cNvPr id="22"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a:t>
            </a:r>
            <a:endParaRPr lang="en-SG" dirty="0"/>
          </a:p>
        </p:txBody>
      </p:sp>
    </p:spTree>
    <p:extLst>
      <p:ext uri="{BB962C8B-B14F-4D97-AF65-F5344CB8AC3E}">
        <p14:creationId xmlns:p14="http://schemas.microsoft.com/office/powerpoint/2010/main" val="2109039753"/>
      </p:ext>
    </p:extLst>
  </p:cSld>
  <p:clrMapOvr>
    <a:masterClrMapping/>
  </p:clrMapOvr>
  <p:timing>
    <p:tnLst>
      <p:par>
        <p:cTn id="1" dur="indefinite" restart="never" nodeType="tmRoot"/>
      </p:par>
    </p:tnLst>
  </p:timing>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3" name="Group 2"/>
          <p:cNvGrpSpPr/>
          <p:nvPr/>
        </p:nvGrpSpPr>
        <p:grpSpPr>
          <a:xfrm>
            <a:off x="264193" y="1232886"/>
            <a:ext cx="5165111" cy="2931723"/>
            <a:chOff x="528083" y="1748392"/>
            <a:chExt cx="5165111" cy="2931723"/>
          </a:xfrm>
        </p:grpSpPr>
        <p:sp>
          <p:nvSpPr>
            <p:cNvPr id="4" name="Curved Down Arrow 3"/>
            <p:cNvSpPr/>
            <p:nvPr/>
          </p:nvSpPr>
          <p:spPr>
            <a:xfrm>
              <a:off x="785526" y="1988835"/>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5" name="TextBox 4"/>
            <p:cNvSpPr txBox="1"/>
            <p:nvPr/>
          </p:nvSpPr>
          <p:spPr>
            <a:xfrm>
              <a:off x="2473133" y="1748392"/>
              <a:ext cx="1261884" cy="215444"/>
            </a:xfrm>
            <a:prstGeom prst="rect">
              <a:avLst/>
            </a:prstGeom>
            <a:noFill/>
          </p:spPr>
          <p:txBody>
            <a:bodyPr wrap="none" rtlCol="0">
              <a:spAutoFit/>
            </a:bodyPr>
            <a:lstStyle/>
            <a:p>
              <a:r>
                <a:rPr lang="en-US" sz="800" dirty="0"/>
                <a:t>Activate Reverse Gear*</a:t>
              </a:r>
              <a:endParaRPr lang="en-SG" sz="800" dirty="0"/>
            </a:p>
          </p:txBody>
        </p:sp>
        <p:sp>
          <p:nvSpPr>
            <p:cNvPr id="6" name="Curved Down Arrow 5"/>
            <p:cNvSpPr/>
            <p:nvPr/>
          </p:nvSpPr>
          <p:spPr>
            <a:xfrm>
              <a:off x="1318082" y="2240835"/>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7" name="TextBox 6"/>
            <p:cNvSpPr txBox="1"/>
            <p:nvPr/>
          </p:nvSpPr>
          <p:spPr>
            <a:xfrm>
              <a:off x="1646894" y="2304123"/>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8" name="Curved Down Arrow 7"/>
            <p:cNvSpPr/>
            <p:nvPr/>
          </p:nvSpPr>
          <p:spPr>
            <a:xfrm>
              <a:off x="3232358" y="2216627"/>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9" name="TextBox 8"/>
            <p:cNvSpPr txBox="1"/>
            <p:nvPr/>
          </p:nvSpPr>
          <p:spPr>
            <a:xfrm>
              <a:off x="3594055" y="2306924"/>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Reverse Gear*</a:t>
              </a:r>
              <a:endParaRPr lang="en-SG" sz="800" dirty="0"/>
            </a:p>
          </p:txBody>
        </p:sp>
        <p:sp>
          <p:nvSpPr>
            <p:cNvPr id="10" name="Curved Down Arrow 9"/>
            <p:cNvSpPr/>
            <p:nvPr/>
          </p:nvSpPr>
          <p:spPr>
            <a:xfrm flipH="1" flipV="1">
              <a:off x="1209172" y="3685304"/>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1" name="TextBox 10"/>
            <p:cNvSpPr txBox="1"/>
            <p:nvPr/>
          </p:nvSpPr>
          <p:spPr>
            <a:xfrm>
              <a:off x="1679135" y="3748592"/>
              <a:ext cx="927338" cy="338554"/>
            </a:xfrm>
            <a:prstGeom prst="rect">
              <a:avLst/>
            </a:prstGeom>
            <a:noFill/>
          </p:spPr>
          <p:txBody>
            <a:bodyPr wrap="square" rtlCol="0">
              <a:spAutoFit/>
            </a:bodyPr>
            <a:lstStyle/>
            <a:p>
              <a:pPr algn="ctr"/>
              <a:r>
                <a:rPr lang="en-US" sz="800" dirty="0"/>
                <a:t>Press Front View Button</a:t>
              </a:r>
              <a:endParaRPr lang="en-SG" sz="800" dirty="0"/>
            </a:p>
          </p:txBody>
        </p:sp>
        <p:sp>
          <p:nvSpPr>
            <p:cNvPr id="12" name="Curved Down Arrow 11"/>
            <p:cNvSpPr/>
            <p:nvPr/>
          </p:nvSpPr>
          <p:spPr>
            <a:xfrm flipH="1" flipV="1">
              <a:off x="3123448" y="3661096"/>
              <a:ext cx="1672197" cy="499148"/>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sp>
          <p:nvSpPr>
            <p:cNvPr id="13" name="TextBox 12"/>
            <p:cNvSpPr txBox="1"/>
            <p:nvPr/>
          </p:nvSpPr>
          <p:spPr>
            <a:xfrm>
              <a:off x="3614022" y="3346356"/>
              <a:ext cx="927338" cy="707886"/>
            </a:xfrm>
            <a:prstGeom prst="rect">
              <a:avLst/>
            </a:prstGeom>
            <a:noFill/>
          </p:spPr>
          <p:txBody>
            <a:bodyPr wrap="square" rtlCol="0">
              <a:spAutoFit/>
            </a:bodyPr>
            <a:lstStyle/>
            <a:p>
              <a:pPr algn="ctr"/>
              <a:r>
                <a:rPr lang="en-US" sz="800" dirty="0"/>
                <a:t>Press Rear View Button </a:t>
              </a:r>
            </a:p>
            <a:p>
              <a:pPr algn="ctr"/>
              <a:r>
                <a:rPr lang="en-US" sz="800" dirty="0"/>
                <a:t>or </a:t>
              </a:r>
            </a:p>
            <a:p>
              <a:pPr algn="ctr"/>
              <a:r>
                <a:rPr lang="en-US" sz="800" dirty="0"/>
                <a:t>Activate Forward Gear*</a:t>
              </a:r>
              <a:endParaRPr lang="en-SG" sz="800" dirty="0"/>
            </a:p>
          </p:txBody>
        </p:sp>
        <p:sp>
          <p:nvSpPr>
            <p:cNvPr id="14" name="Curved Down Arrow 13"/>
            <p:cNvSpPr/>
            <p:nvPr/>
          </p:nvSpPr>
          <p:spPr>
            <a:xfrm flipH="1" flipV="1">
              <a:off x="528083" y="3694089"/>
              <a:ext cx="4907668" cy="756000"/>
            </a:xfrm>
            <a:prstGeom prst="curvedDownArrow">
              <a:avLst>
                <a:gd name="adj1" fmla="val 35690"/>
                <a:gd name="adj2" fmla="val 89089"/>
                <a:gd name="adj3" fmla="val 37465"/>
              </a:avLst>
            </a:prstGeom>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800">
                <a:solidFill>
                  <a:schemeClr val="tx1"/>
                </a:solidFill>
              </a:endParaRPr>
            </a:p>
          </p:txBody>
        </p:sp>
        <p:grpSp>
          <p:nvGrpSpPr>
            <p:cNvPr id="15" name="Group 14"/>
            <p:cNvGrpSpPr/>
            <p:nvPr/>
          </p:nvGrpSpPr>
          <p:grpSpPr>
            <a:xfrm>
              <a:off x="569377" y="2725754"/>
              <a:ext cx="1177130" cy="969000"/>
              <a:chOff x="774295" y="2715403"/>
              <a:chExt cx="1177130" cy="969000"/>
            </a:xfrm>
          </p:grpSpPr>
          <p:pic>
            <p:nvPicPr>
              <p:cNvPr id="23" name="Picture 22"/>
              <p:cNvPicPr>
                <a:picLocks noChangeAspect="1"/>
              </p:cNvPicPr>
              <p:nvPr/>
            </p:nvPicPr>
            <p:blipFill>
              <a:blip r:embed="rId2"/>
              <a:stretch>
                <a:fillRect/>
              </a:stretch>
            </p:blipFill>
            <p:spPr>
              <a:xfrm>
                <a:off x="774295" y="2715403"/>
                <a:ext cx="1177130" cy="969000"/>
              </a:xfrm>
              <a:prstGeom prst="rect">
                <a:avLst/>
              </a:prstGeom>
            </p:spPr>
          </p:pic>
          <p:sp>
            <p:nvSpPr>
              <p:cNvPr id="24" name="Rectangle 23"/>
              <p:cNvSpPr/>
              <p:nvPr/>
            </p:nvSpPr>
            <p:spPr>
              <a:xfrm>
                <a:off x="88853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16" name="Group 15"/>
            <p:cNvGrpSpPr/>
            <p:nvPr/>
          </p:nvGrpSpPr>
          <p:grpSpPr>
            <a:xfrm>
              <a:off x="2473133" y="2718576"/>
              <a:ext cx="1177130" cy="969000"/>
              <a:chOff x="2113004" y="2715403"/>
              <a:chExt cx="1177130" cy="969000"/>
            </a:xfrm>
          </p:grpSpPr>
          <p:pic>
            <p:nvPicPr>
              <p:cNvPr id="21" name="Picture 20"/>
              <p:cNvPicPr>
                <a:picLocks noChangeAspect="1"/>
              </p:cNvPicPr>
              <p:nvPr/>
            </p:nvPicPr>
            <p:blipFill>
              <a:blip r:embed="rId2"/>
              <a:stretch>
                <a:fillRect/>
              </a:stretch>
            </p:blipFill>
            <p:spPr>
              <a:xfrm>
                <a:off x="2113004" y="2715403"/>
                <a:ext cx="1177130" cy="969000"/>
              </a:xfrm>
              <a:prstGeom prst="rect">
                <a:avLst/>
              </a:prstGeom>
            </p:spPr>
          </p:pic>
          <p:sp>
            <p:nvSpPr>
              <p:cNvPr id="22" name="Rectangle 21"/>
              <p:cNvSpPr/>
              <p:nvPr/>
            </p:nvSpPr>
            <p:spPr>
              <a:xfrm>
                <a:off x="2240103" y="2743267"/>
                <a:ext cx="849405"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17" name="Group 16"/>
            <p:cNvGrpSpPr/>
            <p:nvPr/>
          </p:nvGrpSpPr>
          <p:grpSpPr>
            <a:xfrm>
              <a:off x="4516064" y="2733528"/>
              <a:ext cx="1177130" cy="969000"/>
              <a:chOff x="6661290" y="4015577"/>
              <a:chExt cx="1177130" cy="969000"/>
            </a:xfrm>
          </p:grpSpPr>
          <p:pic>
            <p:nvPicPr>
              <p:cNvPr id="19" name="Picture 18"/>
              <p:cNvPicPr>
                <a:picLocks noChangeAspect="1"/>
              </p:cNvPicPr>
              <p:nvPr/>
            </p:nvPicPr>
            <p:blipFill>
              <a:blip r:embed="rId2"/>
              <a:stretch>
                <a:fillRect/>
              </a:stretch>
            </p:blipFill>
            <p:spPr>
              <a:xfrm>
                <a:off x="6661290" y="4015577"/>
                <a:ext cx="1177130" cy="969000"/>
              </a:xfrm>
              <a:prstGeom prst="rect">
                <a:avLst/>
              </a:prstGeom>
            </p:spPr>
          </p:pic>
          <p:sp>
            <p:nvSpPr>
              <p:cNvPr id="20" name="Rectangle 19"/>
              <p:cNvSpPr/>
              <p:nvPr/>
            </p:nvSpPr>
            <p:spPr>
              <a:xfrm>
                <a:off x="6756741" y="4043441"/>
                <a:ext cx="893327" cy="72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sp>
          <p:nvSpPr>
            <p:cNvPr id="18" name="TextBox 17"/>
            <p:cNvSpPr txBox="1"/>
            <p:nvPr/>
          </p:nvSpPr>
          <p:spPr>
            <a:xfrm>
              <a:off x="2461213" y="4464671"/>
              <a:ext cx="1300356" cy="215444"/>
            </a:xfrm>
            <a:prstGeom prst="rect">
              <a:avLst/>
            </a:prstGeom>
            <a:noFill/>
          </p:spPr>
          <p:txBody>
            <a:bodyPr wrap="none" rtlCol="0">
              <a:spAutoFit/>
            </a:bodyPr>
            <a:lstStyle/>
            <a:p>
              <a:r>
                <a:rPr lang="en-US" sz="800" dirty="0"/>
                <a:t>Press Front View Switch</a:t>
              </a:r>
              <a:endParaRPr lang="en-SG" sz="800" dirty="0"/>
            </a:p>
          </p:txBody>
        </p:sp>
      </p:grpSp>
      <p:sp>
        <p:nvSpPr>
          <p:cNvPr id="25" name="Rectangle 24"/>
          <p:cNvSpPr/>
          <p:nvPr/>
        </p:nvSpPr>
        <p:spPr>
          <a:xfrm>
            <a:off x="5416564" y="1016814"/>
            <a:ext cx="3391231" cy="3970318"/>
          </a:xfrm>
          <a:prstGeom prst="rect">
            <a:avLst/>
          </a:prstGeom>
        </p:spPr>
        <p:txBody>
          <a:bodyPr wrap="square">
            <a:spAutoFit/>
          </a:bodyPr>
          <a:lstStyle/>
          <a:p>
            <a:pPr marL="285743" indent="-285743">
              <a:buFont typeface="Arial" panose="020B0604020202020204" pitchFamily="34" charset="0"/>
              <a:buChar char="•"/>
            </a:pPr>
            <a:r>
              <a:rPr lang="en-SG" sz="1200" dirty="0"/>
              <a:t>Boot up state: </a:t>
            </a:r>
            <a:r>
              <a:rPr lang="en-SG" sz="1200" dirty="0">
                <a:solidFill>
                  <a:srgbClr val="FF0000"/>
                </a:solidFill>
              </a:rPr>
              <a:t>Rear Near View</a:t>
            </a:r>
          </a:p>
          <a:p>
            <a:pPr marL="285743" indent="-285743">
              <a:buFont typeface="Arial" panose="020B0604020202020204" pitchFamily="34" charset="0"/>
              <a:buChar char="•"/>
            </a:pPr>
            <a:endParaRPr lang="en-SG" sz="1200" dirty="0">
              <a:solidFill>
                <a:srgbClr val="FF0000"/>
              </a:solidFill>
            </a:endParaRPr>
          </a:p>
          <a:p>
            <a:pPr marL="285743" indent="-285743">
              <a:buFont typeface="Arial" panose="020B0604020202020204" pitchFamily="34" charset="0"/>
              <a:buChar char="•"/>
            </a:pPr>
            <a:r>
              <a:rPr lang="en-SG" sz="1200" dirty="0"/>
              <a:t>If Forward gear is activated, </a:t>
            </a:r>
          </a:p>
          <a:p>
            <a:pPr marL="628634" lvl="1" indent="-285743">
              <a:buFont typeface="Wingdings" panose="05000000000000000000" pitchFamily="2" charset="2"/>
              <a:buChar char="Ø"/>
            </a:pPr>
            <a:r>
              <a:rPr lang="en-US" sz="1200" dirty="0"/>
              <a:t>View auto change to </a:t>
            </a:r>
            <a:r>
              <a:rPr lang="en-US" sz="1200" dirty="0">
                <a:solidFill>
                  <a:srgbClr val="00B050"/>
                </a:solidFill>
              </a:rPr>
              <a:t>Rear Far View</a:t>
            </a:r>
            <a:endParaRPr lang="en-SG" sz="1200" dirty="0">
              <a:solidFill>
                <a:srgbClr val="00B050"/>
              </a:solidFill>
            </a:endParaRPr>
          </a:p>
          <a:p>
            <a:pPr marL="628634" lvl="1" indent="-285743">
              <a:buFont typeface="Wingdings" panose="05000000000000000000" pitchFamily="2" charset="2"/>
              <a:buChar char="Ø"/>
            </a:pPr>
            <a:r>
              <a:rPr lang="en-SG" sz="1200" dirty="0"/>
              <a:t>Driver can use “Rear” button on VDU to toggle between </a:t>
            </a:r>
            <a:r>
              <a:rPr lang="en-SG" sz="1200" dirty="0">
                <a:solidFill>
                  <a:srgbClr val="FF0000"/>
                </a:solidFill>
              </a:rPr>
              <a:t>Rear Near </a:t>
            </a:r>
            <a:r>
              <a:rPr lang="en-SG" sz="1200" dirty="0"/>
              <a:t>&amp; </a:t>
            </a:r>
            <a:r>
              <a:rPr lang="en-SG" sz="1200" dirty="0">
                <a:solidFill>
                  <a:srgbClr val="00B050"/>
                </a:solidFill>
              </a:rPr>
              <a:t>Rear Far</a:t>
            </a:r>
            <a:r>
              <a:rPr lang="en-SG" sz="1200" dirty="0"/>
              <a:t> views</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buFont typeface="Arial" panose="020B0604020202020204" pitchFamily="34" charset="0"/>
              <a:buChar char="•"/>
            </a:pPr>
            <a:endParaRPr lang="en-SG" sz="1200" dirty="0"/>
          </a:p>
          <a:p>
            <a:pPr marL="285743" indent="-285743">
              <a:buFont typeface="Arial" panose="020B0604020202020204" pitchFamily="34" charset="0"/>
              <a:buChar char="•"/>
            </a:pPr>
            <a:r>
              <a:rPr lang="en-SG" sz="1200" dirty="0"/>
              <a:t>If Reverse gear is activated,</a:t>
            </a:r>
          </a:p>
          <a:p>
            <a:pPr marL="628634" lvl="1" indent="-285743">
              <a:buFont typeface="Arial" panose="020B0604020202020204" pitchFamily="34" charset="0"/>
              <a:buChar char="•"/>
            </a:pPr>
            <a:r>
              <a:rPr lang="en-SG" sz="1200" dirty="0"/>
              <a:t>View auto change to </a:t>
            </a:r>
            <a:r>
              <a:rPr lang="en-SG" sz="1200" dirty="0">
                <a:solidFill>
                  <a:srgbClr val="FF0000"/>
                </a:solidFill>
              </a:rPr>
              <a:t>Rear Near View</a:t>
            </a:r>
          </a:p>
          <a:p>
            <a:pPr marL="628634" lvl="1" indent="-285743">
              <a:buFont typeface="Arial" panose="020B0604020202020204" pitchFamily="34" charset="0"/>
              <a:buChar char="•"/>
            </a:pPr>
            <a:r>
              <a:rPr lang="en-SG" sz="1200" dirty="0"/>
              <a:t>Driver can use “Rear” button to toggle between </a:t>
            </a:r>
            <a:r>
              <a:rPr lang="en-SG" sz="1200" dirty="0">
                <a:solidFill>
                  <a:srgbClr val="FF0000"/>
                </a:solidFill>
              </a:rPr>
              <a:t>Rear Near </a:t>
            </a:r>
            <a:r>
              <a:rPr lang="en-SG" sz="1200" dirty="0"/>
              <a:t>&amp; </a:t>
            </a:r>
            <a:r>
              <a:rPr lang="en-SG" sz="1200" dirty="0">
                <a:solidFill>
                  <a:srgbClr val="00B050"/>
                </a:solidFill>
              </a:rPr>
              <a:t>Rear Far </a:t>
            </a:r>
            <a:r>
              <a:rPr lang="en-SG" sz="1200" dirty="0"/>
              <a:t>view</a:t>
            </a:r>
          </a:p>
          <a:p>
            <a:pPr marL="628634" lvl="1" indent="-285743">
              <a:buFont typeface="Wingdings" panose="05000000000000000000" pitchFamily="2" charset="2"/>
              <a:buChar char="Ø"/>
            </a:pPr>
            <a:r>
              <a:rPr lang="en-SG" sz="1200" dirty="0"/>
              <a:t>Driver can switch to </a:t>
            </a:r>
            <a:r>
              <a:rPr lang="en-SG" sz="1200" dirty="0">
                <a:solidFill>
                  <a:srgbClr val="0070C0"/>
                </a:solidFill>
              </a:rPr>
              <a:t>Front TI View </a:t>
            </a:r>
            <a:r>
              <a:rPr lang="en-SG" sz="1200" dirty="0"/>
              <a:t>at any time using “Front” button on VDU</a:t>
            </a:r>
          </a:p>
          <a:p>
            <a:pPr marL="628634" lvl="1" indent="-285743">
              <a:buFont typeface="Wingdings" panose="05000000000000000000" pitchFamily="2" charset="2"/>
              <a:buChar char="Ø"/>
            </a:pPr>
            <a:r>
              <a:rPr lang="en-US" sz="1200" dirty="0"/>
              <a:t>To switch back to desired rear views, use “Rear” button to toggle the views</a:t>
            </a:r>
            <a:endParaRPr lang="en-SG" sz="1200" dirty="0"/>
          </a:p>
          <a:p>
            <a:pPr marL="285743" indent="-285743">
              <a:spcAft>
                <a:spcPts val="600"/>
              </a:spcAft>
              <a:buFont typeface="Arial" panose="020B0604020202020204" pitchFamily="34" charset="0"/>
              <a:buChar char="•"/>
            </a:pPr>
            <a:endParaRPr lang="en-SG" sz="1200" dirty="0"/>
          </a:p>
        </p:txBody>
      </p:sp>
      <p:sp>
        <p:nvSpPr>
          <p:cNvPr id="26"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a:t>
            </a:r>
            <a:endParaRPr lang="en-SG" dirty="0"/>
          </a:p>
        </p:txBody>
      </p:sp>
    </p:spTree>
    <p:extLst>
      <p:ext uri="{BB962C8B-B14F-4D97-AF65-F5344CB8AC3E}">
        <p14:creationId xmlns:p14="http://schemas.microsoft.com/office/powerpoint/2010/main" val="615716002"/>
      </p:ext>
    </p:extLst>
  </p:cSld>
  <p:clrMapOvr>
    <a:masterClrMapping/>
  </p:clrMapOvr>
  <p:timing>
    <p:tnLst>
      <p:par>
        <p:cTn id="1" dur="indefinite" restart="never" nodeType="tmRoot"/>
      </p:par>
    </p:tnLst>
  </p:timing>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TextBox 4"/>
          <p:cNvSpPr txBox="1"/>
          <p:nvPr/>
        </p:nvSpPr>
        <p:spPr>
          <a:xfrm>
            <a:off x="3193474" y="429417"/>
            <a:ext cx="5437908" cy="3970318"/>
          </a:xfrm>
          <a:prstGeom prst="rect">
            <a:avLst/>
          </a:prstGeom>
          <a:noFill/>
        </p:spPr>
        <p:txBody>
          <a:bodyPr wrap="square" rtlCol="0">
            <a:spAutoFit/>
          </a:bodyPr>
          <a:lstStyle/>
          <a:p>
            <a:r>
              <a:rPr lang="en-US" sz="1200" b="1" dirty="0"/>
              <a:t>Discrete Video Switching</a:t>
            </a:r>
          </a:p>
          <a:p>
            <a:pPr marL="214313" indent="-214313">
              <a:buFont typeface="Arial" panose="020B0604020202020204" pitchFamily="34" charset="0"/>
              <a:buChar char="•"/>
            </a:pPr>
            <a:r>
              <a:rPr lang="en-US" sz="1200" dirty="0"/>
              <a:t>When reverse gear is activated, J6 pin 28 is always HIGH</a:t>
            </a:r>
          </a:p>
          <a:p>
            <a:pPr marL="214313" indent="-214313">
              <a:buFont typeface="Arial" panose="020B0604020202020204" pitchFamily="34" charset="0"/>
              <a:buChar char="•"/>
            </a:pPr>
            <a:r>
              <a:rPr lang="en-US" sz="1200" dirty="0"/>
              <a:t>When J6 pin 28 changes from low to HIGH, the VCU should switch the VDU output (J7 pin 1) ONCE to the Rear Near view (J4 pin B)</a:t>
            </a:r>
          </a:p>
          <a:p>
            <a:pPr marL="214313" indent="-214313">
              <a:buFont typeface="Arial" panose="020B0604020202020204" pitchFamily="34" charset="0"/>
              <a:buChar char="•"/>
            </a:pPr>
            <a:r>
              <a:rPr lang="en-US" sz="1200" dirty="0"/>
              <a:t>When forward gear is activated, J6 pin 30 is always HIGH</a:t>
            </a:r>
          </a:p>
          <a:p>
            <a:pPr marL="214313" indent="-214313">
              <a:buFont typeface="Arial" panose="020B0604020202020204" pitchFamily="34" charset="0"/>
              <a:buChar char="•"/>
            </a:pPr>
            <a:r>
              <a:rPr lang="en-US" sz="1200" dirty="0"/>
              <a:t>When J6 pin 30 changes from low to HIGH, the VCU should switch the VDU output (J7 pin 1) ONCE to the Rear Far view (J4 pin C)</a:t>
            </a:r>
          </a:p>
          <a:p>
            <a:endParaRPr lang="en-US" sz="1200" dirty="0"/>
          </a:p>
          <a:p>
            <a:r>
              <a:rPr lang="en-US" sz="1200" b="1" dirty="0"/>
              <a:t>VDU Button Switching</a:t>
            </a:r>
          </a:p>
          <a:p>
            <a:pPr marL="214313" indent="-214313">
              <a:buFont typeface="Arial" panose="020B0604020202020204" pitchFamily="34" charset="0"/>
              <a:buChar char="•"/>
            </a:pPr>
            <a:r>
              <a:rPr lang="en-US" sz="1200" dirty="0"/>
              <a:t>When FRONT button is pressed on VDU, the VDU should send an RS422 message to the VCU. The VCU should switch the VDU output (J7 pin 1) to the front TI view (J4 pin A)</a:t>
            </a:r>
          </a:p>
          <a:p>
            <a:pPr marL="214313" indent="-214313">
              <a:buFont typeface="Arial" panose="020B0604020202020204" pitchFamily="34" charset="0"/>
              <a:buChar char="•"/>
            </a:pPr>
            <a:r>
              <a:rPr lang="en-US" sz="1200" dirty="0"/>
              <a:t>When the REAR button is pressed on the VDU, the VDU should send an RS422 message to the VCU. The VCU should check what the current view is. </a:t>
            </a:r>
          </a:p>
          <a:p>
            <a:pPr marL="557213" lvl="1" indent="-214313">
              <a:buFont typeface="Arial" panose="020B0604020202020204" pitchFamily="34" charset="0"/>
              <a:buChar char="•"/>
            </a:pPr>
            <a:r>
              <a:rPr lang="en-US" sz="1200" dirty="0"/>
              <a:t>If the current view is front TI or Rear Near, change the VDU output (J7 pin 1) to the Rear Far view (J4 pin C)</a:t>
            </a:r>
          </a:p>
          <a:p>
            <a:pPr marL="557213" lvl="1" indent="-214313">
              <a:buFont typeface="Arial" panose="020B0604020202020204" pitchFamily="34" charset="0"/>
              <a:buChar char="•"/>
            </a:pPr>
            <a:r>
              <a:rPr lang="en-US" sz="1200" dirty="0"/>
              <a:t>If the current view is Rear Far, change the VDU output (J7 pin 1) to the Rear Near view (J4 pin B)</a:t>
            </a:r>
          </a:p>
          <a:p>
            <a:endParaRPr lang="en-US" sz="1200" dirty="0"/>
          </a:p>
          <a:p>
            <a:r>
              <a:rPr lang="en-US" sz="1200" dirty="0"/>
              <a:t>Initial boot up state: Rear Near view</a:t>
            </a:r>
          </a:p>
        </p:txBody>
      </p:sp>
      <p:graphicFrame>
        <p:nvGraphicFramePr>
          <p:cNvPr id="7" name="Table 6"/>
          <p:cNvGraphicFramePr>
            <a:graphicFrameLocks noGrp="1"/>
          </p:cNvGraphicFramePr>
          <p:nvPr>
            <p:extLst>
              <p:ext uri="{D42A27DB-BD31-4B8C-83A1-F6EECF244321}">
                <p14:modId xmlns:p14="http://schemas.microsoft.com/office/powerpoint/2010/main" val="2905479170"/>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93888534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1" name="Table 10"/>
          <p:cNvGraphicFramePr>
            <a:graphicFrameLocks noGrp="1"/>
          </p:cNvGraphicFramePr>
          <p:nvPr>
            <p:extLst>
              <p:ext uri="{D42A27DB-BD31-4B8C-83A1-F6EECF244321}">
                <p14:modId xmlns:p14="http://schemas.microsoft.com/office/powerpoint/2010/main" val="410624478"/>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940665652"/>
      </p:ext>
    </p:extLst>
  </p:cSld>
  <p:clrMapOvr>
    <a:masterClrMapping/>
  </p:clrMapOvr>
  <p:timing>
    <p:tnLst>
      <p:par>
        <p:cTn id="1" dur="indefinite" restart="never" nodeType="tmRoot"/>
      </p:par>
    </p:tnLst>
  </p:timing>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ext uri="{D42A27DB-BD31-4B8C-83A1-F6EECF244321}">
                <p14:modId xmlns:p14="http://schemas.microsoft.com/office/powerpoint/2010/main" val="1612792023"/>
              </p:ext>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smtClean="0"/>
                        <a:t>J6 - D38999/24WE35SN</a:t>
                      </a:r>
                      <a:endParaRPr lang="en-SG" sz="8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a:t>26</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rowSpan="2">
                  <a:txBody>
                    <a:bodyPr/>
                    <a:lstStyle/>
                    <a:p>
                      <a:pPr>
                        <a:lnSpc>
                          <a:spcPct val="107000"/>
                        </a:lnSpc>
                        <a:spcAft>
                          <a:spcPts val="0"/>
                        </a:spcAft>
                      </a:pPr>
                      <a:r>
                        <a:rPr lang="en-SG" sz="800"/>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800"/>
                        <a:t>27</a:t>
                      </a:r>
                    </a:p>
                  </a:txBody>
                  <a:tcPr marL="32833" marR="32833" marT="0" marB="0" anchor="ctr"/>
                </a:tc>
                <a:tc>
                  <a:txBody>
                    <a:bodyPr/>
                    <a:lstStyle/>
                    <a:p>
                      <a:pPr>
                        <a:lnSpc>
                          <a:spcPct val="107000"/>
                        </a:lnSpc>
                        <a:spcAft>
                          <a:spcPts val="0"/>
                        </a:spcAft>
                      </a:pPr>
                      <a:r>
                        <a:rPr lang="en-SG" sz="800" dirty="0"/>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800"/>
                        <a:t>28</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rowSpan="2">
                  <a:txBody>
                    <a:bodyPr/>
                    <a:lstStyle/>
                    <a:p>
                      <a:pPr>
                        <a:lnSpc>
                          <a:spcPct val="107000"/>
                        </a:lnSpc>
                        <a:spcAft>
                          <a:spcPts val="0"/>
                        </a:spcAft>
                      </a:pPr>
                      <a:r>
                        <a:rPr lang="en-SG" sz="8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800"/>
                        <a:t>29</a:t>
                      </a:r>
                    </a:p>
                  </a:txBody>
                  <a:tcPr marL="32833" marR="32833" marT="0" marB="0" anchor="ctr"/>
                </a:tc>
                <a:tc>
                  <a:txBody>
                    <a:bodyPr/>
                    <a:lstStyle/>
                    <a:p>
                      <a:pPr>
                        <a:lnSpc>
                          <a:spcPct val="107000"/>
                        </a:lnSpc>
                        <a:spcAft>
                          <a:spcPts val="0"/>
                        </a:spcAft>
                      </a:pPr>
                      <a:r>
                        <a:rPr lang="en-SG" sz="8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800"/>
                        <a:t>30</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rowSpan="2">
                  <a:txBody>
                    <a:bodyPr/>
                    <a:lstStyle/>
                    <a:p>
                      <a:pPr>
                        <a:lnSpc>
                          <a:spcPct val="107000"/>
                        </a:lnSpc>
                        <a:spcAft>
                          <a:spcPts val="0"/>
                        </a:spcAft>
                      </a:pPr>
                      <a:r>
                        <a:rPr lang="en-SG" sz="8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800"/>
                        <a:t>31</a:t>
                      </a:r>
                    </a:p>
                  </a:txBody>
                  <a:tcPr marL="32833" marR="32833" marT="0" marB="0" anchor="ctr"/>
                </a:tc>
                <a:tc>
                  <a:txBody>
                    <a:bodyPr/>
                    <a:lstStyle/>
                    <a:p>
                      <a:pPr>
                        <a:lnSpc>
                          <a:spcPct val="107000"/>
                        </a:lnSpc>
                        <a:spcAft>
                          <a:spcPts val="0"/>
                        </a:spcAft>
                      </a:pPr>
                      <a:r>
                        <a:rPr lang="en-SG" sz="8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800" dirty="0"/>
                        <a:t>43</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rowSpan="2">
                  <a:txBody>
                    <a:bodyPr/>
                    <a:lstStyle/>
                    <a:p>
                      <a:pPr>
                        <a:lnSpc>
                          <a:spcPct val="107000"/>
                        </a:lnSpc>
                        <a:spcAft>
                          <a:spcPts val="0"/>
                        </a:spcAft>
                      </a:pPr>
                      <a:r>
                        <a:rPr lang="en-SG" sz="8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t>44</a:t>
                      </a:r>
                    </a:p>
                  </a:txBody>
                  <a:tcPr marL="32833" marR="32833" marT="0" marB="0" anchor="ctr"/>
                </a:tc>
                <a:tc>
                  <a:txBody>
                    <a:bodyPr/>
                    <a:lstStyle/>
                    <a:p>
                      <a:pPr>
                        <a:lnSpc>
                          <a:spcPct val="107000"/>
                        </a:lnSpc>
                        <a:spcAft>
                          <a:spcPts val="0"/>
                        </a:spcAft>
                      </a:pPr>
                      <a:r>
                        <a:rPr lang="en-SG" sz="8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rgbClr val="FF0000"/>
                          </a:solidFill>
                        </a:rPr>
                        <a:t>45</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rowSpan="2">
                  <a:txBody>
                    <a:bodyPr/>
                    <a:lstStyle/>
                    <a:p>
                      <a:pPr>
                        <a:lnSpc>
                          <a:spcPct val="107000"/>
                        </a:lnSpc>
                        <a:spcAft>
                          <a:spcPts val="0"/>
                        </a:spcAft>
                      </a:pPr>
                      <a:r>
                        <a:rPr lang="en-US" sz="800" dirty="0" smtClean="0">
                          <a:solidFill>
                            <a:srgbClr val="FF0000"/>
                          </a:solidFill>
                        </a:rPr>
                        <a:t>IR Control</a:t>
                      </a:r>
                      <a:endParaRPr lang="en-SG" sz="800" dirty="0">
                        <a:solidFill>
                          <a:srgbClr val="FF0000"/>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rgbClr val="FF0000"/>
                          </a:solidFill>
                        </a:rPr>
                        <a:t>46</a:t>
                      </a:r>
                      <a:endParaRPr lang="en-SG" sz="800" dirty="0">
                        <a:solidFill>
                          <a:srgbClr val="FF0000"/>
                        </a:solidFill>
                      </a:endParaRPr>
                    </a:p>
                  </a:txBody>
                  <a:tcPr marL="32833" marR="32833" marT="0" marB="0" anchor="ctr"/>
                </a:tc>
                <a:tc>
                  <a:txBody>
                    <a:bodyPr/>
                    <a:lstStyle/>
                    <a:p>
                      <a:pPr>
                        <a:lnSpc>
                          <a:spcPct val="107000"/>
                        </a:lnSpc>
                        <a:spcAft>
                          <a:spcPts val="0"/>
                        </a:spcAft>
                      </a:pPr>
                      <a:r>
                        <a:rPr lang="en-US" sz="800" dirty="0" smtClean="0">
                          <a:solidFill>
                            <a:srgbClr val="FF0000"/>
                          </a:solidFill>
                        </a:rPr>
                        <a:t>DO+2</a:t>
                      </a:r>
                      <a:endParaRPr lang="en-SG" sz="800" dirty="0">
                        <a:solidFill>
                          <a:srgbClr val="FF0000"/>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312688991"/>
              </p:ext>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a:t>J4 </a:t>
                      </a:r>
                      <a:r>
                        <a:rPr lang="en-SG" sz="80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2270025709"/>
              </p:ext>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954481013"/>
              </p:ext>
            </p:extLst>
          </p:nvPr>
        </p:nvGraphicFramePr>
        <p:xfrm>
          <a:off x="2798618" y="429263"/>
          <a:ext cx="6096000" cy="288417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View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J6</a:t>
                      </a:r>
                      <a:r>
                        <a:rPr lang="en-US" sz="1200" baseline="0" dirty="0" smtClean="0"/>
                        <a:t> pin 28 change from low to HIGH</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B</a:t>
                      </a:r>
                      <a:endParaRPr lang="en-SG" sz="1200" dirty="0"/>
                    </a:p>
                  </a:txBody>
                  <a:tcPr marL="68580" marR="68580" marT="34290" marB="34290"/>
                </a:tc>
                <a:tc>
                  <a:txBody>
                    <a:bodyPr/>
                    <a:lstStyle/>
                    <a:p>
                      <a:r>
                        <a:rPr lang="en-US" sz="1200" dirty="0" smtClean="0"/>
                        <a:t>VDU output switch to rear near view</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J6</a:t>
                      </a:r>
                      <a:r>
                        <a:rPr lang="en-US" sz="1200" baseline="0" dirty="0" smtClean="0"/>
                        <a:t> pin 30 change from low to HIGH</a:t>
                      </a:r>
                      <a:endParaRPr lang="en-SG" sz="1200" dirty="0" smtClean="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a:t>
                      </a:r>
                      <a:r>
                        <a:rPr lang="en-US" sz="1200" baseline="0" dirty="0" smtClean="0"/>
                        <a:t>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FRONT</a:t>
                      </a:r>
                      <a:r>
                        <a:rPr lang="en-US" sz="1200" baseline="0" dirty="0" smtClean="0"/>
                        <a:t> button pressed on VDU</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r>
                        <a:rPr lang="en-US" sz="1200" dirty="0" smtClean="0"/>
                        <a:t>J7 pin A change to J4 pin A</a:t>
                      </a:r>
                      <a:endParaRPr lang="en-SG" sz="1200" dirty="0"/>
                    </a:p>
                  </a:txBody>
                  <a:tcPr marL="68580" marR="68580" marT="34290" marB="34290"/>
                </a:tc>
                <a:tc>
                  <a:txBody>
                    <a:bodyPr/>
                    <a:lstStyle/>
                    <a:p>
                      <a:r>
                        <a:rPr lang="en-US" sz="1200" dirty="0" smtClean="0"/>
                        <a:t>VDU output switch to front</a:t>
                      </a:r>
                      <a:r>
                        <a:rPr lang="en-US" sz="1200" baseline="0" dirty="0" smtClean="0"/>
                        <a:t> TI view</a:t>
                      </a:r>
                      <a:endParaRPr lang="en-SG" sz="1200" dirty="0"/>
                    </a:p>
                  </a:txBody>
                  <a:tcPr marL="68580" marR="68580" marT="34290" marB="34290"/>
                </a:tc>
                <a:extLst>
                  <a:ext uri="{0D108BD9-81ED-4DB2-BD59-A6C34878D82A}">
                    <a16:rowId xmlns:a16="http://schemas.microsoft.com/office/drawing/2014/main" val="1596936741"/>
                  </a:ext>
                </a:extLst>
              </a:tr>
              <a:tr h="377190">
                <a:tc>
                  <a:txBody>
                    <a:bodyPr/>
                    <a:lstStyle/>
                    <a:p>
                      <a:r>
                        <a:rPr lang="en-US" sz="1200" dirty="0" smtClean="0"/>
                        <a:t>REAR button pressed on VDU</a:t>
                      </a:r>
                      <a:endParaRPr lang="en-SG" sz="1200" dirty="0"/>
                    </a:p>
                  </a:txBody>
                  <a:tcPr marL="68580" marR="68580" marT="34290" marB="34290"/>
                </a:tc>
                <a:tc>
                  <a:txBody>
                    <a:bodyPr/>
                    <a:lstStyle/>
                    <a:p>
                      <a:r>
                        <a:rPr lang="en-US" sz="1200" dirty="0" smtClean="0"/>
                        <a:t>Front TI</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Near</a:t>
                      </a:r>
                      <a:endParaRPr lang="en-SG" sz="1200" dirty="0"/>
                    </a:p>
                  </a:txBody>
                  <a:tcPr marL="68580" marR="68580" marT="34290" marB="34290"/>
                </a:tc>
                <a:tc>
                  <a:txBody>
                    <a:bodyPr/>
                    <a:lstStyle/>
                    <a:p>
                      <a:r>
                        <a:rPr lang="en-US" sz="1200" dirty="0" smtClean="0"/>
                        <a:t>J7 pin A change to J4 pin C</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far view</a:t>
                      </a:r>
                      <a:endParaRPr lang="en-SG" sz="1200" dirty="0" smtClean="0"/>
                    </a:p>
                  </a:txBody>
                  <a:tcPr marL="68580" marR="68580" marT="34290" marB="34290"/>
                </a:tc>
                <a:extLst>
                  <a:ext uri="{0D108BD9-81ED-4DB2-BD59-A6C34878D82A}">
                    <a16:rowId xmlns:a16="http://schemas.microsoft.com/office/drawing/2014/main" val="2536663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REAR button pressed on VDU</a:t>
                      </a:r>
                      <a:endParaRPr lang="en-SG" sz="1200" dirty="0" smtClean="0"/>
                    </a:p>
                  </a:txBody>
                  <a:tcPr marL="68580" marR="68580" marT="34290" marB="34290"/>
                </a:tc>
                <a:tc>
                  <a:txBody>
                    <a:bodyPr/>
                    <a:lstStyle/>
                    <a:p>
                      <a:r>
                        <a:rPr lang="en-US" sz="1200" dirty="0" smtClean="0"/>
                        <a:t>Rear Far</a:t>
                      </a:r>
                      <a:endParaRPr lang="en-SG" sz="1200" dirty="0"/>
                    </a:p>
                  </a:txBody>
                  <a:tcPr marL="68580" marR="68580" marT="34290" marB="34290"/>
                </a:tc>
                <a:tc>
                  <a:txBody>
                    <a:bodyPr/>
                    <a:lstStyle/>
                    <a:p>
                      <a:r>
                        <a:rPr lang="en-US" sz="1200" dirty="0" smtClean="0"/>
                        <a:t>J7 pin A change to J4 pin B</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 output switch to rear near view</a:t>
                      </a:r>
                      <a:endParaRPr lang="en-SG" sz="1200" dirty="0" smtClean="0"/>
                    </a:p>
                  </a:txBody>
                  <a:tcPr marL="68580" marR="68580" marT="34290" marB="34290"/>
                </a:tc>
                <a:extLst>
                  <a:ext uri="{0D108BD9-81ED-4DB2-BD59-A6C34878D82A}">
                    <a16:rowId xmlns:a16="http://schemas.microsoft.com/office/drawing/2014/main" val="2734622016"/>
                  </a:ext>
                </a:extLst>
              </a:tr>
            </a:tbl>
          </a:graphicData>
        </a:graphic>
      </p:graphicFrame>
      <p:sp>
        <p:nvSpPr>
          <p:cNvPr id="9" name="TextBox 8"/>
          <p:cNvSpPr txBox="1"/>
          <p:nvPr/>
        </p:nvSpPr>
        <p:spPr>
          <a:xfrm>
            <a:off x="2798618" y="3748334"/>
            <a:ext cx="6096000" cy="830997"/>
          </a:xfrm>
          <a:prstGeom prst="rect">
            <a:avLst/>
          </a:prstGeom>
          <a:noFill/>
        </p:spPr>
        <p:txBody>
          <a:bodyPr wrap="square" rtlCol="0">
            <a:spAutoFit/>
          </a:bodyPr>
          <a:lstStyle/>
          <a:p>
            <a:r>
              <a:rPr lang="en-US" sz="1200" dirty="0"/>
              <a:t>If the current VDU view state and the expected view state is the same, there should be NO switching</a:t>
            </a:r>
          </a:p>
          <a:p>
            <a:endParaRPr lang="en-US" sz="1200" dirty="0"/>
          </a:p>
          <a:p>
            <a:r>
              <a:rPr lang="en-US" sz="1200" dirty="0"/>
              <a:t>* Supplier to advise VCU-VDU RS422 communications protocol</a:t>
            </a:r>
          </a:p>
        </p:txBody>
      </p:sp>
    </p:spTree>
    <p:extLst>
      <p:ext uri="{BB962C8B-B14F-4D97-AF65-F5344CB8AC3E}">
        <p14:creationId xmlns:p14="http://schemas.microsoft.com/office/powerpoint/2010/main" val="2660597261"/>
      </p:ext>
    </p:extLst>
  </p:cSld>
  <p:clrMapOvr>
    <a:masterClrMapping/>
  </p:clrMapOvr>
  <p:timing>
    <p:tnLst>
      <p:par>
        <p:cTn id="1" dur="indefinite" restart="never" nodeType="tmRoot"/>
      </p:par>
    </p:tnLst>
  </p:timing>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077766"/>
          </a:xfrm>
        </p:spPr>
        <p:txBody>
          <a:bodyPr/>
          <a:lstStyle/>
          <a:p>
            <a:pPr marL="0" indent="0">
              <a:buNone/>
            </a:pPr>
            <a:r>
              <a:rPr lang="en-SG" dirty="0" smtClean="0"/>
              <a:t>V0.13: 19</a:t>
            </a:r>
            <a:r>
              <a:rPr lang="en-SG" baseline="30000" dirty="0" smtClean="0"/>
              <a:t>th</a:t>
            </a:r>
            <a:r>
              <a:rPr lang="en-SG" dirty="0" smtClean="0"/>
              <a:t> Feb 2024</a:t>
            </a:r>
            <a:endParaRPr lang="en-SG" dirty="0"/>
          </a:p>
          <a:p>
            <a:r>
              <a:rPr lang="en-US" dirty="0" smtClean="0"/>
              <a:t>Changed VDU start-up </a:t>
            </a:r>
            <a:r>
              <a:rPr lang="en-US" dirty="0" smtClean="0"/>
              <a:t>behavior</a:t>
            </a:r>
          </a:p>
          <a:p>
            <a:pPr lvl="1"/>
            <a:r>
              <a:rPr lang="en-US" dirty="0"/>
              <a:t>B</a:t>
            </a:r>
            <a:r>
              <a:rPr lang="en-US" dirty="0" smtClean="0"/>
              <a:t>rightness </a:t>
            </a:r>
            <a:r>
              <a:rPr lang="en-US" dirty="0" smtClean="0"/>
              <a:t>and contrast to be reset to 50 upon reboot / power cycle </a:t>
            </a:r>
            <a:endParaRPr lang="en-US" dirty="0" smtClean="0"/>
          </a:p>
          <a:p>
            <a:pPr lvl="1"/>
            <a:r>
              <a:rPr lang="en-US" dirty="0" smtClean="0"/>
              <a:t>Night Mode to be disabled on reboot / power cycle</a:t>
            </a:r>
            <a:endParaRPr lang="en-US" dirty="0" smtClean="0"/>
          </a:p>
          <a:p>
            <a:r>
              <a:rPr lang="en-US" dirty="0" smtClean="0"/>
              <a:t>Changed VCU trailer connected behavior (see slide 40)</a:t>
            </a:r>
          </a:p>
          <a:p>
            <a:pPr lvl="1"/>
            <a:r>
              <a:rPr lang="en-US" dirty="0" smtClean="0"/>
              <a:t>Removed trailer camera view</a:t>
            </a:r>
          </a:p>
          <a:p>
            <a:pPr lvl="1"/>
            <a:r>
              <a:rPr lang="en-US" dirty="0" smtClean="0"/>
              <a:t>Changed Rear Near OSD to Trailer OSD when trailer connected</a:t>
            </a:r>
          </a:p>
          <a:p>
            <a:r>
              <a:rPr lang="en-US" dirty="0" err="1" smtClean="0"/>
              <a:t>Meinberg</a:t>
            </a:r>
            <a:r>
              <a:rPr lang="en-US" dirty="0" smtClean="0"/>
              <a:t> NTP (network time protocol) client to be pre-installed on VCU</a:t>
            </a:r>
          </a:p>
          <a:p>
            <a:r>
              <a:rPr lang="en-US" dirty="0" smtClean="0"/>
              <a:t>DDS middleware developed by ST to be integrated and pre-installed on VCU</a:t>
            </a:r>
          </a:p>
        </p:txBody>
      </p:sp>
    </p:spTree>
    <p:extLst>
      <p:ext uri="{BB962C8B-B14F-4D97-AF65-F5344CB8AC3E}">
        <p14:creationId xmlns:p14="http://schemas.microsoft.com/office/powerpoint/2010/main" val="3341083301"/>
      </p:ext>
    </p:extLst>
  </p:cSld>
  <p:clrMapOvr>
    <a:masterClrMapping/>
  </p:clrMapOvr>
  <p:timing>
    <p:tnLst>
      <p:par>
        <p:cTn id="1" dur="indefinite" restart="never" nodeType="tmRoot"/>
      </p:par>
    </p:tn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IR Control &amp; Night Mode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879196036"/>
      </p:ext>
    </p:extLst>
  </p:cSld>
  <p:clrMapOvr>
    <a:masterClrMapping/>
  </p:clrMapOvr>
  <p:timing>
    <p:tnLst>
      <p:par>
        <p:cTn id="1" dur="indefinite" restart="never" nodeType="tmRoot"/>
      </p:par>
    </p:tnLst>
  </p:timing>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5" name="Picture 4"/>
          <p:cNvPicPr>
            <a:picLocks noChangeAspect="1"/>
          </p:cNvPicPr>
          <p:nvPr/>
        </p:nvPicPr>
        <p:blipFill>
          <a:blip r:embed="rId2"/>
          <a:stretch>
            <a:fillRect/>
          </a:stretch>
        </p:blipFill>
        <p:spPr>
          <a:xfrm>
            <a:off x="4407315" y="3379052"/>
            <a:ext cx="2158171" cy="1225403"/>
          </a:xfrm>
          <a:prstGeom prst="rect">
            <a:avLst/>
          </a:prstGeom>
        </p:spPr>
      </p:pic>
      <p:graphicFrame>
        <p:nvGraphicFramePr>
          <p:cNvPr id="2" name="Table 1"/>
          <p:cNvGraphicFramePr>
            <a:graphicFrameLocks noGrp="1"/>
          </p:cNvGraphicFramePr>
          <p:nvPr>
            <p:extLst>
              <p:ext uri="{D42A27DB-BD31-4B8C-83A1-F6EECF244321}">
                <p14:modId xmlns:p14="http://schemas.microsoft.com/office/powerpoint/2010/main" val="1501849142"/>
              </p:ext>
            </p:extLst>
          </p:nvPr>
        </p:nvGraphicFramePr>
        <p:xfrm>
          <a:off x="2798618" y="429263"/>
          <a:ext cx="6096000" cy="238125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Off</a:t>
                      </a:r>
                      <a:endParaRPr lang="en-SG" sz="1200" dirty="0"/>
                    </a:p>
                  </a:txBody>
                  <a:tcPr marL="68580" marR="68580" marT="34290" marB="34290"/>
                </a:tc>
                <a:tc>
                  <a:txBody>
                    <a:bodyPr/>
                    <a:lstStyle/>
                    <a:p>
                      <a:r>
                        <a:rPr lang="en-US" sz="1200" dirty="0" smtClean="0"/>
                        <a:t>J6 pin 43 and 45 HIGH</a:t>
                      </a:r>
                      <a:endParaRPr lang="en-SG" sz="1200" dirty="0"/>
                    </a:p>
                  </a:txBody>
                  <a:tcPr marL="68580" marR="68580" marT="34290" marB="34290"/>
                </a:tc>
                <a:tc>
                  <a:txBody>
                    <a:bodyPr/>
                    <a:lstStyle/>
                    <a:p>
                      <a:r>
                        <a:rPr lang="en-US" sz="1200" dirty="0" smtClean="0"/>
                        <a:t>IR turns on, VDU shows “IR On” OSD</a:t>
                      </a:r>
                      <a:endParaRPr lang="en-SG" sz="1200" dirty="0"/>
                    </a:p>
                  </a:txBody>
                  <a:tcPr marL="68580" marR="68580" marT="34290" marB="34290"/>
                </a:tc>
                <a:extLst>
                  <a:ext uri="{0D108BD9-81ED-4DB2-BD59-A6C34878D82A}">
                    <a16:rowId xmlns:a16="http://schemas.microsoft.com/office/drawing/2014/main" val="1408875703"/>
                  </a:ext>
                </a:extLst>
              </a:tr>
              <a:tr h="377190">
                <a:tc>
                  <a:txBody>
                    <a:bodyPr/>
                    <a:lstStyle/>
                    <a:p>
                      <a:r>
                        <a:rPr lang="en-US" sz="1200" dirty="0" smtClean="0"/>
                        <a:t>Press “IR” button</a:t>
                      </a:r>
                      <a:r>
                        <a:rPr lang="en-US" sz="1200" baseline="0" dirty="0" smtClean="0"/>
                        <a:t> on VDU</a:t>
                      </a:r>
                      <a:endParaRPr lang="en-SG" sz="1200" dirty="0"/>
                    </a:p>
                  </a:txBody>
                  <a:tcPr marL="68580" marR="68580" marT="34290" marB="34290"/>
                </a:tc>
                <a:tc>
                  <a:txBody>
                    <a:bodyPr/>
                    <a:lstStyle/>
                    <a:p>
                      <a:r>
                        <a:rPr lang="en-US" sz="1200" dirty="0" smtClean="0"/>
                        <a:t>IR On</a:t>
                      </a:r>
                      <a:endParaRPr lang="en-SG" sz="1200" dirty="0"/>
                    </a:p>
                  </a:txBody>
                  <a:tcPr marL="68580" marR="68580" marT="34290" marB="34290"/>
                </a:tc>
                <a:tc>
                  <a:txBody>
                    <a:bodyPr/>
                    <a:lstStyle/>
                    <a:p>
                      <a:r>
                        <a:rPr lang="en-US" sz="1200" dirty="0" smtClean="0"/>
                        <a:t>J6 pin 43 and 45 LOW</a:t>
                      </a:r>
                      <a:endParaRPr lang="en-SG" sz="1200" dirty="0"/>
                    </a:p>
                  </a:txBody>
                  <a:tcPr marL="68580" marR="68580" marT="34290" marB="34290"/>
                </a:tc>
                <a:tc>
                  <a:txBody>
                    <a:bodyPr/>
                    <a:lstStyle/>
                    <a:p>
                      <a:r>
                        <a:rPr lang="en-US" sz="1200" dirty="0" smtClean="0"/>
                        <a:t>IR turns off, VDU removes “IR On” OSD</a:t>
                      </a:r>
                      <a:endParaRPr lang="en-SG" sz="1200" dirty="0"/>
                    </a:p>
                  </a:txBody>
                  <a:tcPr marL="68580" marR="68580" marT="34290" marB="34290"/>
                </a:tc>
                <a:extLst>
                  <a:ext uri="{0D108BD9-81ED-4DB2-BD59-A6C34878D82A}">
                    <a16:rowId xmlns:a16="http://schemas.microsoft.com/office/drawing/2014/main" val="2843516397"/>
                  </a:ext>
                </a:extLst>
              </a:tr>
              <a:tr h="377190">
                <a:tc>
                  <a:txBody>
                    <a:bodyPr/>
                    <a:lstStyle/>
                    <a:p>
                      <a:r>
                        <a:rPr lang="en-US" sz="1200" dirty="0" smtClean="0"/>
                        <a:t>Press “Night” button on VDU</a:t>
                      </a:r>
                      <a:endParaRPr lang="en-SG" sz="1200" dirty="0"/>
                    </a:p>
                  </a:txBody>
                  <a:tcPr marL="68580" marR="68580" marT="34290" marB="34290"/>
                </a:tc>
                <a:tc>
                  <a:txBody>
                    <a:bodyPr/>
                    <a:lstStyle/>
                    <a:p>
                      <a:r>
                        <a:rPr lang="en-US" sz="1200" dirty="0" smtClean="0"/>
                        <a:t>Night mode OFF</a:t>
                      </a:r>
                      <a:endParaRPr lang="en-SG" sz="1200" dirty="0"/>
                    </a:p>
                  </a:txBody>
                  <a:tcPr marL="68580" marR="68580" marT="34290" marB="34290"/>
                </a:tc>
                <a:tc>
                  <a:txBody>
                    <a:bodyPr/>
                    <a:lstStyle/>
                    <a:p>
                      <a:r>
                        <a:rPr lang="en-US" sz="1200" dirty="0" smtClean="0"/>
                        <a:t>VDU turns to ultra-low</a:t>
                      </a:r>
                      <a:r>
                        <a:rPr lang="en-US" sz="1200" baseline="0" dirty="0" smtClean="0"/>
                        <a:t> brightness</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a:t>
                      </a:r>
                      <a:r>
                        <a:rPr lang="en-US" sz="1200" baseline="0" dirty="0" smtClean="0"/>
                        <a:t> Mode OSD shown on VDU</a:t>
                      </a:r>
                      <a:endParaRPr lang="en-SG" sz="1200" dirty="0" smtClean="0"/>
                    </a:p>
                  </a:txBody>
                  <a:tcPr marL="68580" marR="68580" marT="34290" marB="34290"/>
                </a:tc>
                <a:extLst>
                  <a:ext uri="{0D108BD9-81ED-4DB2-BD59-A6C34878D82A}">
                    <a16:rowId xmlns:a16="http://schemas.microsoft.com/office/drawing/2014/main" val="1500438793"/>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Press “Night” button on VDU</a:t>
                      </a:r>
                      <a:endParaRPr lang="en-SG" sz="1200" dirty="0" smtClean="0"/>
                    </a:p>
                  </a:txBody>
                  <a:tcPr marL="68580" marR="68580" marT="34290" marB="34290"/>
                </a:tc>
                <a:tc>
                  <a:txBody>
                    <a:bodyPr/>
                    <a:lstStyle/>
                    <a:p>
                      <a:r>
                        <a:rPr lang="en-US" sz="1200" dirty="0" smtClean="0"/>
                        <a:t>Night mode ON</a:t>
                      </a:r>
                      <a:endParaRPr lang="en-SG" sz="1200" dirty="0"/>
                    </a:p>
                  </a:txBody>
                  <a:tcPr marL="68580" marR="68580" marT="34290" marB="34290"/>
                </a:tc>
                <a:tc>
                  <a:txBody>
                    <a:bodyPr/>
                    <a:lstStyle/>
                    <a:p>
                      <a:r>
                        <a:rPr lang="en-US" sz="1200" dirty="0" smtClean="0"/>
                        <a:t>VDU returns to previous brightness</a:t>
                      </a:r>
                      <a:r>
                        <a:rPr lang="en-US" sz="1200" baseline="0" dirty="0" smtClean="0"/>
                        <a:t> setting</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Night Mode OSD removed on VDU</a:t>
                      </a:r>
                      <a:endParaRPr lang="en-SG" sz="1200" dirty="0" smtClean="0"/>
                    </a:p>
                  </a:txBody>
                  <a:tcPr marL="68580" marR="68580" marT="34290" marB="34290"/>
                </a:tc>
                <a:extLst>
                  <a:ext uri="{0D108BD9-81ED-4DB2-BD59-A6C34878D82A}">
                    <a16:rowId xmlns:a16="http://schemas.microsoft.com/office/drawing/2014/main" val="1048056271"/>
                  </a:ext>
                </a:extLst>
              </a:tr>
            </a:tbl>
          </a:graphicData>
        </a:graphic>
      </p:graphicFrame>
      <p:cxnSp>
        <p:nvCxnSpPr>
          <p:cNvPr id="13" name="Straight Arrow Connector 12"/>
          <p:cNvCxnSpPr>
            <a:stCxn id="18" idx="1"/>
          </p:cNvCxnSpPr>
          <p:nvPr/>
        </p:nvCxnSpPr>
        <p:spPr>
          <a:xfrm flipH="1" flipV="1">
            <a:off x="6503988" y="3629201"/>
            <a:ext cx="697893" cy="36255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14" name="Straight Arrow Connector 13"/>
          <p:cNvCxnSpPr>
            <a:stCxn id="17" idx="1"/>
          </p:cNvCxnSpPr>
          <p:nvPr/>
        </p:nvCxnSpPr>
        <p:spPr>
          <a:xfrm flipH="1">
            <a:off x="6503987" y="3420991"/>
            <a:ext cx="697895" cy="41852"/>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17" name="TextBox 16"/>
          <p:cNvSpPr txBox="1"/>
          <p:nvPr/>
        </p:nvSpPr>
        <p:spPr>
          <a:xfrm>
            <a:off x="7201882" y="3282492"/>
            <a:ext cx="1052945" cy="248209"/>
          </a:xfrm>
          <a:prstGeom prst="rect">
            <a:avLst/>
          </a:prstGeom>
          <a:noFill/>
        </p:spPr>
        <p:txBody>
          <a:bodyPr wrap="square" rtlCol="0">
            <a:spAutoFit/>
          </a:bodyPr>
          <a:lstStyle/>
          <a:p>
            <a:r>
              <a:rPr lang="en-US" sz="1013" dirty="0"/>
              <a:t>“IR On” OSD</a:t>
            </a:r>
          </a:p>
        </p:txBody>
      </p:sp>
      <p:sp>
        <p:nvSpPr>
          <p:cNvPr id="18" name="TextBox 17"/>
          <p:cNvSpPr txBox="1"/>
          <p:nvPr/>
        </p:nvSpPr>
        <p:spPr>
          <a:xfrm>
            <a:off x="7201881" y="3853254"/>
            <a:ext cx="1339446" cy="248209"/>
          </a:xfrm>
          <a:prstGeom prst="rect">
            <a:avLst/>
          </a:prstGeom>
          <a:noFill/>
        </p:spPr>
        <p:txBody>
          <a:bodyPr wrap="square" rtlCol="0">
            <a:spAutoFit/>
          </a:bodyPr>
          <a:lstStyle/>
          <a:p>
            <a:r>
              <a:rPr lang="en-US" sz="1013" dirty="0"/>
              <a:t>Night Mode OSD</a:t>
            </a:r>
          </a:p>
        </p:txBody>
      </p:sp>
      <p:graphicFrame>
        <p:nvGraphicFramePr>
          <p:cNvPr id="11" name="Table 10"/>
          <p:cNvGraphicFramePr>
            <a:graphicFrameLocks noGrp="1"/>
          </p:cNvGraphicFramePr>
          <p:nvPr>
            <p:extLst>
              <p:ext uri="{D42A27DB-BD31-4B8C-83A1-F6EECF244321}">
                <p14:modId xmlns:p14="http://schemas.microsoft.com/office/powerpoint/2010/main" val="3171048237"/>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ext uri="{D42A27DB-BD31-4B8C-83A1-F6EECF244321}">
                <p14:modId xmlns:p14="http://schemas.microsoft.com/office/powerpoint/2010/main" val="564991630"/>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15" name="Table 14"/>
          <p:cNvGraphicFramePr>
            <a:graphicFrameLocks noGrp="1"/>
          </p:cNvGraphicFramePr>
          <p:nvPr>
            <p:extLst>
              <p:ext uri="{D42A27DB-BD31-4B8C-83A1-F6EECF244321}">
                <p14:modId xmlns:p14="http://schemas.microsoft.com/office/powerpoint/2010/main" val="1171424269"/>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855993"/>
      </p:ext>
    </p:extLst>
  </p:cSld>
  <p:clrMapOvr>
    <a:masterClrMapping/>
  </p:clrMapOvr>
  <p:timing>
    <p:tnLst>
      <p:par>
        <p:cTn id="1" dur="indefinite" restart="never" nodeType="tmRoot"/>
      </p:par>
    </p:tnLst>
  </p:timing>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NUC</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062043614"/>
      </p:ext>
    </p:extLst>
  </p:cSld>
  <p:clrMapOvr>
    <a:masterClrMapping/>
  </p:clrMapOvr>
  <p:timing>
    <p:tnLst>
      <p:par>
        <p:cTn id="1" dur="indefinite" restart="never" nodeType="tmRoot"/>
      </p:par>
    </p:tnLst>
  </p:timing>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3317216330"/>
              </p:ext>
            </p:extLst>
          </p:nvPr>
        </p:nvGraphicFramePr>
        <p:xfrm>
          <a:off x="2798618" y="429263"/>
          <a:ext cx="6096000" cy="126111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093980">
                  <a:extLst>
                    <a:ext uri="{9D8B030D-6E8A-4147-A177-3AD203B41FA5}">
                      <a16:colId xmlns:a16="http://schemas.microsoft.com/office/drawing/2014/main" val="2832685308"/>
                    </a:ext>
                  </a:extLst>
                </a:gridCol>
                <a:gridCol w="1739010">
                  <a:extLst>
                    <a:ext uri="{9D8B030D-6E8A-4147-A177-3AD203B41FA5}">
                      <a16:colId xmlns:a16="http://schemas.microsoft.com/office/drawing/2014/main" val="400572796"/>
                    </a:ext>
                  </a:extLst>
                </a:gridCol>
                <a:gridCol w="1739010">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Current</a:t>
                      </a:r>
                      <a:r>
                        <a:rPr lang="en-US" sz="1200" baseline="0" dirty="0" smtClean="0"/>
                        <a:t> State</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840105">
                <a:tc>
                  <a:txBody>
                    <a:bodyPr/>
                    <a:lstStyle/>
                    <a:p>
                      <a:r>
                        <a:rPr lang="en-US" sz="1200" dirty="0" smtClean="0"/>
                        <a:t>Press “NUC” button</a:t>
                      </a:r>
                      <a:endParaRPr lang="en-SG" sz="1200" dirty="0"/>
                    </a:p>
                  </a:txBody>
                  <a:tcPr marL="68580" marR="68580" marT="34290" marB="34290"/>
                </a:tc>
                <a:tc>
                  <a:txBody>
                    <a:bodyPr/>
                    <a:lstStyle/>
                    <a:p>
                      <a:r>
                        <a:rPr lang="en-US" sz="1200" dirty="0" smtClean="0"/>
                        <a:t>-</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VDU</a:t>
                      </a:r>
                      <a:r>
                        <a:rPr lang="en-US" sz="1200" baseline="0" dirty="0" smtClean="0"/>
                        <a:t> tells </a:t>
                      </a:r>
                      <a:r>
                        <a:rPr lang="en-US" sz="1200" dirty="0" smtClean="0"/>
                        <a:t>VCU to send RS422 message “</a:t>
                      </a:r>
                      <a:r>
                        <a:rPr lang="en-SG" sz="1200" dirty="0" smtClean="0">
                          <a:solidFill>
                            <a:srgbClr val="FF0000"/>
                          </a:solidFill>
                        </a:rPr>
                        <a:t>FF01A0410000E2</a:t>
                      </a:r>
                      <a:r>
                        <a:rPr lang="en-US" sz="1200" dirty="0" smtClean="0"/>
                        <a:t>” to TI (J4)</a:t>
                      </a:r>
                      <a:endParaRPr lang="en-SG" sz="1200" dirty="0"/>
                    </a:p>
                  </a:txBody>
                  <a:tcPr marL="68580" marR="68580" marT="34290" marB="34290"/>
                </a:tc>
                <a:tc>
                  <a:txBody>
                    <a:bodyPr/>
                    <a:lstStyle/>
                    <a:p>
                      <a:r>
                        <a:rPr lang="en-US" sz="1200" dirty="0" smtClean="0"/>
                        <a:t>TI performs NUC, VDU shows</a:t>
                      </a:r>
                      <a:r>
                        <a:rPr lang="en-US" sz="1200" baseline="0" dirty="0" smtClean="0"/>
                        <a:t> </a:t>
                      </a:r>
                      <a:r>
                        <a:rPr lang="en-US" sz="1200" dirty="0" smtClean="0"/>
                        <a:t>“NUC now” OSD for 1.1s </a:t>
                      </a:r>
                      <a:r>
                        <a:rPr lang="en-US" sz="1200" dirty="0" smtClean="0">
                          <a:solidFill>
                            <a:srgbClr val="FF0000"/>
                          </a:solidFill>
                        </a:rPr>
                        <a:t>and 5min timer for auto-NUC should reset to 0</a:t>
                      </a:r>
                      <a:endParaRPr lang="en-US" sz="1200" dirty="0">
                        <a:solidFill>
                          <a:srgbClr val="FF0000"/>
                        </a:solidFill>
                      </a:endParaRPr>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3529437367"/>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dirty="0" smtClean="0">
                          <a:solidFill>
                            <a:srgbClr val="FF0000"/>
                          </a:solidFill>
                        </a:rPr>
                        <a:t>Baud Rate</a:t>
                      </a:r>
                      <a:endParaRPr lang="en-SG" sz="1200" dirty="0">
                        <a:solidFill>
                          <a:srgbClr val="FF0000"/>
                        </a:solidFill>
                      </a:endParaRP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FF01A0410000E2</a:t>
                      </a:r>
                      <a:endParaRPr lang="en-SG" sz="1200" dirty="0">
                        <a:solidFill>
                          <a:srgbClr val="FF0000"/>
                        </a:solidFill>
                      </a:endParaRPr>
                    </a:p>
                  </a:txBody>
                  <a:tcPr marL="47149" marR="47149" marT="0" marB="0" anchor="ctr"/>
                </a:tc>
                <a:tc>
                  <a:txBody>
                    <a:bodyPr/>
                    <a:lstStyle/>
                    <a:p>
                      <a:pPr algn="ctr">
                        <a:spcAft>
                          <a:spcPts val="0"/>
                        </a:spcAft>
                      </a:pPr>
                      <a:r>
                        <a:rPr lang="en-US" sz="1200" dirty="0" smtClean="0">
                          <a:solidFill>
                            <a:srgbClr val="FF0000"/>
                          </a:solidFill>
                        </a:rPr>
                        <a:t>38400</a:t>
                      </a:r>
                      <a:endParaRPr lang="en-SG" sz="1200" dirty="0">
                        <a:solidFill>
                          <a:srgbClr val="FF0000"/>
                        </a:solidFill>
                      </a:endParaRP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Press “NUC” button on VDU</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5" name="TextBox 24"/>
          <p:cNvSpPr txBox="1"/>
          <p:nvPr/>
        </p:nvSpPr>
        <p:spPr>
          <a:xfrm>
            <a:off x="2798618" y="4672488"/>
            <a:ext cx="3818301" cy="461665"/>
          </a:xfrm>
          <a:prstGeom prst="rect">
            <a:avLst/>
          </a:prstGeom>
          <a:noFill/>
        </p:spPr>
        <p:txBody>
          <a:bodyPr wrap="square" rtlCol="0">
            <a:spAutoFit/>
          </a:bodyPr>
          <a:lstStyle/>
          <a:p>
            <a:r>
              <a:rPr lang="en-US" sz="1200" dirty="0"/>
              <a:t>“NUC now” OSD (Sample)</a:t>
            </a:r>
          </a:p>
          <a:p>
            <a:r>
              <a:rPr lang="en-US" sz="1200" dirty="0"/>
              <a:t>* May be shifted if it overlaps with lane markers</a:t>
            </a:r>
          </a:p>
        </p:txBody>
      </p:sp>
      <p:sp>
        <p:nvSpPr>
          <p:cNvPr id="26" name="TextBox 25"/>
          <p:cNvSpPr txBox="1"/>
          <p:nvPr/>
        </p:nvSpPr>
        <p:spPr>
          <a:xfrm>
            <a:off x="6845876" y="4327317"/>
            <a:ext cx="1831944" cy="461665"/>
          </a:xfrm>
          <a:prstGeom prst="rect">
            <a:avLst/>
          </a:prstGeom>
          <a:noFill/>
        </p:spPr>
        <p:txBody>
          <a:bodyPr wrap="square" rtlCol="0">
            <a:spAutoFit/>
          </a:bodyPr>
          <a:lstStyle/>
          <a:p>
            <a:r>
              <a:rPr lang="en-SG" sz="1200" dirty="0"/>
              <a:t>Icon height shall not be larger than 10% of V</a:t>
            </a:r>
          </a:p>
        </p:txBody>
      </p:sp>
      <p:sp>
        <p:nvSpPr>
          <p:cNvPr id="28" name="TextBox 27"/>
          <p:cNvSpPr txBox="1"/>
          <p:nvPr/>
        </p:nvSpPr>
        <p:spPr>
          <a:xfrm>
            <a:off x="5742709" y="4327318"/>
            <a:ext cx="1339446" cy="461665"/>
          </a:xfrm>
          <a:prstGeom prst="rect">
            <a:avLst/>
          </a:prstGeom>
          <a:noFill/>
        </p:spPr>
        <p:txBody>
          <a:bodyPr wrap="square" rtlCol="0">
            <a:spAutoFit/>
          </a:bodyPr>
          <a:lstStyle/>
          <a:p>
            <a:r>
              <a:rPr lang="en-US" sz="1200" dirty="0">
                <a:solidFill>
                  <a:srgbClr val="FF0000"/>
                </a:solidFill>
              </a:rPr>
              <a:t>Align to NUC button on VDU</a:t>
            </a:r>
          </a:p>
        </p:txBody>
      </p:sp>
      <p:cxnSp>
        <p:nvCxnSpPr>
          <p:cNvPr id="29" name="Straight Arrow Connector 28"/>
          <p:cNvCxnSpPr>
            <a:stCxn id="28" idx="1"/>
          </p:cNvCxnSpPr>
          <p:nvPr/>
        </p:nvCxnSpPr>
        <p:spPr>
          <a:xfrm flipH="1">
            <a:off x="4276727" y="4558151"/>
            <a:ext cx="1465982" cy="4616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pic>
        <p:nvPicPr>
          <p:cNvPr id="22" name="Picture 21"/>
          <p:cNvPicPr>
            <a:picLocks noChangeAspect="1"/>
          </p:cNvPicPr>
          <p:nvPr/>
        </p:nvPicPr>
        <p:blipFill>
          <a:blip r:embed="rId3"/>
          <a:stretch>
            <a:fillRect/>
          </a:stretch>
        </p:blipFill>
        <p:spPr>
          <a:xfrm>
            <a:off x="2798617" y="3476792"/>
            <a:ext cx="2114873" cy="1195696"/>
          </a:xfrm>
          <a:prstGeom prst="rect">
            <a:avLst/>
          </a:prstGeom>
        </p:spPr>
      </p:pic>
      <p:graphicFrame>
        <p:nvGraphicFramePr>
          <p:cNvPr id="21" name="Table 20"/>
          <p:cNvGraphicFramePr>
            <a:graphicFrameLocks noGrp="1"/>
          </p:cNvGraphicFramePr>
          <p:nvPr>
            <p:extLst>
              <p:ext uri="{D42A27DB-BD31-4B8C-83A1-F6EECF244321}">
                <p14:modId xmlns:p14="http://schemas.microsoft.com/office/powerpoint/2010/main" val="359882496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23" name="Table 22"/>
          <p:cNvGraphicFramePr>
            <a:graphicFrameLocks noGrp="1"/>
          </p:cNvGraphicFramePr>
          <p:nvPr>
            <p:extLst>
              <p:ext uri="{D42A27DB-BD31-4B8C-83A1-F6EECF244321}">
                <p14:modId xmlns:p14="http://schemas.microsoft.com/office/powerpoint/2010/main" val="3146351814"/>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24" name="Table 23"/>
          <p:cNvGraphicFramePr>
            <a:graphicFrameLocks noGrp="1"/>
          </p:cNvGraphicFramePr>
          <p:nvPr>
            <p:extLst>
              <p:ext uri="{D42A27DB-BD31-4B8C-83A1-F6EECF244321}">
                <p14:modId xmlns:p14="http://schemas.microsoft.com/office/powerpoint/2010/main" val="3091015997"/>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spTree>
    <p:extLst>
      <p:ext uri="{BB962C8B-B14F-4D97-AF65-F5344CB8AC3E}">
        <p14:creationId xmlns:p14="http://schemas.microsoft.com/office/powerpoint/2010/main" val="1006242960"/>
      </p:ext>
    </p:extLst>
  </p:cSld>
  <p:clrMapOvr>
    <a:masterClrMapping/>
  </p:clrMapOvr>
  <p:timing>
    <p:tnLst>
      <p:par>
        <p:cTn id="1" dur="indefinite" restart="never" nodeType="tmRoot"/>
      </p:par>
    </p:tnLst>
  </p:timing>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43" name="Picture 42"/>
          <p:cNvPicPr>
            <a:picLocks noChangeAspect="1"/>
          </p:cNvPicPr>
          <p:nvPr/>
        </p:nvPicPr>
        <p:blipFill>
          <a:blip r:embed="rId2"/>
          <a:stretch>
            <a:fillRect/>
          </a:stretch>
        </p:blipFill>
        <p:spPr>
          <a:xfrm>
            <a:off x="2765396" y="4098433"/>
            <a:ext cx="1760688" cy="990092"/>
          </a:xfrm>
          <a:prstGeom prst="rect">
            <a:avLst/>
          </a:prstGeom>
        </p:spPr>
      </p:pic>
      <p:graphicFrame>
        <p:nvGraphicFramePr>
          <p:cNvPr id="4" name="Table 3"/>
          <p:cNvGraphicFramePr>
            <a:graphicFrameLocks noGrp="1"/>
          </p:cNvGraphicFramePr>
          <p:nvPr>
            <p:extLst>
              <p:ext uri="{D42A27DB-BD31-4B8C-83A1-F6EECF244321}">
                <p14:modId xmlns:p14="http://schemas.microsoft.com/office/powerpoint/2010/main" val="1954156856"/>
              </p:ext>
            </p:extLst>
          </p:nvPr>
        </p:nvGraphicFramePr>
        <p:xfrm>
          <a:off x="276601" y="429264"/>
          <a:ext cx="2376545" cy="885190"/>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800" dirty="0" smtClean="0">
                          <a:solidFill>
                            <a:schemeClr val="tx1"/>
                          </a:solidFill>
                        </a:rPr>
                        <a:t>J6 - D38999/24WE35SN</a:t>
                      </a:r>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800" dirty="0">
                          <a:solidFill>
                            <a:schemeClr val="tx1"/>
                          </a:solidFill>
                        </a:rPr>
                        <a:t>43</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rowSpan="2">
                  <a:txBody>
                    <a:bodyPr/>
                    <a:lstStyle/>
                    <a:p>
                      <a:pPr>
                        <a:lnSpc>
                          <a:spcPct val="107000"/>
                        </a:lnSpc>
                        <a:spcAft>
                          <a:spcPts val="0"/>
                        </a:spcAft>
                      </a:pPr>
                      <a:r>
                        <a:rPr lang="en-SG" sz="800" dirty="0">
                          <a:solidFill>
                            <a:schemeClr val="tx1"/>
                          </a:solidFill>
                        </a:rPr>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800">
                          <a:solidFill>
                            <a:schemeClr val="tx1"/>
                          </a:solidFill>
                        </a:rPr>
                        <a:t>44</a:t>
                      </a:r>
                    </a:p>
                  </a:txBody>
                  <a:tcPr marL="32833" marR="32833" marT="0" marB="0" anchor="ctr"/>
                </a:tc>
                <a:tc>
                  <a:txBody>
                    <a:bodyPr/>
                    <a:lstStyle/>
                    <a:p>
                      <a:pPr>
                        <a:lnSpc>
                          <a:spcPct val="107000"/>
                        </a:lnSpc>
                        <a:spcAft>
                          <a:spcPts val="0"/>
                        </a:spcAft>
                      </a:pPr>
                      <a:r>
                        <a:rPr lang="en-SG" sz="800" dirty="0">
                          <a:solidFill>
                            <a:schemeClr val="tx1"/>
                          </a:solidFill>
                        </a:rPr>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800" dirty="0" smtClean="0">
                          <a:solidFill>
                            <a:schemeClr val="tx1"/>
                          </a:solidFill>
                        </a:rPr>
                        <a:t>45</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rowSpan="2">
                  <a:txBody>
                    <a:bodyPr/>
                    <a:lstStyle/>
                    <a:p>
                      <a:pPr>
                        <a:lnSpc>
                          <a:spcPct val="107000"/>
                        </a:lnSpc>
                        <a:spcAft>
                          <a:spcPts val="0"/>
                        </a:spcAft>
                      </a:pPr>
                      <a:r>
                        <a:rPr lang="en-US" sz="800" dirty="0" smtClean="0">
                          <a:solidFill>
                            <a:schemeClr val="tx1"/>
                          </a:solidFill>
                        </a:rPr>
                        <a:t>IR Control</a:t>
                      </a:r>
                      <a:endParaRPr lang="en-SG" sz="8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800" dirty="0" smtClean="0">
                          <a:solidFill>
                            <a:schemeClr val="tx1"/>
                          </a:solidFill>
                        </a:rPr>
                        <a:t>46</a:t>
                      </a:r>
                      <a:endParaRPr lang="en-SG" sz="800" dirty="0">
                        <a:solidFill>
                          <a:schemeClr val="tx1"/>
                        </a:solidFill>
                      </a:endParaRPr>
                    </a:p>
                  </a:txBody>
                  <a:tcPr marL="32833" marR="32833" marT="0" marB="0" anchor="ctr"/>
                </a:tc>
                <a:tc>
                  <a:txBody>
                    <a:bodyPr/>
                    <a:lstStyle/>
                    <a:p>
                      <a:pPr>
                        <a:lnSpc>
                          <a:spcPct val="107000"/>
                        </a:lnSpc>
                        <a:spcAft>
                          <a:spcPts val="0"/>
                        </a:spcAft>
                      </a:pPr>
                      <a:r>
                        <a:rPr lang="en-US" sz="800" dirty="0" smtClean="0">
                          <a:solidFill>
                            <a:schemeClr val="tx1"/>
                          </a:solidFill>
                        </a:rPr>
                        <a:t>DO+2</a:t>
                      </a:r>
                      <a:endParaRPr lang="en-SG" sz="8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ext uri="{D42A27DB-BD31-4B8C-83A1-F6EECF244321}">
                <p14:modId xmlns:p14="http://schemas.microsoft.com/office/powerpoint/2010/main" val="3831476529"/>
              </p:ext>
            </p:extLst>
          </p:nvPr>
        </p:nvGraphicFramePr>
        <p:xfrm>
          <a:off x="276601" y="1372550"/>
          <a:ext cx="2376546" cy="2219437"/>
        </p:xfrm>
        <a:graphic>
          <a:graphicData uri="http://schemas.openxmlformats.org/drawingml/2006/table">
            <a:tbl>
              <a:tblPr firstRow="1" firstCol="1" bandRow="1">
                <a:tableStyleId>{5940675A-B579-460E-94D1-54222C63F5DA}</a:tableStyleId>
              </a:tblPr>
              <a:tblGrid>
                <a:gridCol w="229091">
                  <a:extLst>
                    <a:ext uri="{9D8B030D-6E8A-4147-A177-3AD203B41FA5}">
                      <a16:colId xmlns:a16="http://schemas.microsoft.com/office/drawing/2014/main" val="86082509"/>
                    </a:ext>
                  </a:extLst>
                </a:gridCol>
                <a:gridCol w="1065302">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800" dirty="0"/>
                        <a:t>J4 </a:t>
                      </a:r>
                      <a:r>
                        <a:rPr lang="en-SG" sz="800" dirty="0" smtClean="0"/>
                        <a:t>- TV07RW-17-20SN</a:t>
                      </a:r>
                      <a:endParaRPr lang="en-SG" sz="8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800" dirty="0"/>
                        <a:t>A</a:t>
                      </a:r>
                    </a:p>
                  </a:txBody>
                  <a:tcPr marL="51435" marR="51435" marT="0" marB="0" anchor="ctr"/>
                </a:tc>
                <a:tc>
                  <a:txBody>
                    <a:bodyPr/>
                    <a:lstStyle/>
                    <a:p>
                      <a:pPr>
                        <a:lnSpc>
                          <a:spcPct val="107000"/>
                        </a:lnSpc>
                        <a:spcAft>
                          <a:spcPts val="0"/>
                        </a:spcAft>
                      </a:pPr>
                      <a:r>
                        <a:rPr lang="en-SG" sz="800" dirty="0"/>
                        <a:t>HD-SDI INPUT 1</a:t>
                      </a:r>
                    </a:p>
                  </a:txBody>
                  <a:tcPr marL="51435" marR="51435" marT="0" marB="0" anchor="ctr"/>
                </a:tc>
                <a:tc>
                  <a:txBody>
                    <a:bodyPr/>
                    <a:lstStyle/>
                    <a:p>
                      <a:pPr>
                        <a:lnSpc>
                          <a:spcPct val="107000"/>
                        </a:lnSpc>
                        <a:spcAft>
                          <a:spcPts val="0"/>
                        </a:spcAft>
                      </a:pPr>
                      <a:r>
                        <a:rPr lang="en-US" sz="800" dirty="0" smtClean="0"/>
                        <a:t>Front TI</a:t>
                      </a:r>
                      <a:endParaRPr lang="en-SG" sz="8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800"/>
                        <a:t>B</a:t>
                      </a:r>
                    </a:p>
                  </a:txBody>
                  <a:tcPr marL="51435" marR="51435" marT="0" marB="0" anchor="ctr"/>
                </a:tc>
                <a:tc>
                  <a:txBody>
                    <a:bodyPr/>
                    <a:lstStyle/>
                    <a:p>
                      <a:pPr>
                        <a:lnSpc>
                          <a:spcPct val="107000"/>
                        </a:lnSpc>
                        <a:spcAft>
                          <a:spcPts val="0"/>
                        </a:spcAft>
                      </a:pPr>
                      <a:r>
                        <a:rPr lang="en-SG" sz="800" dirty="0"/>
                        <a:t>HD-SDI INPUT 2</a:t>
                      </a:r>
                    </a:p>
                  </a:txBody>
                  <a:tcPr marL="51435" marR="51435" marT="0" marB="0" anchor="ctr"/>
                </a:tc>
                <a:tc>
                  <a:txBody>
                    <a:bodyPr/>
                    <a:lstStyle/>
                    <a:p>
                      <a:pPr>
                        <a:lnSpc>
                          <a:spcPct val="107000"/>
                        </a:lnSpc>
                        <a:spcAft>
                          <a:spcPts val="0"/>
                        </a:spcAft>
                      </a:pPr>
                      <a:r>
                        <a:rPr lang="en-US" sz="800" dirty="0" smtClean="0"/>
                        <a:t>Rear Near</a:t>
                      </a:r>
                      <a:endParaRPr lang="en-SG" sz="8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800"/>
                        <a:t>C</a:t>
                      </a:r>
                    </a:p>
                  </a:txBody>
                  <a:tcPr marL="51435" marR="51435" marT="0" marB="0" anchor="ctr"/>
                </a:tc>
                <a:tc>
                  <a:txBody>
                    <a:bodyPr/>
                    <a:lstStyle/>
                    <a:p>
                      <a:pPr>
                        <a:lnSpc>
                          <a:spcPct val="107000"/>
                        </a:lnSpc>
                        <a:spcAft>
                          <a:spcPts val="0"/>
                        </a:spcAft>
                      </a:pPr>
                      <a:r>
                        <a:rPr lang="en-SG" sz="800" dirty="0"/>
                        <a:t>HD-SDI INPUT 3</a:t>
                      </a:r>
                    </a:p>
                  </a:txBody>
                  <a:tcPr marL="51435" marR="51435" marT="0" marB="0" anchor="ctr"/>
                </a:tc>
                <a:tc>
                  <a:txBody>
                    <a:bodyPr/>
                    <a:lstStyle/>
                    <a:p>
                      <a:pPr>
                        <a:lnSpc>
                          <a:spcPct val="107000"/>
                        </a:lnSpc>
                        <a:spcAft>
                          <a:spcPts val="0"/>
                        </a:spcAft>
                      </a:pPr>
                      <a:r>
                        <a:rPr lang="en-US" sz="800" dirty="0" smtClean="0"/>
                        <a:t>Rear Far</a:t>
                      </a:r>
                      <a:endParaRPr lang="en-SG" sz="8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800"/>
                        <a:t>D</a:t>
                      </a:r>
                    </a:p>
                  </a:txBody>
                  <a:tcPr marL="51435" marR="51435" marT="0" marB="0" anchor="ctr"/>
                </a:tc>
                <a:tc>
                  <a:txBody>
                    <a:bodyPr/>
                    <a:lstStyle/>
                    <a:p>
                      <a:pPr>
                        <a:lnSpc>
                          <a:spcPct val="107000"/>
                        </a:lnSpc>
                        <a:spcAft>
                          <a:spcPts val="0"/>
                        </a:spcAft>
                      </a:pPr>
                      <a:r>
                        <a:rPr lang="en-SG" sz="800" dirty="0"/>
                        <a:t>HD-SDI INPUT 4</a:t>
                      </a:r>
                    </a:p>
                  </a:txBody>
                  <a:tcPr marL="51435" marR="51435" marT="0" marB="0" anchor="ctr"/>
                </a:tc>
                <a:tc>
                  <a:txBody>
                    <a:bodyPr/>
                    <a:lstStyle/>
                    <a:p>
                      <a:pPr>
                        <a:lnSpc>
                          <a:spcPct val="107000"/>
                        </a:lnSpc>
                        <a:spcAft>
                          <a:spcPts val="0"/>
                        </a:spcAft>
                      </a:pPr>
                      <a:r>
                        <a:rPr lang="en-US" sz="800" dirty="0" smtClean="0"/>
                        <a:t>Trailer</a:t>
                      </a:r>
                      <a:endParaRPr lang="en-SG" sz="800" dirty="0"/>
                    </a:p>
                  </a:txBody>
                  <a:tcPr marL="51435" marR="51435" marT="0" marB="0" anchor="ctr"/>
                </a:tc>
                <a:extLst>
                  <a:ext uri="{0D108BD9-81ED-4DB2-BD59-A6C34878D82A}">
                    <a16:rowId xmlns:a16="http://schemas.microsoft.com/office/drawing/2014/main" val="4188501871"/>
                  </a:ext>
                </a:extLst>
              </a:tr>
              <a:tr h="201767">
                <a:tc>
                  <a:txBody>
                    <a:bodyPr/>
                    <a:lstStyle/>
                    <a:p>
                      <a:pPr>
                        <a:lnSpc>
                          <a:spcPct val="107000"/>
                        </a:lnSpc>
                        <a:spcAft>
                          <a:spcPts val="0"/>
                        </a:spcAft>
                      </a:pPr>
                      <a:r>
                        <a:rPr lang="en-US" sz="800" dirty="0" smtClean="0"/>
                        <a:t>11</a:t>
                      </a:r>
                      <a:endParaRPr lang="en-SG" sz="800" dirty="0"/>
                    </a:p>
                  </a:txBody>
                  <a:tcPr marL="51435" marR="51435" marT="0" marB="0" anchor="ctr"/>
                </a:tc>
                <a:tc>
                  <a:txBody>
                    <a:bodyPr/>
                    <a:lstStyle/>
                    <a:p>
                      <a:pPr>
                        <a:lnSpc>
                          <a:spcPct val="107000"/>
                        </a:lnSpc>
                        <a:spcAft>
                          <a:spcPts val="0"/>
                        </a:spcAft>
                      </a:pPr>
                      <a:r>
                        <a:rPr lang="en-US" sz="800" dirty="0" smtClean="0"/>
                        <a:t>RS422_TX1+</a:t>
                      </a:r>
                      <a:endParaRPr lang="en-SG" sz="800" dirty="0"/>
                    </a:p>
                  </a:txBody>
                  <a:tcPr marL="51435" marR="51435" marT="0" marB="0" anchor="ctr"/>
                </a:tc>
                <a:tc rowSpan="6">
                  <a:txBody>
                    <a:bodyPr/>
                    <a:lstStyle/>
                    <a:p>
                      <a:pPr>
                        <a:lnSpc>
                          <a:spcPct val="107000"/>
                        </a:lnSpc>
                        <a:spcAft>
                          <a:spcPts val="0"/>
                        </a:spcAft>
                      </a:pPr>
                      <a:r>
                        <a:rPr lang="en-US" sz="800" dirty="0" smtClean="0"/>
                        <a:t>RS422 to TI</a:t>
                      </a:r>
                      <a:endParaRPr lang="en-SG" sz="800" dirty="0"/>
                    </a:p>
                  </a:txBody>
                  <a:tcPr marL="51435" marR="51435" marT="0" marB="0" anchor="ctr"/>
                </a:tc>
                <a:extLst>
                  <a:ext uri="{0D108BD9-81ED-4DB2-BD59-A6C34878D82A}">
                    <a16:rowId xmlns:a16="http://schemas.microsoft.com/office/drawing/2014/main" val="3089192975"/>
                  </a:ext>
                </a:extLst>
              </a:tr>
              <a:tr h="201767">
                <a:tc>
                  <a:txBody>
                    <a:bodyPr/>
                    <a:lstStyle/>
                    <a:p>
                      <a:pPr>
                        <a:lnSpc>
                          <a:spcPct val="107000"/>
                        </a:lnSpc>
                        <a:spcAft>
                          <a:spcPts val="0"/>
                        </a:spcAft>
                      </a:pPr>
                      <a:r>
                        <a:rPr lang="en-US" sz="800" dirty="0" smtClean="0"/>
                        <a:t>12</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RS422_TX1-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706152151"/>
                  </a:ext>
                </a:extLst>
              </a:tr>
              <a:tr h="201767">
                <a:tc>
                  <a:txBody>
                    <a:bodyPr/>
                    <a:lstStyle/>
                    <a:p>
                      <a:pPr>
                        <a:lnSpc>
                          <a:spcPct val="107000"/>
                        </a:lnSpc>
                        <a:spcAft>
                          <a:spcPts val="0"/>
                        </a:spcAft>
                      </a:pPr>
                      <a:r>
                        <a:rPr lang="en-US" sz="800" dirty="0" smtClean="0"/>
                        <a:t>13</a:t>
                      </a:r>
                      <a:endParaRPr lang="en-SG" sz="800" dirty="0"/>
                    </a:p>
                  </a:txBody>
                  <a:tcPr marL="51435" marR="51435" marT="0" marB="0" anchor="ctr"/>
                </a:tc>
                <a:tc>
                  <a:txBody>
                    <a:bodyPr/>
                    <a:lstStyle/>
                    <a:p>
                      <a:pPr>
                        <a:lnSpc>
                          <a:spcPct val="107000"/>
                        </a:lnSpc>
                        <a:spcAft>
                          <a:spcPts val="0"/>
                        </a:spcAft>
                      </a:pPr>
                      <a:r>
                        <a:rPr lang="en-US" sz="800" dirty="0" smtClean="0"/>
                        <a:t>RS422_Shield1</a:t>
                      </a:r>
                      <a:endParaRPr lang="en-SG" sz="800" dirty="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150497748"/>
                  </a:ext>
                </a:extLst>
              </a:tr>
              <a:tr h="201767">
                <a:tc>
                  <a:txBody>
                    <a:bodyPr/>
                    <a:lstStyle/>
                    <a:p>
                      <a:pPr>
                        <a:lnSpc>
                          <a:spcPct val="107000"/>
                        </a:lnSpc>
                        <a:spcAft>
                          <a:spcPts val="0"/>
                        </a:spcAft>
                      </a:pPr>
                      <a:r>
                        <a:rPr lang="en-US" sz="800" dirty="0" smtClean="0"/>
                        <a:t>14</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1544100450"/>
                  </a:ext>
                </a:extLst>
              </a:tr>
              <a:tr h="201767">
                <a:tc>
                  <a:txBody>
                    <a:bodyPr/>
                    <a:lstStyle/>
                    <a:p>
                      <a:pPr>
                        <a:lnSpc>
                          <a:spcPct val="107000"/>
                        </a:lnSpc>
                        <a:spcAft>
                          <a:spcPts val="0"/>
                        </a:spcAft>
                      </a:pPr>
                      <a:r>
                        <a:rPr lang="en-US" sz="800" dirty="0" smtClean="0"/>
                        <a:t>15</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RS422_RX1_</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610480965"/>
                  </a:ext>
                </a:extLst>
              </a:tr>
              <a:tr h="201767">
                <a:tc>
                  <a:txBody>
                    <a:bodyPr/>
                    <a:lstStyle/>
                    <a:p>
                      <a:pPr>
                        <a:lnSpc>
                          <a:spcPct val="107000"/>
                        </a:lnSpc>
                        <a:spcAft>
                          <a:spcPts val="0"/>
                        </a:spcAft>
                      </a:pPr>
                      <a:r>
                        <a:rPr lang="en-US" sz="800" dirty="0" smtClean="0"/>
                        <a:t>16</a:t>
                      </a:r>
                      <a:endParaRPr lang="en-SG" sz="800" dirty="0"/>
                    </a:p>
                  </a:txBody>
                  <a:tcPr marL="51435" marR="51435" marT="0" marB="0" anchor="ctr"/>
                </a:tc>
                <a:tc>
                  <a:txBody>
                    <a:bodyPr/>
                    <a:lstStyle/>
                    <a:p>
                      <a:pPr marL="0" marR="0" lvl="0" indent="0" algn="l" defTabSz="914400" rtl="0" eaLnBrk="1" fontAlgn="auto" latinLnBrk="0" hangingPunct="1">
                        <a:lnSpc>
                          <a:spcPct val="107000"/>
                        </a:lnSpc>
                        <a:spcBef>
                          <a:spcPts val="0"/>
                        </a:spcBef>
                        <a:spcAft>
                          <a:spcPts val="0"/>
                        </a:spcAft>
                        <a:buClrTx/>
                        <a:buSzTx/>
                        <a:buFontTx/>
                        <a:buNone/>
                        <a:tabLst/>
                        <a:defRPr/>
                      </a:pPr>
                      <a:r>
                        <a:rPr lang="en-US" sz="800" dirty="0" smtClean="0"/>
                        <a:t>RS422_Shield1</a:t>
                      </a:r>
                      <a:endParaRPr lang="en-SG" sz="800" dirty="0" smtClean="0"/>
                    </a:p>
                  </a:txBody>
                  <a:tcPr marL="51435" marR="51435" marT="0" marB="0" anchor="ctr"/>
                </a:tc>
                <a:tc v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3641533006"/>
                  </a:ext>
                </a:extLst>
              </a:tr>
            </a:tbl>
          </a:graphicData>
        </a:graphic>
      </p:graphicFrame>
      <p:graphicFrame>
        <p:nvGraphicFramePr>
          <p:cNvPr id="8" name="Table 7"/>
          <p:cNvGraphicFramePr>
            <a:graphicFrameLocks noGrp="1"/>
          </p:cNvGraphicFramePr>
          <p:nvPr>
            <p:extLst>
              <p:ext uri="{D42A27DB-BD31-4B8C-83A1-F6EECF244321}">
                <p14:modId xmlns:p14="http://schemas.microsoft.com/office/powerpoint/2010/main" val="3343659594"/>
              </p:ext>
            </p:extLst>
          </p:nvPr>
        </p:nvGraphicFramePr>
        <p:xfrm>
          <a:off x="276601" y="3672509"/>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J7 </a:t>
                      </a:r>
                      <a:r>
                        <a:rPr lang="en-SG" sz="800" dirty="0" smtClean="0">
                          <a:solidFill>
                            <a:srgbClr val="000000"/>
                          </a:solidFill>
                          <a:effectLst/>
                          <a:latin typeface="+mn-lt"/>
                          <a:ea typeface="Times New Roman" panose="02020603050405020304" pitchFamily="18" charset="0"/>
                          <a:cs typeface="Calibri" panose="020F0502020204030204" pitchFamily="34" charset="0"/>
                        </a:rPr>
                        <a:t>- D38999/24WG11SN</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800">
                          <a:solidFill>
                            <a:srgbClr val="000000"/>
                          </a:solidFill>
                          <a:effectLst/>
                          <a:latin typeface="+mn-lt"/>
                          <a:ea typeface="Times New Roman" panose="02020603050405020304" pitchFamily="18" charset="0"/>
                          <a:cs typeface="Calibri" panose="020F0502020204030204" pitchFamily="34" charset="0"/>
                        </a:rPr>
                        <a:t>A</a:t>
                      </a:r>
                      <a:endParaRPr lang="en-SG" sz="80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800" dirty="0">
                          <a:solidFill>
                            <a:srgbClr val="000000"/>
                          </a:solidFill>
                          <a:effectLst/>
                          <a:latin typeface="+mn-lt"/>
                          <a:ea typeface="Times New Roman" panose="02020603050405020304" pitchFamily="18" charset="0"/>
                          <a:cs typeface="Calibri" panose="020F0502020204030204" pitchFamily="34" charset="0"/>
                        </a:rPr>
                        <a:t>HD-SDI OUTPUT 1</a:t>
                      </a:r>
                      <a:endParaRPr lang="en-SG" sz="800" dirty="0">
                        <a:effectLst/>
                        <a:latin typeface="+mn-lt"/>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800" dirty="0" smtClean="0">
                          <a:latin typeface="+mn-lt"/>
                        </a:rPr>
                        <a:t>VDU</a:t>
                      </a:r>
                      <a:endParaRPr lang="en-SG" sz="800" dirty="0">
                        <a:latin typeface="+mn-lt"/>
                      </a:endParaRPr>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13873995"/>
              </p:ext>
            </p:extLst>
          </p:nvPr>
        </p:nvGraphicFramePr>
        <p:xfrm>
          <a:off x="2798619" y="429263"/>
          <a:ext cx="6096001" cy="1626870"/>
        </p:xfrm>
        <a:graphic>
          <a:graphicData uri="http://schemas.openxmlformats.org/drawingml/2006/table">
            <a:tbl>
              <a:tblPr firstRow="1" bandRow="1">
                <a:tableStyleId>{5940675A-B579-460E-94D1-54222C63F5DA}</a:tableStyleId>
              </a:tblPr>
              <a:tblGrid>
                <a:gridCol w="1579418">
                  <a:extLst>
                    <a:ext uri="{9D8B030D-6E8A-4147-A177-3AD203B41FA5}">
                      <a16:colId xmlns:a16="http://schemas.microsoft.com/office/drawing/2014/main" val="3983651129"/>
                    </a:ext>
                  </a:extLst>
                </a:gridCol>
                <a:gridCol w="1911927">
                  <a:extLst>
                    <a:ext uri="{9D8B030D-6E8A-4147-A177-3AD203B41FA5}">
                      <a16:colId xmlns:a16="http://schemas.microsoft.com/office/drawing/2014/main" val="400572796"/>
                    </a:ext>
                  </a:extLst>
                </a:gridCol>
                <a:gridCol w="2604656">
                  <a:extLst>
                    <a:ext uri="{9D8B030D-6E8A-4147-A177-3AD203B41FA5}">
                      <a16:colId xmlns:a16="http://schemas.microsoft.com/office/drawing/2014/main" val="2104263671"/>
                    </a:ext>
                  </a:extLst>
                </a:gridCol>
              </a:tblGrid>
              <a:tr h="278130">
                <a:tc>
                  <a:txBody>
                    <a:bodyPr/>
                    <a:lstStyle/>
                    <a:p>
                      <a:r>
                        <a:rPr lang="en-US" sz="1200" dirty="0" smtClean="0"/>
                        <a:t>Action</a:t>
                      </a:r>
                      <a:endParaRPr lang="en-SG" sz="1200" dirty="0"/>
                    </a:p>
                  </a:txBody>
                  <a:tcPr marL="68580" marR="68580" marT="34290" marB="34290"/>
                </a:tc>
                <a:tc>
                  <a:txBody>
                    <a:bodyPr/>
                    <a:lstStyle/>
                    <a:p>
                      <a:r>
                        <a:rPr lang="en-US" sz="1200" dirty="0" smtClean="0"/>
                        <a:t>Output</a:t>
                      </a:r>
                      <a:endParaRPr lang="en-SG" sz="1200" dirty="0"/>
                    </a:p>
                  </a:txBody>
                  <a:tcPr marL="68580" marR="68580" marT="34290" marB="34290"/>
                </a:tc>
                <a:tc>
                  <a:txBody>
                    <a:bodyPr/>
                    <a:lstStyle/>
                    <a:p>
                      <a:r>
                        <a:rPr lang="en-US" sz="1200" dirty="0" smtClean="0"/>
                        <a:t>Expected Result</a:t>
                      </a:r>
                      <a:endParaRPr lang="en-SG" sz="1200" dirty="0"/>
                    </a:p>
                  </a:txBody>
                  <a:tcPr marL="68580" marR="68580" marT="34290" marB="34290"/>
                </a:tc>
                <a:extLst>
                  <a:ext uri="{0D108BD9-81ED-4DB2-BD59-A6C34878D82A}">
                    <a16:rowId xmlns:a16="http://schemas.microsoft.com/office/drawing/2014/main" val="2672070184"/>
                  </a:ext>
                </a:extLst>
              </a:tr>
              <a:tr h="994410">
                <a:tc>
                  <a:txBody>
                    <a:bodyPr/>
                    <a:lstStyle/>
                    <a:p>
                      <a:r>
                        <a:rPr lang="en-US" sz="1200" dirty="0" smtClean="0"/>
                        <a:t>Nothing</a:t>
                      </a:r>
                    </a:p>
                    <a:p>
                      <a:r>
                        <a:rPr lang="en-US" sz="1200" dirty="0" smtClean="0"/>
                        <a:t>(Auto</a:t>
                      </a:r>
                      <a:r>
                        <a:rPr lang="en-US" sz="1200" baseline="0" dirty="0" smtClean="0"/>
                        <a:t> NUC mode)</a:t>
                      </a:r>
                      <a:endParaRPr lang="en-SG" sz="12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200" dirty="0" smtClean="0"/>
                        <a:t>Every 5min,</a:t>
                      </a:r>
                      <a:r>
                        <a:rPr lang="en-US" sz="1200" baseline="0" dirty="0" smtClean="0"/>
                        <a:t> VDU shows the “NUC countdown” OSD, then tells </a:t>
                      </a:r>
                      <a:r>
                        <a:rPr lang="en-US" sz="1200" dirty="0" smtClean="0"/>
                        <a:t>VCU to send RS422 message “</a:t>
                      </a:r>
                      <a:r>
                        <a:rPr lang="en-SG" sz="1200" dirty="0" smtClean="0">
                          <a:solidFill>
                            <a:srgbClr val="FF0000"/>
                          </a:solidFill>
                        </a:rPr>
                        <a:t>FF01A0410000E2</a:t>
                      </a:r>
                      <a:r>
                        <a:rPr lang="en-US" sz="1200" dirty="0" smtClean="0"/>
                        <a:t>” to TI (J4)</a:t>
                      </a:r>
                      <a:endParaRPr lang="en-SG" sz="1200" dirty="0"/>
                    </a:p>
                  </a:txBody>
                  <a:tcPr marL="68580" marR="68580" marT="34290" marB="34290"/>
                </a:tc>
                <a:tc>
                  <a:txBody>
                    <a:bodyPr/>
                    <a:lstStyle/>
                    <a:p>
                      <a:r>
                        <a:rPr lang="en-US" sz="1200" dirty="0" smtClean="0"/>
                        <a:t>VDU shows the</a:t>
                      </a:r>
                      <a:r>
                        <a:rPr lang="en-US" sz="1200" baseline="0" dirty="0" smtClean="0"/>
                        <a:t> “NUC countdown” OSD for 5s. At the end of the countdown animation, TI performs shutter NUC and VDU displays “NUC now” OSD for 1.1s.</a:t>
                      </a:r>
                      <a:r>
                        <a:rPr lang="en-US" sz="1200" dirty="0" smtClean="0">
                          <a:solidFill>
                            <a:srgbClr val="FF0000"/>
                          </a:solidFill>
                        </a:rPr>
                        <a:t> When NUC button is pressed on VDU, the 5min timer should reset to 0</a:t>
                      </a:r>
                      <a:endParaRPr lang="en-US" sz="1200" dirty="0">
                        <a:solidFill>
                          <a:srgbClr val="FF0000"/>
                        </a:solidFill>
                      </a:endParaRPr>
                    </a:p>
                  </a:txBody>
                  <a:tcPr marL="68580" marR="68580" marT="34290" marB="34290"/>
                </a:tc>
                <a:extLst>
                  <a:ext uri="{0D108BD9-81ED-4DB2-BD59-A6C34878D82A}">
                    <a16:rowId xmlns:a16="http://schemas.microsoft.com/office/drawing/2014/main" val="1596936741"/>
                  </a:ext>
                </a:extLst>
              </a:tr>
            </a:tbl>
          </a:graphicData>
        </a:graphic>
      </p:graphicFrame>
      <p:graphicFrame>
        <p:nvGraphicFramePr>
          <p:cNvPr id="17" name="Table 16"/>
          <p:cNvGraphicFramePr>
            <a:graphicFrameLocks noGrp="1"/>
          </p:cNvGraphicFramePr>
          <p:nvPr>
            <p:extLst>
              <p:ext uri="{D42A27DB-BD31-4B8C-83A1-F6EECF244321}">
                <p14:modId xmlns:p14="http://schemas.microsoft.com/office/powerpoint/2010/main" val="2302663129"/>
              </p:ext>
            </p:extLst>
          </p:nvPr>
        </p:nvGraphicFramePr>
        <p:xfrm>
          <a:off x="2798619" y="2089954"/>
          <a:ext cx="6095999" cy="365760"/>
        </p:xfrm>
        <a:graphic>
          <a:graphicData uri="http://schemas.openxmlformats.org/drawingml/2006/table">
            <a:tbl>
              <a:tblPr firstRow="1" firstCol="1" bandRow="1">
                <a:tableStyleId>{5940675A-B579-460E-94D1-54222C63F5DA}</a:tableStyleId>
              </a:tblPr>
              <a:tblGrid>
                <a:gridCol w="1581509">
                  <a:extLst>
                    <a:ext uri="{9D8B030D-6E8A-4147-A177-3AD203B41FA5}">
                      <a16:colId xmlns:a16="http://schemas.microsoft.com/office/drawing/2014/main" val="3471283145"/>
                    </a:ext>
                  </a:extLst>
                </a:gridCol>
                <a:gridCol w="3091132">
                  <a:extLst>
                    <a:ext uri="{9D8B030D-6E8A-4147-A177-3AD203B41FA5}">
                      <a16:colId xmlns:a16="http://schemas.microsoft.com/office/drawing/2014/main" val="2934068371"/>
                    </a:ext>
                  </a:extLst>
                </a:gridCol>
                <a:gridCol w="1423358">
                  <a:extLst>
                    <a:ext uri="{9D8B030D-6E8A-4147-A177-3AD203B41FA5}">
                      <a16:colId xmlns:a16="http://schemas.microsoft.com/office/drawing/2014/main" val="3667262782"/>
                    </a:ext>
                  </a:extLst>
                </a:gridCol>
              </a:tblGrid>
              <a:tr h="157163">
                <a:tc>
                  <a:txBody>
                    <a:bodyPr/>
                    <a:lstStyle/>
                    <a:p>
                      <a:pPr algn="ctr">
                        <a:spcAft>
                          <a:spcPts val="0"/>
                        </a:spcAft>
                      </a:pPr>
                      <a:r>
                        <a:rPr lang="en-SG" sz="1200" dirty="0"/>
                        <a:t>Function</a:t>
                      </a:r>
                    </a:p>
                  </a:txBody>
                  <a:tcPr marL="47149" marR="47149" marT="0" marB="0" anchor="ctr"/>
                </a:tc>
                <a:tc>
                  <a:txBody>
                    <a:bodyPr/>
                    <a:lstStyle/>
                    <a:p>
                      <a:pPr algn="ctr">
                        <a:spcAft>
                          <a:spcPts val="0"/>
                        </a:spcAft>
                      </a:pPr>
                      <a:r>
                        <a:rPr lang="en-SG" sz="1200"/>
                        <a:t>Command</a:t>
                      </a:r>
                    </a:p>
                  </a:txBody>
                  <a:tcPr marL="47149" marR="47149" marT="0" marB="0" anchor="ctr"/>
                </a:tc>
                <a:tc>
                  <a:txBody>
                    <a:bodyPr/>
                    <a:lstStyle/>
                    <a:p>
                      <a:pPr algn="ctr">
                        <a:spcAft>
                          <a:spcPts val="0"/>
                        </a:spcAft>
                      </a:pPr>
                      <a:r>
                        <a:rPr lang="en-SG" sz="1200" dirty="0" smtClean="0">
                          <a:solidFill>
                            <a:srgbClr val="FF0000"/>
                          </a:solidFill>
                        </a:rPr>
                        <a:t>Baud Rate</a:t>
                      </a:r>
                      <a:endParaRPr lang="en-SG" sz="1200" dirty="0">
                        <a:solidFill>
                          <a:srgbClr val="FF0000"/>
                        </a:solidFill>
                      </a:endParaRPr>
                    </a:p>
                  </a:txBody>
                  <a:tcPr marL="47149" marR="47149" marT="0" marB="0" anchor="ctr"/>
                </a:tc>
                <a:extLst>
                  <a:ext uri="{0D108BD9-81ED-4DB2-BD59-A6C34878D82A}">
                    <a16:rowId xmlns:a16="http://schemas.microsoft.com/office/drawing/2014/main" val="1130096300"/>
                  </a:ext>
                </a:extLst>
              </a:tr>
              <a:tr h="157163">
                <a:tc>
                  <a:txBody>
                    <a:bodyPr/>
                    <a:lstStyle/>
                    <a:p>
                      <a:pPr algn="ctr">
                        <a:spcAft>
                          <a:spcPts val="0"/>
                        </a:spcAft>
                      </a:pPr>
                      <a:r>
                        <a:rPr lang="en-SG" sz="1200" dirty="0"/>
                        <a:t>Shutter Correction</a:t>
                      </a:r>
                    </a:p>
                  </a:txBody>
                  <a:tcPr marL="47149" marR="47149" marT="0" marB="0" anchor="ctr"/>
                </a:tc>
                <a:tc>
                  <a:txBody>
                    <a:bodyPr/>
                    <a:lstStyle/>
                    <a:p>
                      <a:pPr algn="ctr">
                        <a:spcAft>
                          <a:spcPts val="0"/>
                        </a:spcAft>
                      </a:pPr>
                      <a:r>
                        <a:rPr lang="en-SG" sz="1200" dirty="0" smtClean="0">
                          <a:solidFill>
                            <a:srgbClr val="FF0000"/>
                          </a:solidFill>
                        </a:rPr>
                        <a:t>FF01A0410000E2</a:t>
                      </a:r>
                      <a:endParaRPr lang="en-SG" sz="1200" dirty="0">
                        <a:solidFill>
                          <a:srgbClr val="FF0000"/>
                        </a:solidFill>
                      </a:endParaRPr>
                    </a:p>
                  </a:txBody>
                  <a:tcPr marL="47149" marR="47149" marT="0" marB="0" anchor="ctr"/>
                </a:tc>
                <a:tc>
                  <a:txBody>
                    <a:bodyPr/>
                    <a:lstStyle/>
                    <a:p>
                      <a:pPr algn="ctr">
                        <a:spcAft>
                          <a:spcPts val="0"/>
                        </a:spcAft>
                      </a:pPr>
                      <a:r>
                        <a:rPr lang="en-US" sz="1200" dirty="0" smtClean="0">
                          <a:solidFill>
                            <a:srgbClr val="FF0000"/>
                          </a:solidFill>
                        </a:rPr>
                        <a:t>38400</a:t>
                      </a:r>
                      <a:endParaRPr lang="en-SG" sz="1200" dirty="0">
                        <a:solidFill>
                          <a:srgbClr val="FF0000"/>
                        </a:solidFill>
                      </a:endParaRPr>
                    </a:p>
                  </a:txBody>
                  <a:tcPr marL="47149" marR="47149" marT="0" marB="0" anchor="ctr"/>
                </a:tc>
                <a:extLst>
                  <a:ext uri="{0D108BD9-81ED-4DB2-BD59-A6C34878D82A}">
                    <a16:rowId xmlns:a16="http://schemas.microsoft.com/office/drawing/2014/main" val="3507595244"/>
                  </a:ext>
                </a:extLst>
              </a:tr>
            </a:tbl>
          </a:graphicData>
        </a:graphic>
      </p:graphicFrame>
      <p:pic>
        <p:nvPicPr>
          <p:cNvPr id="2050" name="그림 9" descr="cid88129*image002.jpg@01D87FFD.D2515A70"/>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4797135" y="2569814"/>
            <a:ext cx="4097483" cy="1162886"/>
          </a:xfrm>
          <a:prstGeom prst="rect">
            <a:avLst/>
          </a:prstGeom>
          <a:noFill/>
          <a:ln>
            <a:noFill/>
          </a:ln>
          <a:extLst>
            <a:ext uri="{909E8E84-426E-40DD-AFC4-6F175D3DCCD1}">
              <a14:hiddenFill xmlns:a14="http://schemas.microsoft.com/office/drawing/2010/main">
                <a:solidFill>
                  <a:srgbClr val="FFFFFF"/>
                </a:solidFill>
              </a14:hiddenFill>
            </a:ext>
            <a:ext uri="{91240B29-F687-4F45-9708-019B960494DF}">
              <a14:hiddenLine xmlns:a14="http://schemas.microsoft.com/office/drawing/2010/main" w="9525">
                <a:solidFill>
                  <a:srgbClr val="000000"/>
                </a:solidFill>
                <a:miter lim="800000"/>
                <a:headEnd/>
                <a:tailEnd/>
              </a14:hiddenLine>
            </a:ext>
          </a:extLst>
        </p:spPr>
      </p:pic>
      <p:sp>
        <p:nvSpPr>
          <p:cNvPr id="9" name="Rectangle 8"/>
          <p:cNvSpPr/>
          <p:nvPr/>
        </p:nvSpPr>
        <p:spPr>
          <a:xfrm>
            <a:off x="2798618"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Show “NUC countdown” OSD for 5s</a:t>
            </a:r>
            <a:endParaRPr lang="en-SG" sz="900" dirty="0">
              <a:solidFill>
                <a:schemeClr val="tx1"/>
              </a:solidFill>
            </a:endParaRPr>
          </a:p>
        </p:txBody>
      </p:sp>
      <p:sp>
        <p:nvSpPr>
          <p:cNvPr id="18" name="Rectangle 17"/>
          <p:cNvSpPr/>
          <p:nvPr/>
        </p:nvSpPr>
        <p:spPr>
          <a:xfrm>
            <a:off x="3841663" y="2618303"/>
            <a:ext cx="810000" cy="540000"/>
          </a:xfrm>
          <a:prstGeom prst="rect">
            <a:avLst/>
          </a:prstGeom>
          <a:solidFill>
            <a:schemeClr val="bg1"/>
          </a:solidFill>
          <a:ln w="28575">
            <a:solidFill>
              <a:schemeClr val="bg2"/>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900" dirty="0">
                <a:solidFill>
                  <a:schemeClr val="tx1"/>
                </a:solidFill>
              </a:rPr>
              <a:t>VCU sends RS422 message to TI</a:t>
            </a:r>
            <a:endParaRPr lang="en-SG" sz="900" dirty="0">
              <a:solidFill>
                <a:schemeClr val="tx1"/>
              </a:solidFill>
            </a:endParaRPr>
          </a:p>
        </p:txBody>
      </p:sp>
      <p:cxnSp>
        <p:nvCxnSpPr>
          <p:cNvPr id="12" name="Straight Arrow Connector 11"/>
          <p:cNvCxnSpPr>
            <a:stCxn id="9" idx="3"/>
            <a:endCxn id="18" idx="1"/>
          </p:cNvCxnSpPr>
          <p:nvPr/>
        </p:nvCxnSpPr>
        <p:spPr>
          <a:xfrm>
            <a:off x="3608618" y="2888303"/>
            <a:ext cx="233045"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Straight Arrow Connector 19"/>
          <p:cNvCxnSpPr>
            <a:stCxn id="18" idx="3"/>
          </p:cNvCxnSpPr>
          <p:nvPr/>
        </p:nvCxnSpPr>
        <p:spPr>
          <a:xfrm>
            <a:off x="4651663" y="2888303"/>
            <a:ext cx="232064" cy="0"/>
          </a:xfrm>
          <a:prstGeom prst="straightConnector1">
            <a:avLst/>
          </a:prstGeom>
          <a:ln w="57150">
            <a:solidFill>
              <a:schemeClr val="tx1"/>
            </a:solidFill>
            <a:tailEnd type="triangle"/>
          </a:ln>
        </p:spPr>
        <p:style>
          <a:lnRef idx="1">
            <a:schemeClr val="accent1"/>
          </a:lnRef>
          <a:fillRef idx="0">
            <a:schemeClr val="accent1"/>
          </a:fillRef>
          <a:effectRef idx="0">
            <a:schemeClr val="accent1"/>
          </a:effectRef>
          <a:fontRef idx="minor">
            <a:schemeClr val="tx1"/>
          </a:fontRef>
        </p:style>
      </p:cxnSp>
      <p:sp>
        <p:nvSpPr>
          <p:cNvPr id="2056" name="TextBox 2055"/>
          <p:cNvSpPr txBox="1"/>
          <p:nvPr/>
        </p:nvSpPr>
        <p:spPr>
          <a:xfrm>
            <a:off x="5034469" y="3801080"/>
            <a:ext cx="1312574" cy="461665"/>
          </a:xfrm>
          <a:prstGeom prst="rect">
            <a:avLst/>
          </a:prstGeom>
          <a:noFill/>
        </p:spPr>
        <p:txBody>
          <a:bodyPr wrap="square" rtlCol="0">
            <a:spAutoFit/>
          </a:bodyPr>
          <a:lstStyle/>
          <a:p>
            <a:r>
              <a:rPr lang="en-US" sz="1200" dirty="0"/>
              <a:t>Start showing “NUC now” OSD</a:t>
            </a:r>
            <a:endParaRPr lang="en-SG" sz="1200" dirty="0"/>
          </a:p>
        </p:txBody>
      </p:sp>
      <p:sp>
        <p:nvSpPr>
          <p:cNvPr id="41" name="TextBox 40"/>
          <p:cNvSpPr txBox="1"/>
          <p:nvPr/>
        </p:nvSpPr>
        <p:spPr>
          <a:xfrm>
            <a:off x="7818438" y="3801080"/>
            <a:ext cx="1309255" cy="461665"/>
          </a:xfrm>
          <a:prstGeom prst="rect">
            <a:avLst/>
          </a:prstGeom>
          <a:noFill/>
        </p:spPr>
        <p:txBody>
          <a:bodyPr wrap="square" rtlCol="0">
            <a:spAutoFit/>
          </a:bodyPr>
          <a:lstStyle/>
          <a:p>
            <a:r>
              <a:rPr lang="en-US" sz="1200" dirty="0"/>
              <a:t>Stop showing “NUC now” OSD</a:t>
            </a:r>
            <a:endParaRPr lang="en-SG" sz="1200" dirty="0"/>
          </a:p>
        </p:txBody>
      </p:sp>
      <p:cxnSp>
        <p:nvCxnSpPr>
          <p:cNvPr id="42" name="Straight Arrow Connector 41"/>
          <p:cNvCxnSpPr>
            <a:stCxn id="2056" idx="0"/>
          </p:cNvCxnSpPr>
          <p:nvPr/>
        </p:nvCxnSpPr>
        <p:spPr>
          <a:xfrm flipV="1">
            <a:off x="5690756" y="3576482"/>
            <a:ext cx="51953" cy="224598"/>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46" name="Straight Arrow Connector 45"/>
          <p:cNvCxnSpPr>
            <a:stCxn id="41" idx="0"/>
          </p:cNvCxnSpPr>
          <p:nvPr/>
        </p:nvCxnSpPr>
        <p:spPr>
          <a:xfrm flipV="1">
            <a:off x="8473066" y="3606174"/>
            <a:ext cx="303789" cy="194906"/>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23" name="TextBox 22"/>
          <p:cNvSpPr txBox="1"/>
          <p:nvPr/>
        </p:nvSpPr>
        <p:spPr>
          <a:xfrm>
            <a:off x="2650898" y="3591987"/>
            <a:ext cx="1824355" cy="461665"/>
          </a:xfrm>
          <a:prstGeom prst="rect">
            <a:avLst/>
          </a:prstGeom>
          <a:noFill/>
        </p:spPr>
        <p:txBody>
          <a:bodyPr wrap="square" rtlCol="0">
            <a:spAutoFit/>
          </a:bodyPr>
          <a:lstStyle/>
          <a:p>
            <a:r>
              <a:rPr lang="en-US" sz="1200" dirty="0"/>
              <a:t>“NUC Countdown” OSD (Sample)</a:t>
            </a:r>
          </a:p>
        </p:txBody>
      </p:sp>
      <p:cxnSp>
        <p:nvCxnSpPr>
          <p:cNvPr id="32" name="Straight Arrow Connector 31"/>
          <p:cNvCxnSpPr/>
          <p:nvPr/>
        </p:nvCxnSpPr>
        <p:spPr>
          <a:xfrm flipH="1" flipV="1">
            <a:off x="2833463" y="3177813"/>
            <a:ext cx="59293" cy="171985"/>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cxnSp>
        <p:nvCxnSpPr>
          <p:cNvPr id="33" name="Straight Arrow Connector 32"/>
          <p:cNvCxnSpPr/>
          <p:nvPr/>
        </p:nvCxnSpPr>
        <p:spPr>
          <a:xfrm flipH="1" flipV="1">
            <a:off x="4246663" y="3158303"/>
            <a:ext cx="630070" cy="1264921"/>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38" name="TextBox 37"/>
          <p:cNvSpPr txBox="1"/>
          <p:nvPr/>
        </p:nvSpPr>
        <p:spPr>
          <a:xfrm>
            <a:off x="4876506" y="4423224"/>
            <a:ext cx="1339446" cy="646331"/>
          </a:xfrm>
          <a:prstGeom prst="rect">
            <a:avLst/>
          </a:prstGeom>
          <a:noFill/>
        </p:spPr>
        <p:txBody>
          <a:bodyPr wrap="square" rtlCol="0">
            <a:spAutoFit/>
          </a:bodyPr>
          <a:lstStyle/>
          <a:p>
            <a:r>
              <a:rPr lang="en-US" sz="1200" dirty="0"/>
              <a:t>Trigger TI NUC after countdown finishes</a:t>
            </a:r>
          </a:p>
        </p:txBody>
      </p:sp>
      <p:pic>
        <p:nvPicPr>
          <p:cNvPr id="44" name="Picture 43"/>
          <p:cNvPicPr>
            <a:picLocks noChangeAspect="1"/>
          </p:cNvPicPr>
          <p:nvPr/>
        </p:nvPicPr>
        <p:blipFill>
          <a:blip r:embed="rId4"/>
          <a:stretch>
            <a:fillRect/>
          </a:stretch>
        </p:blipFill>
        <p:spPr>
          <a:xfrm>
            <a:off x="4980444" y="4089982"/>
            <a:ext cx="104172" cy="116456"/>
          </a:xfrm>
          <a:prstGeom prst="rect">
            <a:avLst/>
          </a:prstGeom>
        </p:spPr>
      </p:pic>
      <p:pic>
        <p:nvPicPr>
          <p:cNvPr id="45" name="Picture 44"/>
          <p:cNvPicPr>
            <a:picLocks noChangeAspect="1"/>
          </p:cNvPicPr>
          <p:nvPr/>
        </p:nvPicPr>
        <p:blipFill>
          <a:blip r:embed="rId4"/>
          <a:stretch>
            <a:fillRect/>
          </a:stretch>
        </p:blipFill>
        <p:spPr>
          <a:xfrm>
            <a:off x="7728457" y="4098434"/>
            <a:ext cx="104172" cy="116456"/>
          </a:xfrm>
          <a:prstGeom prst="rect">
            <a:avLst/>
          </a:prstGeom>
        </p:spPr>
      </p:pic>
      <p:pic>
        <p:nvPicPr>
          <p:cNvPr id="25" name="Picture 24"/>
          <p:cNvPicPr>
            <a:picLocks noChangeAspect="1"/>
          </p:cNvPicPr>
          <p:nvPr/>
        </p:nvPicPr>
        <p:blipFill>
          <a:blip r:embed="rId5"/>
          <a:stretch>
            <a:fillRect/>
          </a:stretch>
        </p:blipFill>
        <p:spPr>
          <a:xfrm>
            <a:off x="2767643" y="3349798"/>
            <a:ext cx="1479020" cy="252259"/>
          </a:xfrm>
          <a:prstGeom prst="rect">
            <a:avLst/>
          </a:prstGeom>
        </p:spPr>
      </p:pic>
      <p:sp>
        <p:nvSpPr>
          <p:cNvPr id="27" name="TextBox 26"/>
          <p:cNvSpPr txBox="1"/>
          <p:nvPr/>
        </p:nvSpPr>
        <p:spPr>
          <a:xfrm>
            <a:off x="2809625" y="4172902"/>
            <a:ext cx="1473851" cy="646331"/>
          </a:xfrm>
          <a:prstGeom prst="rect">
            <a:avLst/>
          </a:prstGeom>
          <a:noFill/>
        </p:spPr>
        <p:txBody>
          <a:bodyPr wrap="square" rtlCol="0">
            <a:spAutoFit/>
          </a:bodyPr>
          <a:lstStyle/>
          <a:p>
            <a:r>
              <a:rPr lang="en-US" sz="1200" dirty="0">
                <a:solidFill>
                  <a:srgbClr val="FF0000"/>
                </a:solidFill>
              </a:rPr>
              <a:t>Countdown icon to be aligned to NUC button on VDU</a:t>
            </a:r>
          </a:p>
        </p:txBody>
      </p:sp>
      <p:cxnSp>
        <p:nvCxnSpPr>
          <p:cNvPr id="34" name="Straight Arrow Connector 33"/>
          <p:cNvCxnSpPr>
            <a:stCxn id="27" idx="2"/>
          </p:cNvCxnSpPr>
          <p:nvPr/>
        </p:nvCxnSpPr>
        <p:spPr>
          <a:xfrm>
            <a:off x="3546551" y="4819233"/>
            <a:ext cx="295112" cy="17454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90965607"/>
      </p:ext>
    </p:extLst>
  </p:cSld>
  <p:clrMapOvr>
    <a:masterClrMapping/>
  </p:clrMapOvr>
  <p:timing>
    <p:tnLst>
      <p:par>
        <p:cTn id="1" dur="indefinite" restart="never" nodeType="tmRoot"/>
      </p:par>
    </p:tnLst>
  </p:timing>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OSD</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649942020"/>
      </p:ext>
    </p:extLst>
  </p:cSld>
  <p:clrMapOvr>
    <a:masterClrMapping/>
  </p:clrMapOvr>
  <p:timing>
    <p:tnLst>
      <p:par>
        <p:cTn id="1" dur="indefinite" restart="never" nodeType="tmRoot"/>
      </p:par>
    </p:tn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 y="0"/>
            <a:ext cx="9143999" cy="5143500"/>
          </a:xfrm>
          <a:prstGeom prst="rect">
            <a:avLst/>
          </a:prstGeom>
        </p:spPr>
      </p:pic>
      <p:sp>
        <p:nvSpPr>
          <p:cNvPr id="3" name="TextBox 2"/>
          <p:cNvSpPr txBox="1"/>
          <p:nvPr/>
        </p:nvSpPr>
        <p:spPr>
          <a:xfrm>
            <a:off x="6135554" y="763603"/>
            <a:ext cx="1689198" cy="830997"/>
          </a:xfrm>
          <a:prstGeom prst="rect">
            <a:avLst/>
          </a:prstGeom>
          <a:noFill/>
        </p:spPr>
        <p:txBody>
          <a:bodyPr wrap="square" rtlCol="0">
            <a:spAutoFit/>
          </a:bodyPr>
          <a:lstStyle/>
          <a:p>
            <a:pPr algn="r"/>
            <a:r>
              <a:rPr lang="en-US" sz="1600" dirty="0" smtClean="0">
                <a:solidFill>
                  <a:srgbClr val="FF0000"/>
                </a:solidFill>
              </a:rPr>
              <a:t>Moon symbol to stay in same position always</a:t>
            </a:r>
            <a:endParaRPr lang="en-US" sz="1600" dirty="0">
              <a:solidFill>
                <a:srgbClr val="FF0000"/>
              </a:solidFill>
            </a:endParaRPr>
          </a:p>
        </p:txBody>
      </p:sp>
      <p:cxnSp>
        <p:nvCxnSpPr>
          <p:cNvPr id="4" name="Straight Arrow Connector 3"/>
          <p:cNvCxnSpPr>
            <a:stCxn id="3" idx="3"/>
          </p:cNvCxnSpPr>
          <p:nvPr/>
        </p:nvCxnSpPr>
        <p:spPr>
          <a:xfrm flipV="1">
            <a:off x="7824752" y="763603"/>
            <a:ext cx="649153" cy="415499"/>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
        <p:nvSpPr>
          <p:cNvPr id="5" name="TextBox 4"/>
          <p:cNvSpPr txBox="1"/>
          <p:nvPr/>
        </p:nvSpPr>
        <p:spPr>
          <a:xfrm>
            <a:off x="3216686" y="3407918"/>
            <a:ext cx="1689198" cy="830997"/>
          </a:xfrm>
          <a:prstGeom prst="rect">
            <a:avLst/>
          </a:prstGeom>
          <a:noFill/>
        </p:spPr>
        <p:txBody>
          <a:bodyPr wrap="square" rtlCol="0">
            <a:spAutoFit/>
          </a:bodyPr>
          <a:lstStyle/>
          <a:p>
            <a:pPr algn="r"/>
            <a:r>
              <a:rPr lang="en-US" sz="1600" dirty="0" smtClean="0">
                <a:solidFill>
                  <a:srgbClr val="FF0000"/>
                </a:solidFill>
              </a:rPr>
              <a:t>Position to be changed to (1222, 954)</a:t>
            </a:r>
            <a:endParaRPr lang="en-US" sz="1600" dirty="0">
              <a:solidFill>
                <a:srgbClr val="FF0000"/>
              </a:solidFill>
            </a:endParaRPr>
          </a:p>
        </p:txBody>
      </p:sp>
      <p:cxnSp>
        <p:nvCxnSpPr>
          <p:cNvPr id="6" name="Straight Arrow Connector 5"/>
          <p:cNvCxnSpPr>
            <a:stCxn id="5" idx="3"/>
          </p:cNvCxnSpPr>
          <p:nvPr/>
        </p:nvCxnSpPr>
        <p:spPr>
          <a:xfrm>
            <a:off x="4905884" y="3823417"/>
            <a:ext cx="964424" cy="7123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149413536"/>
      </p:ext>
    </p:extLst>
  </p:cSld>
  <p:clrMapOvr>
    <a:masterClrMapping/>
  </p:clrMapOvr>
  <p:timing>
    <p:tnLst>
      <p:par>
        <p:cTn id="1" dur="indefinite" restart="never" nodeType="tmRoot"/>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0" y="0"/>
            <a:ext cx="9144000" cy="5143500"/>
          </a:xfrm>
          <a:prstGeom prst="rect">
            <a:avLst/>
          </a:prstGeom>
        </p:spPr>
      </p:pic>
      <p:sp>
        <p:nvSpPr>
          <p:cNvPr id="3" name="TextBox 2"/>
          <p:cNvSpPr txBox="1"/>
          <p:nvPr/>
        </p:nvSpPr>
        <p:spPr>
          <a:xfrm>
            <a:off x="1918378" y="713579"/>
            <a:ext cx="1689198" cy="830997"/>
          </a:xfrm>
          <a:prstGeom prst="rect">
            <a:avLst/>
          </a:prstGeom>
          <a:noFill/>
        </p:spPr>
        <p:txBody>
          <a:bodyPr wrap="square" rtlCol="0">
            <a:spAutoFit/>
          </a:bodyPr>
          <a:lstStyle/>
          <a:p>
            <a:r>
              <a:rPr lang="en-US" sz="1600" dirty="0" smtClean="0">
                <a:solidFill>
                  <a:srgbClr val="FF0000"/>
                </a:solidFill>
              </a:rPr>
              <a:t>All text labels to follow font listed below</a:t>
            </a:r>
            <a:endParaRPr lang="en-US" sz="1600" dirty="0">
              <a:solidFill>
                <a:srgbClr val="FF0000"/>
              </a:solidFill>
            </a:endParaRPr>
          </a:p>
        </p:txBody>
      </p:sp>
      <p:cxnSp>
        <p:nvCxnSpPr>
          <p:cNvPr id="4" name="Straight Arrow Connector 3"/>
          <p:cNvCxnSpPr>
            <a:stCxn id="3" idx="1"/>
          </p:cNvCxnSpPr>
          <p:nvPr/>
        </p:nvCxnSpPr>
        <p:spPr>
          <a:xfrm flipH="1" flipV="1">
            <a:off x="1396034" y="502575"/>
            <a:ext cx="522344" cy="62650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90951455"/>
      </p:ext>
    </p:extLst>
  </p:cSld>
  <p:clrMapOvr>
    <a:masterClrMapping/>
  </p:clrMapOvr>
  <p:timing>
    <p:tnLst>
      <p:par>
        <p:cTn id="1" dur="indefinite" restart="never" nodeType="tmRoot"/>
      </p:par>
    </p:tn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stretch>
            <a:fillRect/>
          </a:stretch>
        </p:blipFill>
        <p:spPr>
          <a:xfrm>
            <a:off x="0" y="0"/>
            <a:ext cx="9144000" cy="5143500"/>
          </a:xfrm>
          <a:prstGeom prst="rect">
            <a:avLst/>
          </a:prstGeom>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873026" y="4551060"/>
            <a:ext cx="592440" cy="592440"/>
          </a:xfrm>
          <a:prstGeom prst="rect">
            <a:avLst/>
          </a:prstGeom>
        </p:spPr>
      </p:pic>
    </p:spTree>
    <p:extLst>
      <p:ext uri="{BB962C8B-B14F-4D97-AF65-F5344CB8AC3E}">
        <p14:creationId xmlns:p14="http://schemas.microsoft.com/office/powerpoint/2010/main" val="4196763202"/>
      </p:ext>
    </p:extLst>
  </p:cSld>
  <p:clrMapOvr>
    <a:masterClrMapping/>
  </p:clrMapOvr>
  <p:timing>
    <p:tnLst>
      <p:par>
        <p:cTn id="1" dur="indefinite" restart="never" nodeType="tmRoot"/>
      </p:par>
    </p:tnLst>
  </p:timing>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00"/>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1769468" y="2156251"/>
            <a:ext cx="5605063" cy="830997"/>
          </a:xfrm>
          <a:prstGeom prst="rect">
            <a:avLst/>
          </a:prstGeom>
          <a:noFill/>
        </p:spPr>
        <p:txBody>
          <a:bodyPr wrap="square" rtlCol="0">
            <a:spAutoFit/>
          </a:bodyPr>
          <a:lstStyle/>
          <a:p>
            <a:r>
              <a:rPr lang="en-US" sz="1600" dirty="0" smtClean="0">
                <a:solidFill>
                  <a:srgbClr val="FF0000"/>
                </a:solidFill>
              </a:rPr>
              <a:t>VDU to display black loading screen until firmware boot up</a:t>
            </a:r>
          </a:p>
          <a:p>
            <a:endParaRPr lang="en-US" sz="1600" dirty="0">
              <a:solidFill>
                <a:srgbClr val="FF0000"/>
              </a:solidFill>
            </a:endParaRPr>
          </a:p>
          <a:p>
            <a:r>
              <a:rPr lang="en-US" sz="1600" dirty="0" smtClean="0">
                <a:solidFill>
                  <a:srgbClr val="FF0000"/>
                </a:solidFill>
              </a:rPr>
              <a:t>Do not show last shown image on screen during boot up</a:t>
            </a:r>
            <a:endParaRPr lang="en-US" sz="1600" dirty="0">
              <a:solidFill>
                <a:srgbClr val="FF0000"/>
              </a:solidFill>
            </a:endParaRPr>
          </a:p>
        </p:txBody>
      </p:sp>
    </p:spTree>
    <p:extLst>
      <p:ext uri="{BB962C8B-B14F-4D97-AF65-F5344CB8AC3E}">
        <p14:creationId xmlns:p14="http://schemas.microsoft.com/office/powerpoint/2010/main" val="410627757"/>
      </p:ext>
    </p:extLst>
  </p:cSld>
  <p:clrMapOvr>
    <a:masterClrMapping/>
  </p:clrMapOvr>
  <p:timing>
    <p:tnLst>
      <p:par>
        <p:cTn id="1" dur="indefinite" restart="never" nodeType="tmRoot"/>
      </p:par>
    </p:tnLst>
  </p:timing>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303468"/>
          </a:xfrm>
        </p:spPr>
        <p:txBody>
          <a:bodyPr/>
          <a:lstStyle/>
          <a:p>
            <a:pPr marL="0" indent="0">
              <a:buNone/>
            </a:pPr>
            <a:r>
              <a:rPr lang="en-SG" dirty="0" smtClean="0"/>
              <a:t>V0.12: 6</a:t>
            </a:r>
            <a:r>
              <a:rPr lang="en-SG" baseline="30000" dirty="0" smtClean="0"/>
              <a:t>th</a:t>
            </a:r>
            <a:r>
              <a:rPr lang="en-SG" dirty="0" smtClean="0"/>
              <a:t> June 2023</a:t>
            </a:r>
            <a:endParaRPr lang="en-SG" dirty="0"/>
          </a:p>
          <a:p>
            <a:r>
              <a:rPr lang="en-US" dirty="0" smtClean="0"/>
              <a:t>Maximum number of RTP streams at 1 time to reduce to 4 (from 8 originally)</a:t>
            </a:r>
          </a:p>
          <a:p>
            <a:r>
              <a:rPr lang="en-US" dirty="0"/>
              <a:t>Video </a:t>
            </a:r>
            <a:r>
              <a:rPr lang="en-US" dirty="0" smtClean="0"/>
              <a:t>streams to include SDP package to be compatible with VLC Player</a:t>
            </a:r>
            <a:endParaRPr lang="en-US" dirty="0"/>
          </a:p>
          <a:p>
            <a:r>
              <a:rPr lang="en-US" dirty="0" smtClean="0"/>
              <a:t>Video streams to use 30FPS</a:t>
            </a:r>
          </a:p>
          <a:p>
            <a:r>
              <a:rPr lang="en-US" dirty="0" smtClean="0"/>
              <a:t>Target latency from VCU to streaming laptop is 200-250ms</a:t>
            </a:r>
          </a:p>
          <a:p>
            <a:r>
              <a:rPr lang="en-US" dirty="0" smtClean="0"/>
              <a:t>NUC triangle icon to change to bigger, amber </a:t>
            </a:r>
            <a:r>
              <a:rPr lang="en-US" dirty="0" err="1" smtClean="0"/>
              <a:t>colour</a:t>
            </a:r>
            <a:r>
              <a:rPr lang="en-US" dirty="0" smtClean="0"/>
              <a:t> triangle</a:t>
            </a:r>
          </a:p>
          <a:p>
            <a:r>
              <a:rPr lang="en-US" dirty="0" smtClean="0"/>
              <a:t>NUC icons position to be shifted left to align to physical NUC button (slide 25)</a:t>
            </a:r>
          </a:p>
          <a:p>
            <a:r>
              <a:rPr lang="en-US" dirty="0" smtClean="0"/>
              <a:t>Removed video stream label and NUC requirement (slide 29) as it is not possible/practical</a:t>
            </a:r>
          </a:p>
        </p:txBody>
      </p:sp>
    </p:spTree>
    <p:extLst>
      <p:ext uri="{BB962C8B-B14F-4D97-AF65-F5344CB8AC3E}">
        <p14:creationId xmlns:p14="http://schemas.microsoft.com/office/powerpoint/2010/main" val="2166325474"/>
      </p:ext>
    </p:extLst>
  </p:cSld>
  <p:clrMapOvr>
    <a:masterClrMapping/>
  </p:clrMapOvr>
  <p:timing>
    <p:tnLst>
      <p:par>
        <p:cTn id="1" dur="indefinite" restart="never" nodeType="tmRoot"/>
      </p:par>
    </p:tn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5" name="Rectangle 4"/>
          <p:cNvSpPr/>
          <p:nvPr/>
        </p:nvSpPr>
        <p:spPr>
          <a:xfrm>
            <a:off x="0" y="0"/>
            <a:ext cx="9144000" cy="5143500"/>
          </a:xfrm>
          <a:prstGeom prst="rect">
            <a:avLst/>
          </a:prstGeom>
          <a:solidFill>
            <a:srgbClr val="0000FF"/>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sp>
        <p:nvSpPr>
          <p:cNvPr id="3" name="TextBox 2"/>
          <p:cNvSpPr txBox="1"/>
          <p:nvPr/>
        </p:nvSpPr>
        <p:spPr>
          <a:xfrm>
            <a:off x="3388864" y="990566"/>
            <a:ext cx="4694153" cy="584775"/>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Night Mode OSD should still be visible on screen</a:t>
            </a:r>
            <a:endParaRPr lang="en-US" sz="1600" dirty="0">
              <a:solidFill>
                <a:srgbClr val="FF0000"/>
              </a:solidFill>
              <a:effectLst>
                <a:outerShdw blurRad="38100" dist="38100" dir="2700000" algn="tl">
                  <a:srgbClr val="000000">
                    <a:alpha val="43137"/>
                  </a:srgbClr>
                </a:outerShdw>
              </a:effectLst>
            </a:endParaRPr>
          </a:p>
        </p:txBody>
      </p:sp>
      <p:sp>
        <p:nvSpPr>
          <p:cNvPr id="6" name="TextBox 5"/>
          <p:cNvSpPr txBox="1"/>
          <p:nvPr/>
        </p:nvSpPr>
        <p:spPr>
          <a:xfrm>
            <a:off x="3388864" y="3523197"/>
            <a:ext cx="4694153" cy="830997"/>
          </a:xfrm>
          <a:prstGeom prst="rect">
            <a:avLst/>
          </a:prstGeom>
          <a:noFill/>
        </p:spPr>
        <p:txBody>
          <a:bodyPr wrap="square" rtlCol="0">
            <a:spAutoFit/>
          </a:bodyPr>
          <a:lstStyle/>
          <a:p>
            <a:r>
              <a:rPr lang="en-US" sz="1600" dirty="0" smtClean="0">
                <a:solidFill>
                  <a:srgbClr val="FF0000"/>
                </a:solidFill>
                <a:effectLst>
                  <a:outerShdw blurRad="38100" dist="38100" dir="2700000" algn="tl">
                    <a:srgbClr val="000000">
                      <a:alpha val="43137"/>
                    </a:srgbClr>
                  </a:outerShdw>
                </a:effectLst>
              </a:rPr>
              <a:t>Even when video loss, IR ON/OFF should still appear as normal as long as RS422 is still connected</a:t>
            </a:r>
            <a:endParaRPr lang="en-US" sz="1600" dirty="0">
              <a:solidFill>
                <a:srgbClr val="FF0000"/>
              </a:solidFill>
              <a:effectLst>
                <a:outerShdw blurRad="38100" dist="38100" dir="2700000" algn="tl">
                  <a:srgbClr val="000000">
                    <a:alpha val="43137"/>
                  </a:srgbClr>
                </a:outerShdw>
              </a:effectLst>
            </a:endParaRPr>
          </a:p>
        </p:txBody>
      </p:sp>
      <p:cxnSp>
        <p:nvCxnSpPr>
          <p:cNvPr id="10" name="Straight Arrow Connector 9"/>
          <p:cNvCxnSpPr/>
          <p:nvPr/>
        </p:nvCxnSpPr>
        <p:spPr>
          <a:xfrm flipV="1">
            <a:off x="7852672" y="551432"/>
            <a:ext cx="642174" cy="600293"/>
          </a:xfrm>
          <a:prstGeom prst="straightConnector1">
            <a:avLst/>
          </a:prstGeom>
          <a:ln w="38100">
            <a:solidFill>
              <a:srgbClr val="00B0F0"/>
            </a:solidFill>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16691153"/>
      </p:ext>
    </p:extLst>
  </p:cSld>
  <p:clrMapOvr>
    <a:masterClrMapping/>
  </p:clrMapOvr>
  <p:timing>
    <p:tnLst>
      <p:par>
        <p:cTn id="1" dur="indefinite" restart="never" nodeType="tmRoot"/>
      </p:par>
    </p:tnLst>
  </p:timing>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a:t>Rear Near Camera, IR </a:t>
            </a:r>
            <a:r>
              <a:rPr lang="en-US" sz="1200" dirty="0" smtClean="0"/>
              <a:t>OFF</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a:t>Rear Far Camera, IR </a:t>
            </a:r>
            <a:r>
              <a:rPr lang="en-US" sz="1200" dirty="0" smtClean="0"/>
              <a:t>OFF</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a:t>Rear Near Camera, IR </a:t>
            </a:r>
            <a:r>
              <a:rPr lang="en-US" sz="1200" dirty="0" smtClean="0"/>
              <a:t>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a:t>Rear Far Camera, IR </a:t>
            </a:r>
            <a:r>
              <a:rPr lang="en-US" sz="1200" dirty="0" smtClean="0"/>
              <a:t>ON</a:t>
            </a:r>
            <a:endParaRPr lang="en-US" sz="1200" dirty="0"/>
          </a:p>
        </p:txBody>
      </p:sp>
    </p:spTree>
    <p:extLst>
      <p:ext uri="{BB962C8B-B14F-4D97-AF65-F5344CB8AC3E}">
        <p14:creationId xmlns:p14="http://schemas.microsoft.com/office/powerpoint/2010/main" val="4111120012"/>
      </p:ext>
    </p:extLst>
  </p:cSld>
  <p:clrMapOvr>
    <a:masterClrMapping/>
  </p:clrMapOvr>
  <p:timing>
    <p:tnLst>
      <p:par>
        <p:cTn id="1" dur="indefinite" restart="never" nodeType="tmRoot"/>
      </p:par>
    </p:tnLst>
  </p:timing>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580214"/>
            <a:ext cx="2700000" cy="1518750"/>
          </a:xfrm>
          <a:prstGeom prst="rect">
            <a:avLst/>
          </a:prstGeom>
          <a:ln w="19050">
            <a:solidFill>
              <a:srgbClr val="000000"/>
            </a:solidFill>
          </a:ln>
        </p:spPr>
      </p:pic>
      <p:pic>
        <p:nvPicPr>
          <p:cNvPr id="3" name="Picture 2"/>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580214"/>
            <a:ext cx="2700000" cy="1518750"/>
          </a:xfrm>
          <a:prstGeom prst="rect">
            <a:avLst/>
          </a:prstGeom>
          <a:ln w="19050">
            <a:solidFill>
              <a:srgbClr val="000000"/>
            </a:solidFill>
          </a:ln>
        </p:spPr>
      </p:pic>
      <p:pic>
        <p:nvPicPr>
          <p:cNvPr id="4" name="Picture 3"/>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580214"/>
            <a:ext cx="2700000" cy="1518750"/>
          </a:xfrm>
          <a:prstGeom prst="rect">
            <a:avLst/>
          </a:prstGeom>
          <a:ln w="19050">
            <a:solidFill>
              <a:srgbClr val="000000"/>
            </a:solidFill>
          </a:ln>
        </p:spPr>
      </p:pic>
      <p:pic>
        <p:nvPicPr>
          <p:cNvPr id="5" name="Picture 4"/>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185261" y="2835042"/>
            <a:ext cx="2700000" cy="1518750"/>
          </a:xfrm>
          <a:prstGeom prst="rect">
            <a:avLst/>
          </a:prstGeom>
          <a:ln w="19050">
            <a:solidFill>
              <a:srgbClr val="000000"/>
            </a:solidFill>
          </a:ln>
        </p:spPr>
      </p:pic>
      <p:pic>
        <p:nvPicPr>
          <p:cNvPr id="6" name="Picture 5"/>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85655" y="2835042"/>
            <a:ext cx="2700000" cy="1518750"/>
          </a:xfrm>
          <a:prstGeom prst="rect">
            <a:avLst/>
          </a:prstGeom>
          <a:ln w="19050">
            <a:solidFill>
              <a:srgbClr val="000000"/>
            </a:solidFill>
          </a:ln>
        </p:spPr>
      </p:pic>
      <p:pic>
        <p:nvPicPr>
          <p:cNvPr id="7" name="Picture 6"/>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6087437" y="2835042"/>
            <a:ext cx="2700000" cy="1518750"/>
          </a:xfrm>
          <a:prstGeom prst="rect">
            <a:avLst/>
          </a:prstGeom>
          <a:ln w="19050">
            <a:solidFill>
              <a:srgbClr val="000000"/>
            </a:solidFill>
          </a:ln>
        </p:spPr>
      </p:pic>
      <p:pic>
        <p:nvPicPr>
          <p:cNvPr id="8" name="Picture 7"/>
          <p:cNvPicPr>
            <a:picLocks noChangeAspect="1"/>
          </p:cNvPicPr>
          <p:nvPr/>
        </p:nvPicPr>
        <p:blipFill>
          <a:blip r:embed="rId5"/>
          <a:stretch>
            <a:fillRect/>
          </a:stretch>
        </p:blipFill>
        <p:spPr>
          <a:xfrm>
            <a:off x="285655" y="580214"/>
            <a:ext cx="2700000" cy="1517607"/>
          </a:xfrm>
          <a:prstGeom prst="rect">
            <a:avLst/>
          </a:prstGeom>
        </p:spPr>
      </p:pic>
      <p:pic>
        <p:nvPicPr>
          <p:cNvPr id="9" name="Picture 8"/>
          <p:cNvPicPr>
            <a:picLocks noChangeAspect="1"/>
          </p:cNvPicPr>
          <p:nvPr/>
        </p:nvPicPr>
        <p:blipFill>
          <a:blip r:embed="rId6"/>
          <a:stretch>
            <a:fillRect/>
          </a:stretch>
        </p:blipFill>
        <p:spPr>
          <a:xfrm>
            <a:off x="3185261" y="580214"/>
            <a:ext cx="2700000" cy="1517608"/>
          </a:xfrm>
          <a:prstGeom prst="rect">
            <a:avLst/>
          </a:prstGeom>
        </p:spPr>
      </p:pic>
      <p:pic>
        <p:nvPicPr>
          <p:cNvPr id="10" name="Picture 9"/>
          <p:cNvPicPr>
            <a:picLocks noChangeAspect="1"/>
          </p:cNvPicPr>
          <p:nvPr/>
        </p:nvPicPr>
        <p:blipFill>
          <a:blip r:embed="rId7"/>
          <a:stretch>
            <a:fillRect/>
          </a:stretch>
        </p:blipFill>
        <p:spPr>
          <a:xfrm>
            <a:off x="6084867" y="580214"/>
            <a:ext cx="2700000" cy="1517607"/>
          </a:xfrm>
          <a:prstGeom prst="rect">
            <a:avLst/>
          </a:prstGeom>
        </p:spPr>
      </p:pic>
      <p:pic>
        <p:nvPicPr>
          <p:cNvPr id="11" name="Picture 10"/>
          <p:cNvPicPr>
            <a:picLocks noChangeAspect="1"/>
          </p:cNvPicPr>
          <p:nvPr/>
        </p:nvPicPr>
        <p:blipFill>
          <a:blip r:embed="rId5"/>
          <a:stretch>
            <a:fillRect/>
          </a:stretch>
        </p:blipFill>
        <p:spPr>
          <a:xfrm>
            <a:off x="285655" y="2833899"/>
            <a:ext cx="2700000" cy="1517607"/>
          </a:xfrm>
          <a:prstGeom prst="rect">
            <a:avLst/>
          </a:prstGeom>
        </p:spPr>
      </p:pic>
      <p:pic>
        <p:nvPicPr>
          <p:cNvPr id="12" name="Picture 11"/>
          <p:cNvPicPr>
            <a:picLocks noChangeAspect="1"/>
          </p:cNvPicPr>
          <p:nvPr/>
        </p:nvPicPr>
        <p:blipFill>
          <a:blip r:embed="rId6"/>
          <a:stretch>
            <a:fillRect/>
          </a:stretch>
        </p:blipFill>
        <p:spPr>
          <a:xfrm>
            <a:off x="3185261" y="2833899"/>
            <a:ext cx="2700000" cy="1517608"/>
          </a:xfrm>
          <a:prstGeom prst="rect">
            <a:avLst/>
          </a:prstGeom>
        </p:spPr>
      </p:pic>
      <p:pic>
        <p:nvPicPr>
          <p:cNvPr id="13" name="Picture 12"/>
          <p:cNvPicPr>
            <a:picLocks noChangeAspect="1"/>
          </p:cNvPicPr>
          <p:nvPr/>
        </p:nvPicPr>
        <p:blipFill>
          <a:blip r:embed="rId7"/>
          <a:stretch>
            <a:fillRect/>
          </a:stretch>
        </p:blipFill>
        <p:spPr>
          <a:xfrm>
            <a:off x="6084867" y="2833899"/>
            <a:ext cx="2700000" cy="1517607"/>
          </a:xfrm>
          <a:prstGeom prst="rect">
            <a:avLst/>
          </a:prstGeom>
        </p:spPr>
      </p:pic>
      <p:pic>
        <p:nvPicPr>
          <p:cNvPr id="15" name="Picture 14"/>
          <p:cNvPicPr>
            <a:picLocks noChangeAspect="1"/>
          </p:cNvPicPr>
          <p:nvPr/>
        </p:nvPicPr>
        <p:blipFill>
          <a:blip r:embed="rId8"/>
          <a:stretch>
            <a:fillRect/>
          </a:stretch>
        </p:blipFill>
        <p:spPr>
          <a:xfrm>
            <a:off x="285655" y="2833898"/>
            <a:ext cx="2700000" cy="1517608"/>
          </a:xfrm>
          <a:prstGeom prst="rect">
            <a:avLst/>
          </a:prstGeom>
        </p:spPr>
      </p:pic>
      <p:pic>
        <p:nvPicPr>
          <p:cNvPr id="16" name="Picture 15"/>
          <p:cNvPicPr>
            <a:picLocks noChangeAspect="1"/>
          </p:cNvPicPr>
          <p:nvPr/>
        </p:nvPicPr>
        <p:blipFill>
          <a:blip r:embed="rId8"/>
          <a:stretch>
            <a:fillRect/>
          </a:stretch>
        </p:blipFill>
        <p:spPr>
          <a:xfrm>
            <a:off x="3185261" y="2833898"/>
            <a:ext cx="2700000" cy="1517608"/>
          </a:xfrm>
          <a:prstGeom prst="rect">
            <a:avLst/>
          </a:prstGeom>
        </p:spPr>
      </p:pic>
      <p:pic>
        <p:nvPicPr>
          <p:cNvPr id="17" name="Picture 16"/>
          <p:cNvPicPr>
            <a:picLocks noChangeAspect="1"/>
          </p:cNvPicPr>
          <p:nvPr/>
        </p:nvPicPr>
        <p:blipFill>
          <a:blip r:embed="rId8"/>
          <a:stretch>
            <a:fillRect/>
          </a:stretch>
        </p:blipFill>
        <p:spPr>
          <a:xfrm>
            <a:off x="6084867" y="2833898"/>
            <a:ext cx="2700000" cy="1517608"/>
          </a:xfrm>
          <a:prstGeom prst="rect">
            <a:avLst/>
          </a:prstGeom>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 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B 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a:t>J4 Pin C OSD</a:t>
            </a:r>
          </a:p>
        </p:txBody>
      </p:sp>
      <p:pic>
        <p:nvPicPr>
          <p:cNvPr id="23" name="Picture 22"/>
          <p:cNvPicPr>
            <a:picLocks noChangeAspect="1"/>
          </p:cNvPicPr>
          <p:nvPr/>
        </p:nvPicPr>
        <p:blipFill>
          <a:blip r:embed="rId9"/>
          <a:stretch>
            <a:fillRect/>
          </a:stretch>
        </p:blipFill>
        <p:spPr>
          <a:xfrm>
            <a:off x="285655" y="580214"/>
            <a:ext cx="2700000" cy="1517607"/>
          </a:xfrm>
          <a:prstGeom prst="rect">
            <a:avLst/>
          </a:prstGeom>
        </p:spPr>
      </p:pic>
      <p:pic>
        <p:nvPicPr>
          <p:cNvPr id="24" name="Picture 23"/>
          <p:cNvPicPr>
            <a:picLocks noChangeAspect="1"/>
          </p:cNvPicPr>
          <p:nvPr/>
        </p:nvPicPr>
        <p:blipFill>
          <a:blip r:embed="rId9"/>
          <a:stretch>
            <a:fillRect/>
          </a:stretch>
        </p:blipFill>
        <p:spPr>
          <a:xfrm>
            <a:off x="3185261" y="580214"/>
            <a:ext cx="2700000" cy="1517607"/>
          </a:xfrm>
          <a:prstGeom prst="rect">
            <a:avLst/>
          </a:prstGeom>
        </p:spPr>
      </p:pic>
      <p:pic>
        <p:nvPicPr>
          <p:cNvPr id="25" name="Picture 24"/>
          <p:cNvPicPr>
            <a:picLocks noChangeAspect="1"/>
          </p:cNvPicPr>
          <p:nvPr/>
        </p:nvPicPr>
        <p:blipFill>
          <a:blip r:embed="rId9"/>
          <a:stretch>
            <a:fillRect/>
          </a:stretch>
        </p:blipFill>
        <p:spPr>
          <a:xfrm>
            <a:off x="6084867" y="580214"/>
            <a:ext cx="2700000" cy="1517607"/>
          </a:xfrm>
          <a:prstGeom prst="rect">
            <a:avLst/>
          </a:prstGeom>
        </p:spPr>
      </p:pic>
      <p:pic>
        <p:nvPicPr>
          <p:cNvPr id="26" name="Picture 25"/>
          <p:cNvPicPr>
            <a:picLocks noChangeAspect="1"/>
          </p:cNvPicPr>
          <p:nvPr/>
        </p:nvPicPr>
        <p:blipFill>
          <a:blip r:embed="rId9"/>
          <a:stretch>
            <a:fillRect/>
          </a:stretch>
        </p:blipFill>
        <p:spPr>
          <a:xfrm>
            <a:off x="285655" y="2833899"/>
            <a:ext cx="2700000" cy="1517607"/>
          </a:xfrm>
          <a:prstGeom prst="rect">
            <a:avLst/>
          </a:prstGeom>
        </p:spPr>
      </p:pic>
      <p:pic>
        <p:nvPicPr>
          <p:cNvPr id="27" name="Picture 26"/>
          <p:cNvPicPr>
            <a:picLocks noChangeAspect="1"/>
          </p:cNvPicPr>
          <p:nvPr/>
        </p:nvPicPr>
        <p:blipFill>
          <a:blip r:embed="rId9"/>
          <a:stretch>
            <a:fillRect/>
          </a:stretch>
        </p:blipFill>
        <p:spPr>
          <a:xfrm>
            <a:off x="3185261" y="2833899"/>
            <a:ext cx="2700000" cy="1517607"/>
          </a:xfrm>
          <a:prstGeom prst="rect">
            <a:avLst/>
          </a:prstGeom>
        </p:spPr>
      </p:pic>
      <p:pic>
        <p:nvPicPr>
          <p:cNvPr id="28" name="Picture 27"/>
          <p:cNvPicPr>
            <a:picLocks noChangeAspect="1"/>
          </p:cNvPicPr>
          <p:nvPr/>
        </p:nvPicPr>
        <p:blipFill>
          <a:blip r:embed="rId9"/>
          <a:stretch>
            <a:fillRect/>
          </a:stretch>
        </p:blipFill>
        <p:spPr>
          <a:xfrm>
            <a:off x="6084867" y="2833899"/>
            <a:ext cx="2700000" cy="1517607"/>
          </a:xfrm>
          <a:prstGeom prst="rect">
            <a:avLst/>
          </a:prstGeom>
        </p:spPr>
      </p:pic>
      <p:sp>
        <p:nvSpPr>
          <p:cNvPr id="35" name="TextBox 34"/>
          <p:cNvSpPr txBox="1"/>
          <p:nvPr/>
        </p:nvSpPr>
        <p:spPr>
          <a:xfrm>
            <a:off x="285655" y="2098965"/>
            <a:ext cx="2700000" cy="276999"/>
          </a:xfrm>
          <a:prstGeom prst="rect">
            <a:avLst/>
          </a:prstGeom>
          <a:noFill/>
        </p:spPr>
        <p:txBody>
          <a:bodyPr wrap="square" rtlCol="0">
            <a:spAutoFit/>
          </a:bodyPr>
          <a:lstStyle/>
          <a:p>
            <a:r>
              <a:rPr lang="en-US" sz="1200" dirty="0"/>
              <a:t>Front TI, IR </a:t>
            </a:r>
            <a:r>
              <a:rPr lang="en-US" sz="1200" dirty="0" smtClean="0"/>
              <a:t>OFF, </a:t>
            </a:r>
            <a:r>
              <a:rPr lang="en-US" sz="1200" dirty="0"/>
              <a:t>Night Mode ON</a:t>
            </a:r>
          </a:p>
        </p:txBody>
      </p:sp>
      <p:sp>
        <p:nvSpPr>
          <p:cNvPr id="36" name="TextBox 35"/>
          <p:cNvSpPr txBox="1"/>
          <p:nvPr/>
        </p:nvSpPr>
        <p:spPr>
          <a:xfrm>
            <a:off x="3185261" y="2098965"/>
            <a:ext cx="2700000" cy="461665"/>
          </a:xfrm>
          <a:prstGeom prst="rect">
            <a:avLst/>
          </a:prstGeom>
          <a:noFill/>
        </p:spPr>
        <p:txBody>
          <a:bodyPr wrap="square" rtlCol="0">
            <a:spAutoFit/>
          </a:bodyPr>
          <a:lstStyle/>
          <a:p>
            <a:r>
              <a:rPr lang="en-US" sz="1200" dirty="0"/>
              <a:t>Rear Near Camera, IR </a:t>
            </a:r>
            <a:r>
              <a:rPr lang="en-US" sz="1200" dirty="0" smtClean="0"/>
              <a:t>OFF, </a:t>
            </a:r>
            <a:r>
              <a:rPr lang="en-US" sz="1200" dirty="0"/>
              <a:t>Night Mode ON</a:t>
            </a:r>
          </a:p>
        </p:txBody>
      </p:sp>
      <p:sp>
        <p:nvSpPr>
          <p:cNvPr id="37" name="TextBox 36"/>
          <p:cNvSpPr txBox="1"/>
          <p:nvPr/>
        </p:nvSpPr>
        <p:spPr>
          <a:xfrm>
            <a:off x="6087437" y="2098965"/>
            <a:ext cx="2700000" cy="461665"/>
          </a:xfrm>
          <a:prstGeom prst="rect">
            <a:avLst/>
          </a:prstGeom>
          <a:noFill/>
        </p:spPr>
        <p:txBody>
          <a:bodyPr wrap="square" rtlCol="0">
            <a:spAutoFit/>
          </a:bodyPr>
          <a:lstStyle/>
          <a:p>
            <a:r>
              <a:rPr lang="en-US" sz="1200" dirty="0"/>
              <a:t>Rear Far Camera, IR </a:t>
            </a:r>
            <a:r>
              <a:rPr lang="en-US" sz="1200" dirty="0" smtClean="0"/>
              <a:t>OFF, </a:t>
            </a:r>
            <a:r>
              <a:rPr lang="en-US" sz="1200" dirty="0"/>
              <a:t>Night Mode ON</a:t>
            </a:r>
          </a:p>
        </p:txBody>
      </p:sp>
      <p:sp>
        <p:nvSpPr>
          <p:cNvPr id="38" name="TextBox 37"/>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 </a:t>
            </a:r>
            <a:r>
              <a:rPr lang="en-US" sz="1200" dirty="0"/>
              <a:t>Night Mode ON</a:t>
            </a:r>
          </a:p>
        </p:txBody>
      </p:sp>
      <p:sp>
        <p:nvSpPr>
          <p:cNvPr id="39" name="TextBox 38"/>
          <p:cNvSpPr txBox="1"/>
          <p:nvPr/>
        </p:nvSpPr>
        <p:spPr>
          <a:xfrm>
            <a:off x="3185261" y="4353792"/>
            <a:ext cx="2700000" cy="461665"/>
          </a:xfrm>
          <a:prstGeom prst="rect">
            <a:avLst/>
          </a:prstGeom>
          <a:noFill/>
        </p:spPr>
        <p:txBody>
          <a:bodyPr wrap="square" rtlCol="0">
            <a:spAutoFit/>
          </a:bodyPr>
          <a:lstStyle/>
          <a:p>
            <a:r>
              <a:rPr lang="en-US" sz="1200" dirty="0"/>
              <a:t>Rear Near Camera, IR </a:t>
            </a:r>
            <a:r>
              <a:rPr lang="en-US" sz="1200" dirty="0" smtClean="0"/>
              <a:t>ON </a:t>
            </a:r>
            <a:r>
              <a:rPr lang="en-US" sz="1200" dirty="0"/>
              <a:t>, Night Mode ON</a:t>
            </a:r>
          </a:p>
        </p:txBody>
      </p:sp>
      <p:sp>
        <p:nvSpPr>
          <p:cNvPr id="40" name="TextBox 39"/>
          <p:cNvSpPr txBox="1"/>
          <p:nvPr/>
        </p:nvSpPr>
        <p:spPr>
          <a:xfrm>
            <a:off x="6087437" y="4353792"/>
            <a:ext cx="2700000" cy="461665"/>
          </a:xfrm>
          <a:prstGeom prst="rect">
            <a:avLst/>
          </a:prstGeom>
          <a:noFill/>
        </p:spPr>
        <p:txBody>
          <a:bodyPr wrap="square" rtlCol="0">
            <a:spAutoFit/>
          </a:bodyPr>
          <a:lstStyle/>
          <a:p>
            <a:r>
              <a:rPr lang="en-US" sz="1200" dirty="0"/>
              <a:t>Rear Far Camera, IR </a:t>
            </a:r>
            <a:r>
              <a:rPr lang="en-US" sz="1200" dirty="0" smtClean="0"/>
              <a:t>ON </a:t>
            </a:r>
            <a:r>
              <a:rPr lang="en-US" sz="1200" dirty="0"/>
              <a:t>, Night Mode ON</a:t>
            </a:r>
          </a:p>
        </p:txBody>
      </p:sp>
    </p:spTree>
    <p:extLst>
      <p:ext uri="{BB962C8B-B14F-4D97-AF65-F5344CB8AC3E}">
        <p14:creationId xmlns:p14="http://schemas.microsoft.com/office/powerpoint/2010/main" val="2759675950"/>
      </p:ext>
    </p:extLst>
  </p:cSld>
  <p:clrMapOvr>
    <a:masterClrMapping/>
  </p:clrMapOvr>
  <p:timing>
    <p:tnLst>
      <p:par>
        <p:cTn id="1" dur="indefinite" restart="never" nodeType="tmRoot"/>
      </p:par>
    </p:tnLst>
  </p:timing>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14" name="Picture 13"/>
          <p:cNvPicPr>
            <a:picLocks noChangeAspect="1"/>
          </p:cNvPicPr>
          <p:nvPr/>
        </p:nvPicPr>
        <p:blipFill>
          <a:blip r:embed="rId2"/>
          <a:stretch>
            <a:fillRect/>
          </a:stretch>
        </p:blipFill>
        <p:spPr>
          <a:xfrm>
            <a:off x="6087437" y="2834592"/>
            <a:ext cx="2700000" cy="1519200"/>
          </a:xfrm>
          <a:prstGeom prst="rect">
            <a:avLst/>
          </a:prstGeom>
          <a:ln w="19050">
            <a:solidFill>
              <a:srgbClr val="000000"/>
            </a:solidFill>
          </a:ln>
        </p:spPr>
      </p:pic>
      <p:sp>
        <p:nvSpPr>
          <p:cNvPr id="20" name="TextBox 19"/>
          <p:cNvSpPr txBox="1"/>
          <p:nvPr/>
        </p:nvSpPr>
        <p:spPr>
          <a:xfrm>
            <a:off x="285655"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1" name="TextBox 20"/>
          <p:cNvSpPr txBox="1"/>
          <p:nvPr/>
        </p:nvSpPr>
        <p:spPr>
          <a:xfrm>
            <a:off x="3185261" y="212176"/>
            <a:ext cx="2700000" cy="276999"/>
          </a:xfrm>
          <a:prstGeom prst="rect">
            <a:avLst/>
          </a:prstGeom>
          <a:noFill/>
        </p:spPr>
        <p:txBody>
          <a:bodyPr wrap="square" rtlCol="0">
            <a:spAutoFit/>
          </a:bodyPr>
          <a:lstStyle/>
          <a:p>
            <a:pPr algn="ctr"/>
            <a:r>
              <a:rPr lang="en-US" sz="1200" b="1" dirty="0"/>
              <a:t>J4 Pin </a:t>
            </a:r>
            <a:r>
              <a:rPr lang="en-US" sz="1200" b="1" dirty="0" smtClean="0"/>
              <a:t>D </a:t>
            </a:r>
            <a:r>
              <a:rPr lang="en-US" sz="1200" b="1" dirty="0"/>
              <a:t>OSD</a:t>
            </a:r>
          </a:p>
        </p:txBody>
      </p:sp>
      <p:sp>
        <p:nvSpPr>
          <p:cNvPr id="22" name="TextBox 21"/>
          <p:cNvSpPr txBox="1"/>
          <p:nvPr/>
        </p:nvSpPr>
        <p:spPr>
          <a:xfrm>
            <a:off x="6087437" y="212176"/>
            <a:ext cx="2700000" cy="276999"/>
          </a:xfrm>
          <a:prstGeom prst="rect">
            <a:avLst/>
          </a:prstGeom>
          <a:noFill/>
        </p:spPr>
        <p:txBody>
          <a:bodyPr wrap="square" rtlCol="0">
            <a:spAutoFit/>
          </a:bodyPr>
          <a:lstStyle/>
          <a:p>
            <a:pPr algn="ctr"/>
            <a:r>
              <a:rPr lang="en-US" sz="1200" b="1" dirty="0" smtClean="0"/>
              <a:t>NUC OSD</a:t>
            </a:r>
            <a:endParaRPr lang="en-US" sz="1200" b="1" dirty="0"/>
          </a:p>
        </p:txBody>
      </p:sp>
      <p:sp>
        <p:nvSpPr>
          <p:cNvPr id="29" name="TextBox 28"/>
          <p:cNvSpPr txBox="1"/>
          <p:nvPr/>
        </p:nvSpPr>
        <p:spPr>
          <a:xfrm>
            <a:off x="285655" y="2098965"/>
            <a:ext cx="2700000" cy="276999"/>
          </a:xfrm>
          <a:prstGeom prst="rect">
            <a:avLst/>
          </a:prstGeom>
          <a:noFill/>
        </p:spPr>
        <p:txBody>
          <a:bodyPr wrap="square" rtlCol="0">
            <a:spAutoFit/>
          </a:bodyPr>
          <a:lstStyle/>
          <a:p>
            <a:r>
              <a:rPr lang="en-US" sz="1200" dirty="0" smtClean="0"/>
              <a:t>Trailer, IR OFF</a:t>
            </a:r>
            <a:endParaRPr lang="en-US" sz="1200" dirty="0"/>
          </a:p>
        </p:txBody>
      </p:sp>
      <p:sp>
        <p:nvSpPr>
          <p:cNvPr id="30" name="TextBox 29"/>
          <p:cNvSpPr txBox="1"/>
          <p:nvPr/>
        </p:nvSpPr>
        <p:spPr>
          <a:xfrm>
            <a:off x="3185261" y="2098965"/>
            <a:ext cx="2700000" cy="276999"/>
          </a:xfrm>
          <a:prstGeom prst="rect">
            <a:avLst/>
          </a:prstGeom>
          <a:noFill/>
        </p:spPr>
        <p:txBody>
          <a:bodyPr wrap="square" rtlCol="0">
            <a:spAutoFit/>
          </a:bodyPr>
          <a:lstStyle/>
          <a:p>
            <a:r>
              <a:rPr lang="en-US" sz="1200" dirty="0" smtClean="0"/>
              <a:t>Trailer, IR OFF, Night Mode ON</a:t>
            </a:r>
            <a:endParaRPr lang="en-US" sz="1200" dirty="0"/>
          </a:p>
        </p:txBody>
      </p:sp>
      <p:sp>
        <p:nvSpPr>
          <p:cNvPr id="31" name="TextBox 30"/>
          <p:cNvSpPr txBox="1"/>
          <p:nvPr/>
        </p:nvSpPr>
        <p:spPr>
          <a:xfrm>
            <a:off x="6087437" y="2098965"/>
            <a:ext cx="2700000" cy="276999"/>
          </a:xfrm>
          <a:prstGeom prst="rect">
            <a:avLst/>
          </a:prstGeom>
          <a:noFill/>
        </p:spPr>
        <p:txBody>
          <a:bodyPr wrap="square" rtlCol="0">
            <a:spAutoFit/>
          </a:bodyPr>
          <a:lstStyle/>
          <a:p>
            <a:r>
              <a:rPr lang="en-US" sz="1200" dirty="0" smtClean="0"/>
              <a:t>NUC Countdown OSD</a:t>
            </a:r>
            <a:endParaRPr lang="en-US" sz="1200" dirty="0"/>
          </a:p>
        </p:txBody>
      </p:sp>
      <p:sp>
        <p:nvSpPr>
          <p:cNvPr id="32" name="TextBox 31"/>
          <p:cNvSpPr txBox="1"/>
          <p:nvPr/>
        </p:nvSpPr>
        <p:spPr>
          <a:xfrm>
            <a:off x="285655" y="4353792"/>
            <a:ext cx="2700000" cy="276999"/>
          </a:xfrm>
          <a:prstGeom prst="rect">
            <a:avLst/>
          </a:prstGeom>
          <a:noFill/>
        </p:spPr>
        <p:txBody>
          <a:bodyPr wrap="square" rtlCol="0">
            <a:spAutoFit/>
          </a:bodyPr>
          <a:lstStyle/>
          <a:p>
            <a:r>
              <a:rPr lang="en-US" sz="1200" dirty="0"/>
              <a:t>Front TI, IR </a:t>
            </a:r>
            <a:r>
              <a:rPr lang="en-US" sz="1200" dirty="0" smtClean="0"/>
              <a:t>ON</a:t>
            </a:r>
            <a:endParaRPr lang="en-US" sz="1200" dirty="0"/>
          </a:p>
        </p:txBody>
      </p:sp>
      <p:sp>
        <p:nvSpPr>
          <p:cNvPr id="33" name="TextBox 32"/>
          <p:cNvSpPr txBox="1"/>
          <p:nvPr/>
        </p:nvSpPr>
        <p:spPr>
          <a:xfrm>
            <a:off x="3185261" y="4353792"/>
            <a:ext cx="2700000" cy="276999"/>
          </a:xfrm>
          <a:prstGeom prst="rect">
            <a:avLst/>
          </a:prstGeom>
          <a:noFill/>
        </p:spPr>
        <p:txBody>
          <a:bodyPr wrap="square" rtlCol="0">
            <a:spAutoFit/>
          </a:bodyPr>
          <a:lstStyle/>
          <a:p>
            <a:r>
              <a:rPr lang="en-US" sz="1200" dirty="0" smtClean="0"/>
              <a:t>Trailer, IR ON, Night Mode ON</a:t>
            </a:r>
            <a:endParaRPr lang="en-US" sz="1200" dirty="0"/>
          </a:p>
        </p:txBody>
      </p:sp>
      <p:sp>
        <p:nvSpPr>
          <p:cNvPr id="34" name="TextBox 33"/>
          <p:cNvSpPr txBox="1"/>
          <p:nvPr/>
        </p:nvSpPr>
        <p:spPr>
          <a:xfrm>
            <a:off x="6087437" y="4353792"/>
            <a:ext cx="2700000" cy="276999"/>
          </a:xfrm>
          <a:prstGeom prst="rect">
            <a:avLst/>
          </a:prstGeom>
          <a:noFill/>
        </p:spPr>
        <p:txBody>
          <a:bodyPr wrap="square" rtlCol="0">
            <a:spAutoFit/>
          </a:bodyPr>
          <a:lstStyle/>
          <a:p>
            <a:r>
              <a:rPr lang="en-US" sz="1200" dirty="0" smtClean="0"/>
              <a:t>NUC Now OSD</a:t>
            </a:r>
            <a:endParaRPr lang="en-US" sz="1200" dirty="0"/>
          </a:p>
        </p:txBody>
      </p:sp>
      <p:pic>
        <p:nvPicPr>
          <p:cNvPr id="35" name="Picture 34"/>
          <p:cNvPicPr>
            <a:picLocks noChangeAspect="1"/>
          </p:cNvPicPr>
          <p:nvPr/>
        </p:nvPicPr>
        <p:blipFill>
          <a:blip r:embed="rId3"/>
          <a:stretch>
            <a:fillRect/>
          </a:stretch>
        </p:blipFill>
        <p:spPr>
          <a:xfrm>
            <a:off x="285655" y="581357"/>
            <a:ext cx="2700000" cy="1517607"/>
          </a:xfrm>
          <a:prstGeom prst="rect">
            <a:avLst/>
          </a:prstGeom>
          <a:ln w="19050">
            <a:solidFill>
              <a:srgbClr val="000000"/>
            </a:solidFill>
          </a:ln>
        </p:spPr>
      </p:pic>
      <p:pic>
        <p:nvPicPr>
          <p:cNvPr id="36" name="Picture 35"/>
          <p:cNvPicPr>
            <a:picLocks noChangeAspect="1"/>
          </p:cNvPicPr>
          <p:nvPr/>
        </p:nvPicPr>
        <p:blipFill>
          <a:blip r:embed="rId3"/>
          <a:stretch>
            <a:fillRect/>
          </a:stretch>
        </p:blipFill>
        <p:spPr>
          <a:xfrm>
            <a:off x="285655" y="2836185"/>
            <a:ext cx="2700000" cy="1517607"/>
          </a:xfrm>
          <a:prstGeom prst="rect">
            <a:avLst/>
          </a:prstGeom>
          <a:ln w="19050">
            <a:solidFill>
              <a:srgbClr val="000000"/>
            </a:solidFill>
          </a:ln>
        </p:spPr>
      </p:pic>
      <p:pic>
        <p:nvPicPr>
          <p:cNvPr id="37" name="Picture 36"/>
          <p:cNvPicPr>
            <a:picLocks noChangeAspect="1"/>
          </p:cNvPicPr>
          <p:nvPr/>
        </p:nvPicPr>
        <p:blipFill>
          <a:blip r:embed="rId3"/>
          <a:stretch>
            <a:fillRect/>
          </a:stretch>
        </p:blipFill>
        <p:spPr>
          <a:xfrm>
            <a:off x="3185261" y="581357"/>
            <a:ext cx="2700000" cy="1517607"/>
          </a:xfrm>
          <a:prstGeom prst="rect">
            <a:avLst/>
          </a:prstGeom>
          <a:ln w="19050">
            <a:solidFill>
              <a:srgbClr val="000000"/>
            </a:solidFill>
          </a:ln>
        </p:spPr>
      </p:pic>
      <p:pic>
        <p:nvPicPr>
          <p:cNvPr id="39" name="Picture 38"/>
          <p:cNvPicPr>
            <a:picLocks noChangeAspect="1"/>
          </p:cNvPicPr>
          <p:nvPr/>
        </p:nvPicPr>
        <p:blipFill>
          <a:blip r:embed="rId3"/>
          <a:stretch>
            <a:fillRect/>
          </a:stretch>
        </p:blipFill>
        <p:spPr>
          <a:xfrm>
            <a:off x="3185261" y="2836185"/>
            <a:ext cx="2700000" cy="1517607"/>
          </a:xfrm>
          <a:prstGeom prst="rect">
            <a:avLst/>
          </a:prstGeom>
          <a:ln w="19050">
            <a:solidFill>
              <a:srgbClr val="000000"/>
            </a:solidFill>
          </a:ln>
        </p:spPr>
      </p:pic>
      <p:pic>
        <p:nvPicPr>
          <p:cNvPr id="46" name="Picture 45"/>
          <p:cNvPicPr>
            <a:picLocks noChangeAspect="1"/>
          </p:cNvPicPr>
          <p:nvPr/>
        </p:nvPicPr>
        <p:blipFill>
          <a:blip r:embed="rId4"/>
          <a:stretch>
            <a:fillRect/>
          </a:stretch>
        </p:blipFill>
        <p:spPr>
          <a:xfrm>
            <a:off x="285655" y="2836184"/>
            <a:ext cx="2700000" cy="1517608"/>
          </a:xfrm>
          <a:prstGeom prst="rect">
            <a:avLst/>
          </a:prstGeom>
        </p:spPr>
      </p:pic>
      <p:pic>
        <p:nvPicPr>
          <p:cNvPr id="47" name="Picture 46"/>
          <p:cNvPicPr>
            <a:picLocks noChangeAspect="1"/>
          </p:cNvPicPr>
          <p:nvPr/>
        </p:nvPicPr>
        <p:blipFill>
          <a:blip r:embed="rId4"/>
          <a:stretch>
            <a:fillRect/>
          </a:stretch>
        </p:blipFill>
        <p:spPr>
          <a:xfrm>
            <a:off x="3185261" y="2836184"/>
            <a:ext cx="2700000" cy="1517608"/>
          </a:xfrm>
          <a:prstGeom prst="rect">
            <a:avLst/>
          </a:prstGeom>
        </p:spPr>
      </p:pic>
      <p:pic>
        <p:nvPicPr>
          <p:cNvPr id="50" name="Picture 49"/>
          <p:cNvPicPr>
            <a:picLocks noChangeAspect="1"/>
          </p:cNvPicPr>
          <p:nvPr/>
        </p:nvPicPr>
        <p:blipFill>
          <a:blip r:embed="rId5"/>
          <a:stretch>
            <a:fillRect/>
          </a:stretch>
        </p:blipFill>
        <p:spPr>
          <a:xfrm>
            <a:off x="3182691" y="579764"/>
            <a:ext cx="2700000" cy="1517607"/>
          </a:xfrm>
          <a:prstGeom prst="rect">
            <a:avLst/>
          </a:prstGeom>
        </p:spPr>
      </p:pic>
      <p:pic>
        <p:nvPicPr>
          <p:cNvPr id="51" name="Picture 50"/>
          <p:cNvPicPr>
            <a:picLocks noChangeAspect="1"/>
          </p:cNvPicPr>
          <p:nvPr/>
        </p:nvPicPr>
        <p:blipFill>
          <a:blip r:embed="rId5"/>
          <a:stretch>
            <a:fillRect/>
          </a:stretch>
        </p:blipFill>
        <p:spPr>
          <a:xfrm>
            <a:off x="3182691" y="2836185"/>
            <a:ext cx="2700000" cy="1517607"/>
          </a:xfrm>
          <a:prstGeom prst="rect">
            <a:avLst/>
          </a:prstGeom>
        </p:spPr>
      </p:pic>
      <p:pic>
        <p:nvPicPr>
          <p:cNvPr id="18" name="Picture 17"/>
          <p:cNvPicPr>
            <a:picLocks noChangeAspect="1"/>
          </p:cNvPicPr>
          <p:nvPr/>
        </p:nvPicPr>
        <p:blipFill>
          <a:blip r:embed="rId6"/>
          <a:stretch>
            <a:fillRect/>
          </a:stretch>
        </p:blipFill>
        <p:spPr>
          <a:xfrm>
            <a:off x="6087437" y="579764"/>
            <a:ext cx="2700000" cy="1519200"/>
          </a:xfrm>
          <a:prstGeom prst="rect">
            <a:avLst/>
          </a:prstGeom>
          <a:ln w="19050">
            <a:solidFill>
              <a:srgbClr val="000000"/>
            </a:solidFill>
          </a:ln>
        </p:spPr>
      </p:pic>
    </p:spTree>
    <p:extLst>
      <p:ext uri="{BB962C8B-B14F-4D97-AF65-F5344CB8AC3E}">
        <p14:creationId xmlns:p14="http://schemas.microsoft.com/office/powerpoint/2010/main" val="3321906719"/>
      </p:ext>
    </p:extLst>
  </p:cSld>
  <p:clrMapOvr>
    <a:masterClrMapping/>
  </p:clrMapOvr>
  <p:timing>
    <p:tnLst>
      <p:par>
        <p:cTn id="1" dur="indefinite" restart="never" nodeType="tmRoot"/>
      </p:par>
    </p:tnLst>
  </p:timing>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2862322"/>
          </a:xfrm>
          <a:prstGeom prst="rect">
            <a:avLst/>
          </a:prstGeom>
          <a:noFill/>
        </p:spPr>
        <p:txBody>
          <a:bodyPr wrap="square" rtlCol="0">
            <a:spAutoFit/>
          </a:bodyPr>
          <a:lstStyle/>
          <a:p>
            <a:r>
              <a:rPr lang="en-US" sz="1200" b="1" dirty="0" smtClean="0"/>
              <a:t>Variant OSD Handling</a:t>
            </a:r>
            <a:endParaRPr lang="en-US" sz="1200" b="1" dirty="0"/>
          </a:p>
          <a:p>
            <a:r>
              <a:rPr lang="en-US" sz="1200" dirty="0" smtClean="0"/>
              <a:t>On 1 Vehicle, there will be up to 4 OSD. </a:t>
            </a:r>
          </a:p>
          <a:p>
            <a:pPr marL="228600" indent="-228600">
              <a:buAutoNum type="arabicParenR"/>
            </a:pPr>
            <a:r>
              <a:rPr lang="en-US" sz="1200" dirty="0" smtClean="0"/>
              <a:t>Front TI OSD [common to all]</a:t>
            </a:r>
          </a:p>
          <a:p>
            <a:pPr marL="228600" indent="-228600">
              <a:buAutoNum type="arabicParenR"/>
            </a:pPr>
            <a:r>
              <a:rPr lang="en-US" sz="1200" dirty="0" smtClean="0"/>
              <a:t>Rear Near Camera OSD [1 per variant]</a:t>
            </a:r>
          </a:p>
          <a:p>
            <a:pPr marL="228600" indent="-228600">
              <a:buAutoNum type="arabicParenR"/>
            </a:pPr>
            <a:r>
              <a:rPr lang="en-US" sz="1200" dirty="0" smtClean="0"/>
              <a:t>Rear Far Camera OSD [1 per variant]</a:t>
            </a:r>
          </a:p>
          <a:p>
            <a:pPr marL="228600" indent="-228600">
              <a:buAutoNum type="arabicParenR"/>
            </a:pPr>
            <a:r>
              <a:rPr lang="en-US" sz="1200" dirty="0" smtClean="0"/>
              <a:t>Trailer OSD [0 or 1 per variant]</a:t>
            </a:r>
          </a:p>
          <a:p>
            <a:endParaRPr lang="en-US" sz="1200" dirty="0"/>
          </a:p>
          <a:p>
            <a:r>
              <a:rPr lang="en-US" sz="1200" dirty="0" smtClean="0"/>
              <a:t>In the Test Software, the vehicle variant can be selected. </a:t>
            </a:r>
          </a:p>
          <a:p>
            <a:r>
              <a:rPr lang="en-US" sz="1200" dirty="0" smtClean="0"/>
              <a:t>The OSD shown on the VDU will depend on the variant selected in the test software. </a:t>
            </a:r>
          </a:p>
          <a:p>
            <a:r>
              <a:rPr lang="en-US" sz="1200" dirty="0" smtClean="0"/>
              <a:t>Selected variant should persist even after system shutdown and restart. </a:t>
            </a:r>
          </a:p>
          <a:p>
            <a:endParaRPr lang="en-US" sz="1200" dirty="0"/>
          </a:p>
          <a:p>
            <a:r>
              <a:rPr lang="en-US" sz="1200" dirty="0" smtClean="0"/>
              <a:t>Supplier to suggest if OSD files should be organized by folder or by standardized file name. </a:t>
            </a:r>
            <a:endParaRPr lang="en-US" sz="1200" dirty="0"/>
          </a:p>
        </p:txBody>
      </p:sp>
      <p:grpSp>
        <p:nvGrpSpPr>
          <p:cNvPr id="11" name="Group 10"/>
          <p:cNvGrpSpPr/>
          <p:nvPr/>
        </p:nvGrpSpPr>
        <p:grpSpPr>
          <a:xfrm>
            <a:off x="4419600" y="321086"/>
            <a:ext cx="1920000" cy="1080000"/>
            <a:chOff x="5094311" y="614253"/>
            <a:chExt cx="1920000" cy="1080000"/>
          </a:xfrm>
        </p:grpSpPr>
        <p:sp>
          <p:nvSpPr>
            <p:cNvPr id="6" name="Rectangle 5"/>
            <p:cNvSpPr/>
            <p:nvPr/>
          </p:nvSpPr>
          <p:spPr>
            <a:xfrm>
              <a:off x="5095511" y="61425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8" name="Picture 7"/>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5094311" y="614253"/>
              <a:ext cx="1920000" cy="1080000"/>
            </a:xfrm>
            <a:prstGeom prst="rect">
              <a:avLst/>
            </a:prstGeom>
          </p:spPr>
        </p:pic>
      </p:grpSp>
      <p:grpSp>
        <p:nvGrpSpPr>
          <p:cNvPr id="10" name="Group 9"/>
          <p:cNvGrpSpPr/>
          <p:nvPr/>
        </p:nvGrpSpPr>
        <p:grpSpPr>
          <a:xfrm>
            <a:off x="6530310" y="321086"/>
            <a:ext cx="1920000" cy="1080000"/>
            <a:chOff x="3641276" y="3126704"/>
            <a:chExt cx="1920000" cy="1080000"/>
          </a:xfrm>
        </p:grpSpPr>
        <p:sp>
          <p:nvSpPr>
            <p:cNvPr id="7" name="Rectangle 6"/>
            <p:cNvSpPr/>
            <p:nvPr/>
          </p:nvSpPr>
          <p:spPr>
            <a:xfrm>
              <a:off x="3642476" y="3126704"/>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641276" y="3384054"/>
              <a:ext cx="1920000" cy="822649"/>
            </a:xfrm>
            <a:prstGeom prst="rect">
              <a:avLst/>
            </a:prstGeom>
          </p:spPr>
        </p:pic>
      </p:grpSp>
      <p:sp>
        <p:nvSpPr>
          <p:cNvPr id="12" name="TextBox 11"/>
          <p:cNvSpPr txBox="1"/>
          <p:nvPr/>
        </p:nvSpPr>
        <p:spPr>
          <a:xfrm>
            <a:off x="4419600" y="1401085"/>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sp>
        <p:nvSpPr>
          <p:cNvPr id="14" name="TextBox 13"/>
          <p:cNvSpPr txBox="1"/>
          <p:nvPr/>
        </p:nvSpPr>
        <p:spPr>
          <a:xfrm>
            <a:off x="6530310" y="1401084"/>
            <a:ext cx="1920000" cy="461665"/>
          </a:xfrm>
          <a:prstGeom prst="rect">
            <a:avLst/>
          </a:prstGeom>
          <a:noFill/>
        </p:spPr>
        <p:txBody>
          <a:bodyPr wrap="square" rtlCol="0">
            <a:spAutoFit/>
          </a:bodyPr>
          <a:lstStyle/>
          <a:p>
            <a:r>
              <a:rPr lang="en-US" sz="1200" dirty="0" smtClean="0"/>
              <a:t>Rear Near OSD: </a:t>
            </a:r>
          </a:p>
          <a:p>
            <a:r>
              <a:rPr lang="en-US" sz="1200" dirty="0" smtClean="0"/>
              <a:t>Variant 1 (example)</a:t>
            </a:r>
            <a:endParaRPr lang="en-US" sz="1200" dirty="0"/>
          </a:p>
        </p:txBody>
      </p:sp>
      <p:grpSp>
        <p:nvGrpSpPr>
          <p:cNvPr id="22" name="Group 21"/>
          <p:cNvGrpSpPr/>
          <p:nvPr/>
        </p:nvGrpSpPr>
        <p:grpSpPr>
          <a:xfrm>
            <a:off x="4419600" y="1922453"/>
            <a:ext cx="1920000" cy="1080000"/>
            <a:chOff x="1301012" y="2504711"/>
            <a:chExt cx="1920000" cy="1080000"/>
          </a:xfrm>
        </p:grpSpPr>
        <p:sp>
          <p:nvSpPr>
            <p:cNvPr id="17" name="Rectangle 16"/>
            <p:cNvSpPr/>
            <p:nvPr/>
          </p:nvSpPr>
          <p:spPr>
            <a:xfrm>
              <a:off x="1302212" y="250471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19" name="Picture 18"/>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301012" y="2504711"/>
              <a:ext cx="1920000" cy="1080000"/>
            </a:xfrm>
            <a:prstGeom prst="rect">
              <a:avLst/>
            </a:prstGeom>
          </p:spPr>
        </p:pic>
      </p:grpSp>
      <p:grpSp>
        <p:nvGrpSpPr>
          <p:cNvPr id="21" name="Group 20"/>
          <p:cNvGrpSpPr/>
          <p:nvPr/>
        </p:nvGrpSpPr>
        <p:grpSpPr>
          <a:xfrm>
            <a:off x="6530310" y="1922453"/>
            <a:ext cx="1920000" cy="1080000"/>
            <a:chOff x="5060819" y="3079433"/>
            <a:chExt cx="1920000" cy="1080000"/>
          </a:xfrm>
        </p:grpSpPr>
        <p:pic>
          <p:nvPicPr>
            <p:cNvPr id="15" name="Picture 14"/>
            <p:cNvPicPr>
              <a:picLocks noChangeAspect="1"/>
            </p:cNvPicPr>
            <p:nvPr/>
          </p:nvPicPr>
          <p:blipFill rotWithShape="1">
            <a:blip r:embed="rId3">
              <a:extLst>
                <a:ext uri="{28A0092B-C50C-407E-A947-70E740481C1C}">
                  <a14:useLocalDpi xmlns:a14="http://schemas.microsoft.com/office/drawing/2010/main" val="0"/>
                </a:ext>
              </a:extLst>
            </a:blip>
            <a:srcRect t="9694" b="25028"/>
            <a:stretch/>
          </p:blipFill>
          <p:spPr>
            <a:xfrm>
              <a:off x="5060819" y="3266935"/>
              <a:ext cx="1920000" cy="704995"/>
            </a:xfrm>
            <a:prstGeom prst="rect">
              <a:avLst/>
            </a:prstGeom>
          </p:spPr>
        </p:pic>
        <p:sp>
          <p:nvSpPr>
            <p:cNvPr id="20" name="Rectangle 19"/>
            <p:cNvSpPr/>
            <p:nvPr/>
          </p:nvSpPr>
          <p:spPr>
            <a:xfrm>
              <a:off x="5062019" y="3079433"/>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grpSp>
      <p:sp>
        <p:nvSpPr>
          <p:cNvPr id="23" name="TextBox 22"/>
          <p:cNvSpPr txBox="1"/>
          <p:nvPr/>
        </p:nvSpPr>
        <p:spPr>
          <a:xfrm>
            <a:off x="4419600" y="3002453"/>
            <a:ext cx="1920000" cy="461665"/>
          </a:xfrm>
          <a:prstGeom prst="rect">
            <a:avLst/>
          </a:prstGeom>
          <a:noFill/>
        </p:spPr>
        <p:txBody>
          <a:bodyPr wrap="square" rtlCol="0">
            <a:spAutoFit/>
          </a:bodyPr>
          <a:lstStyle/>
          <a:p>
            <a:r>
              <a:rPr lang="en-US" sz="1200" dirty="0" smtClean="0"/>
              <a:t>Rear Far OSD: </a:t>
            </a:r>
          </a:p>
          <a:p>
            <a:r>
              <a:rPr lang="en-US" sz="1200" dirty="0" smtClean="0"/>
              <a:t>Variant 1 (example)</a:t>
            </a:r>
            <a:endParaRPr lang="en-US" sz="1200" dirty="0"/>
          </a:p>
        </p:txBody>
      </p:sp>
      <p:sp>
        <p:nvSpPr>
          <p:cNvPr id="24" name="TextBox 23"/>
          <p:cNvSpPr txBox="1"/>
          <p:nvPr/>
        </p:nvSpPr>
        <p:spPr>
          <a:xfrm>
            <a:off x="6530310" y="3002453"/>
            <a:ext cx="1920000" cy="461665"/>
          </a:xfrm>
          <a:prstGeom prst="rect">
            <a:avLst/>
          </a:prstGeom>
          <a:noFill/>
        </p:spPr>
        <p:txBody>
          <a:bodyPr wrap="square" rtlCol="0">
            <a:spAutoFit/>
          </a:bodyPr>
          <a:lstStyle/>
          <a:p>
            <a:r>
              <a:rPr lang="en-US" sz="1200" dirty="0" smtClean="0"/>
              <a:t>Rear Far OSD: </a:t>
            </a:r>
          </a:p>
          <a:p>
            <a:r>
              <a:rPr lang="en-US" sz="1200" dirty="0" smtClean="0"/>
              <a:t>Variant 2 (example)</a:t>
            </a:r>
            <a:endParaRPr lang="en-US" sz="1200" dirty="0"/>
          </a:p>
        </p:txBody>
      </p:sp>
      <p:grpSp>
        <p:nvGrpSpPr>
          <p:cNvPr id="33" name="Group 32"/>
          <p:cNvGrpSpPr/>
          <p:nvPr/>
        </p:nvGrpSpPr>
        <p:grpSpPr>
          <a:xfrm>
            <a:off x="4419600" y="3523824"/>
            <a:ext cx="1920000" cy="1080000"/>
            <a:chOff x="419936" y="1722061"/>
            <a:chExt cx="1920000" cy="1080000"/>
          </a:xfrm>
        </p:grpSpPr>
        <p:sp>
          <p:nvSpPr>
            <p:cNvPr id="28" name="Rectangle 27"/>
            <p:cNvSpPr/>
            <p:nvPr/>
          </p:nvSpPr>
          <p:spPr>
            <a:xfrm>
              <a:off x="421136" y="1722061"/>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0" name="Picture 29"/>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419936" y="1722061"/>
              <a:ext cx="1920000" cy="1080000"/>
            </a:xfrm>
            <a:prstGeom prst="rect">
              <a:avLst/>
            </a:prstGeom>
          </p:spPr>
        </p:pic>
      </p:grpSp>
      <p:grpSp>
        <p:nvGrpSpPr>
          <p:cNvPr id="32" name="Group 31"/>
          <p:cNvGrpSpPr/>
          <p:nvPr/>
        </p:nvGrpSpPr>
        <p:grpSpPr>
          <a:xfrm>
            <a:off x="6530310" y="3523824"/>
            <a:ext cx="1920000" cy="1080001"/>
            <a:chOff x="2225887" y="3541097"/>
            <a:chExt cx="1920000" cy="1080001"/>
          </a:xfrm>
        </p:grpSpPr>
        <p:sp>
          <p:nvSpPr>
            <p:cNvPr id="29" name="Rectangle 28"/>
            <p:cNvSpPr/>
            <p:nvPr/>
          </p:nvSpPr>
          <p:spPr>
            <a:xfrm>
              <a:off x="2227087" y="3541097"/>
              <a:ext cx="1918800" cy="1080000"/>
            </a:xfrm>
            <a:prstGeom prst="rect">
              <a:avLst/>
            </a:prstGeom>
            <a:noFill/>
            <a:ln w="19050">
              <a:solidFill>
                <a:srgbClr val="0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a:p>
          </p:txBody>
        </p:sp>
        <p:pic>
          <p:nvPicPr>
            <p:cNvPr id="31" name="Picture 30"/>
            <p:cNvPicPr>
              <a:picLocks noChangeAspect="1"/>
            </p:cNvPicPr>
            <p:nvPr/>
          </p:nvPicPr>
          <p:blipFill rotWithShape="1">
            <a:blip r:embed="rId2">
              <a:extLst>
                <a:ext uri="{28A0092B-C50C-407E-A947-70E740481C1C}">
                  <a14:useLocalDpi xmlns:a14="http://schemas.microsoft.com/office/drawing/2010/main" val="0"/>
                </a:ext>
              </a:extLst>
            </a:blip>
            <a:srcRect t="19013"/>
            <a:stretch/>
          </p:blipFill>
          <p:spPr>
            <a:xfrm>
              <a:off x="2225887" y="3541098"/>
              <a:ext cx="1920000" cy="1080000"/>
            </a:xfrm>
            <a:prstGeom prst="rect">
              <a:avLst/>
            </a:prstGeom>
          </p:spPr>
        </p:pic>
      </p:grpSp>
      <p:sp>
        <p:nvSpPr>
          <p:cNvPr id="34" name="TextBox 33"/>
          <p:cNvSpPr txBox="1"/>
          <p:nvPr/>
        </p:nvSpPr>
        <p:spPr>
          <a:xfrm>
            <a:off x="4419600" y="4603824"/>
            <a:ext cx="1920000" cy="461665"/>
          </a:xfrm>
          <a:prstGeom prst="rect">
            <a:avLst/>
          </a:prstGeom>
          <a:noFill/>
        </p:spPr>
        <p:txBody>
          <a:bodyPr wrap="square" rtlCol="0">
            <a:spAutoFit/>
          </a:bodyPr>
          <a:lstStyle/>
          <a:p>
            <a:r>
              <a:rPr lang="en-US" sz="1200" dirty="0" smtClean="0"/>
              <a:t>Front OSD: </a:t>
            </a:r>
          </a:p>
          <a:p>
            <a:r>
              <a:rPr lang="en-US" sz="1200" dirty="0" smtClean="0"/>
              <a:t>Common to all (example)</a:t>
            </a:r>
            <a:endParaRPr lang="en-US" sz="1200" dirty="0"/>
          </a:p>
        </p:txBody>
      </p:sp>
      <p:sp>
        <p:nvSpPr>
          <p:cNvPr id="35" name="TextBox 34"/>
          <p:cNvSpPr txBox="1"/>
          <p:nvPr/>
        </p:nvSpPr>
        <p:spPr>
          <a:xfrm>
            <a:off x="6530310" y="4603823"/>
            <a:ext cx="1920000" cy="461665"/>
          </a:xfrm>
          <a:prstGeom prst="rect">
            <a:avLst/>
          </a:prstGeom>
          <a:noFill/>
        </p:spPr>
        <p:txBody>
          <a:bodyPr wrap="square" rtlCol="0">
            <a:spAutoFit/>
          </a:bodyPr>
          <a:lstStyle/>
          <a:p>
            <a:r>
              <a:rPr lang="en-US" sz="1200" dirty="0" smtClean="0"/>
              <a:t>Trailer OSD: </a:t>
            </a:r>
          </a:p>
          <a:p>
            <a:r>
              <a:rPr lang="en-US" sz="1200" dirty="0" smtClean="0"/>
              <a:t>Variant 2 (example)</a:t>
            </a:r>
            <a:endParaRPr lang="en-US" sz="1200" dirty="0"/>
          </a:p>
        </p:txBody>
      </p:sp>
      <p:sp>
        <p:nvSpPr>
          <p:cNvPr id="36" name="Rectangle 35"/>
          <p:cNvSpPr/>
          <p:nvPr/>
        </p:nvSpPr>
        <p:spPr>
          <a:xfrm>
            <a:off x="458595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7" name="Rectangle 36"/>
          <p:cNvSpPr/>
          <p:nvPr/>
        </p:nvSpPr>
        <p:spPr>
          <a:xfrm>
            <a:off x="6696663" y="732663"/>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8" name="Rectangle 37"/>
          <p:cNvSpPr/>
          <p:nvPr/>
        </p:nvSpPr>
        <p:spPr>
          <a:xfrm>
            <a:off x="458595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39" name="Rectangle 38"/>
          <p:cNvSpPr/>
          <p:nvPr/>
        </p:nvSpPr>
        <p:spPr>
          <a:xfrm>
            <a:off x="6696663" y="2348737"/>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0" name="Rectangle 39"/>
          <p:cNvSpPr/>
          <p:nvPr/>
        </p:nvSpPr>
        <p:spPr>
          <a:xfrm>
            <a:off x="458595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
        <p:nvSpPr>
          <p:cNvPr id="41" name="Rectangle 40"/>
          <p:cNvSpPr/>
          <p:nvPr/>
        </p:nvSpPr>
        <p:spPr>
          <a:xfrm>
            <a:off x="6696663" y="3911325"/>
            <a:ext cx="1587294" cy="461665"/>
          </a:xfrm>
          <a:prstGeom prst="rect">
            <a:avLst/>
          </a:prstGeom>
          <a:noFill/>
        </p:spPr>
        <p:txBody>
          <a:bodyPr wrap="none" lIns="91440" tIns="45720" rIns="91440" bIns="45720">
            <a:spAutoFit/>
          </a:bodyPr>
          <a:lstStyle/>
          <a:p>
            <a:pPr algn="ctr"/>
            <a:r>
              <a:rPr lang="en-US" sz="2400" b="0" cap="none" spc="0" dirty="0" smtClean="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rPr>
              <a:t>SAMPLE</a:t>
            </a:r>
            <a:endParaRPr lang="en-US" sz="2400" b="0" cap="none" spc="0" dirty="0">
              <a:ln w="0"/>
              <a:solidFill>
                <a:srgbClr val="FF0000">
                  <a:alpha val="20000"/>
                </a:srgbClr>
              </a:solidFill>
              <a:effectLst>
                <a:outerShdw blurRad="38100" dist="19050" dir="2700000" algn="tl" rotWithShape="0">
                  <a:schemeClr val="dk1">
                    <a:alpha val="40000"/>
                  </a:schemeClr>
                </a:outerShdw>
              </a:effectLst>
              <a:latin typeface="Arial Black" panose="020B0A04020102020204" pitchFamily="34" charset="0"/>
            </a:endParaRPr>
          </a:p>
        </p:txBody>
      </p:sp>
    </p:spTree>
    <p:extLst>
      <p:ext uri="{BB962C8B-B14F-4D97-AF65-F5344CB8AC3E}">
        <p14:creationId xmlns:p14="http://schemas.microsoft.com/office/powerpoint/2010/main" val="1496236691"/>
      </p:ext>
    </p:extLst>
  </p:cSld>
  <p:clrMapOvr>
    <a:masterClrMapping/>
  </p:clrMapOvr>
  <p:timing>
    <p:tnLst>
      <p:par>
        <p:cTn id="1" dur="indefinite" restart="never" nodeType="tmRoot"/>
      </p:par>
    </p:tnLst>
  </p:timing>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Menu &amp; Test Software</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4159381039"/>
      </p:ext>
    </p:extLst>
  </p:cSld>
  <p:clrMapOvr>
    <a:masterClrMapping/>
  </p:clrMapOvr>
  <p:timing>
    <p:tnLst>
      <p:par>
        <p:cTn id="1" dur="indefinite" restart="never" nodeType="tmRoot"/>
      </p:par>
    </p:tnLst>
  </p:timing>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p:cNvPicPr>
            <a:picLocks noChangeAspect="1"/>
          </p:cNvPicPr>
          <p:nvPr/>
        </p:nvPicPr>
        <p:blipFill rotWithShape="1">
          <a:blip r:embed="rId2"/>
          <a:srcRect l="16627" t="15156" b="23957"/>
          <a:stretch/>
        </p:blipFill>
        <p:spPr>
          <a:xfrm>
            <a:off x="349943" y="152400"/>
            <a:ext cx="4050000" cy="2218270"/>
          </a:xfrm>
          <a:prstGeom prst="rect">
            <a:avLst/>
          </a:prstGeom>
        </p:spPr>
      </p:pic>
      <p:graphicFrame>
        <p:nvGraphicFramePr>
          <p:cNvPr id="3" name="Table 2"/>
          <p:cNvGraphicFramePr>
            <a:graphicFrameLocks noGrp="1"/>
          </p:cNvGraphicFramePr>
          <p:nvPr>
            <p:extLst>
              <p:ext uri="{D42A27DB-BD31-4B8C-83A1-F6EECF244321}">
                <p14:modId xmlns:p14="http://schemas.microsoft.com/office/powerpoint/2010/main" val="3460863997"/>
              </p:ext>
            </p:extLst>
          </p:nvPr>
        </p:nvGraphicFramePr>
        <p:xfrm>
          <a:off x="349250" y="2593141"/>
          <a:ext cx="2700001" cy="1390650"/>
        </p:xfrm>
        <a:graphic>
          <a:graphicData uri="http://schemas.openxmlformats.org/drawingml/2006/table">
            <a:tbl>
              <a:tblPr firstRow="1" bandRow="1">
                <a:tableStyleId>{5940675A-B579-460E-94D1-54222C63F5DA}</a:tableStyleId>
              </a:tblPr>
              <a:tblGrid>
                <a:gridCol w="2700001">
                  <a:extLst>
                    <a:ext uri="{9D8B030D-6E8A-4147-A177-3AD203B41FA5}">
                      <a16:colId xmlns:a16="http://schemas.microsoft.com/office/drawing/2014/main" val="3992401744"/>
                    </a:ext>
                  </a:extLst>
                </a:gridCol>
              </a:tblGrid>
              <a:tr h="278130">
                <a:tc>
                  <a:txBody>
                    <a:bodyPr/>
                    <a:lstStyle/>
                    <a:p>
                      <a:r>
                        <a:rPr lang="en-US" sz="1200" dirty="0" smtClean="0"/>
                        <a:t>Reset to Defaults</a:t>
                      </a:r>
                      <a:endParaRPr lang="en-SG" sz="1200" dirty="0"/>
                    </a:p>
                  </a:txBody>
                  <a:tcPr marL="68580" marR="68580" marT="34290" marB="34290"/>
                </a:tc>
                <a:extLst>
                  <a:ext uri="{0D108BD9-81ED-4DB2-BD59-A6C34878D82A}">
                    <a16:rowId xmlns:a16="http://schemas.microsoft.com/office/drawing/2014/main" val="3491906419"/>
                  </a:ext>
                </a:extLst>
              </a:tr>
              <a:tr h="278130">
                <a:tc>
                  <a:txBody>
                    <a:bodyPr/>
                    <a:lstStyle/>
                    <a:p>
                      <a:r>
                        <a:rPr lang="en-US" sz="1200" dirty="0" smtClean="0"/>
                        <a:t>Picture</a:t>
                      </a:r>
                      <a:endParaRPr lang="en-SG" sz="1200" dirty="0"/>
                    </a:p>
                  </a:txBody>
                  <a:tcPr marL="68580" marR="68580" marT="34290" marB="34290"/>
                </a:tc>
                <a:extLst>
                  <a:ext uri="{0D108BD9-81ED-4DB2-BD59-A6C34878D82A}">
                    <a16:rowId xmlns:a16="http://schemas.microsoft.com/office/drawing/2014/main" val="2586980508"/>
                  </a:ext>
                </a:extLst>
              </a:tr>
              <a:tr h="278130">
                <a:tc>
                  <a:txBody>
                    <a:bodyPr/>
                    <a:lstStyle/>
                    <a:p>
                      <a:r>
                        <a:rPr lang="en-US" sz="1200" baseline="0" dirty="0" smtClean="0"/>
                        <a:t>OSD Variant: &lt;insert variant ID&gt;</a:t>
                      </a:r>
                      <a:endParaRPr lang="en-SG" sz="1200" dirty="0"/>
                    </a:p>
                  </a:txBody>
                  <a:tcPr marL="68580" marR="68580" marT="34290" marB="34290"/>
                </a:tc>
                <a:extLst>
                  <a:ext uri="{0D108BD9-81ED-4DB2-BD59-A6C34878D82A}">
                    <a16:rowId xmlns:a16="http://schemas.microsoft.com/office/drawing/2014/main" val="3494123210"/>
                  </a:ext>
                </a:extLst>
              </a:tr>
              <a:tr h="278130">
                <a:tc>
                  <a:txBody>
                    <a:bodyPr/>
                    <a:lstStyle/>
                    <a:p>
                      <a:r>
                        <a:rPr lang="en-US" sz="1200" dirty="0" smtClean="0"/>
                        <a:t>VDU Software Version: &lt;version #&gt;</a:t>
                      </a:r>
                      <a:endParaRPr lang="en-SG" sz="1200" dirty="0"/>
                    </a:p>
                  </a:txBody>
                  <a:tcPr marL="68580" marR="68580" marT="34290" marB="34290"/>
                </a:tc>
                <a:extLst>
                  <a:ext uri="{0D108BD9-81ED-4DB2-BD59-A6C34878D82A}">
                    <a16:rowId xmlns:a16="http://schemas.microsoft.com/office/drawing/2014/main" val="3676230539"/>
                  </a:ext>
                </a:extLst>
              </a:tr>
              <a:tr h="278130">
                <a:tc>
                  <a:txBody>
                    <a:bodyPr/>
                    <a:lstStyle/>
                    <a:p>
                      <a:r>
                        <a:rPr lang="en-US" sz="1200" dirty="0" smtClean="0"/>
                        <a:t>Quit</a:t>
                      </a:r>
                      <a:endParaRPr lang="en-SG" sz="1200" dirty="0"/>
                    </a:p>
                  </a:txBody>
                  <a:tcPr marL="68580" marR="68580" marT="34290" marB="34290"/>
                </a:tc>
                <a:extLst>
                  <a:ext uri="{0D108BD9-81ED-4DB2-BD59-A6C34878D82A}">
                    <a16:rowId xmlns:a16="http://schemas.microsoft.com/office/drawing/2014/main" val="2199611193"/>
                  </a:ext>
                </a:extLst>
              </a:tr>
            </a:tbl>
          </a:graphicData>
        </a:graphic>
      </p:graphicFrame>
      <p:sp>
        <p:nvSpPr>
          <p:cNvPr id="4" name="Oval 3"/>
          <p:cNvSpPr/>
          <p:nvPr/>
        </p:nvSpPr>
        <p:spPr>
          <a:xfrm>
            <a:off x="404274" y="4151515"/>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5" name="Oval 4"/>
          <p:cNvSpPr/>
          <p:nvPr/>
        </p:nvSpPr>
        <p:spPr>
          <a:xfrm>
            <a:off x="404274" y="4550314"/>
            <a:ext cx="270000" cy="270000"/>
          </a:xfrm>
          <a:prstGeom prst="ellipse">
            <a:avLst/>
          </a:prstGeom>
          <a:solidFill>
            <a:schemeClr val="bg1"/>
          </a:solid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800" dirty="0">
                <a:solidFill>
                  <a:schemeClr val="tx1"/>
                </a:solidFill>
              </a:rPr>
              <a:t>-</a:t>
            </a:r>
            <a:endParaRPr lang="en-SG" sz="1800" dirty="0">
              <a:solidFill>
                <a:schemeClr val="tx1"/>
              </a:solidFill>
            </a:endParaRPr>
          </a:p>
        </p:txBody>
      </p:sp>
      <p:sp>
        <p:nvSpPr>
          <p:cNvPr id="6" name="TextBox 5"/>
          <p:cNvSpPr txBox="1"/>
          <p:nvPr/>
        </p:nvSpPr>
        <p:spPr>
          <a:xfrm>
            <a:off x="674275" y="4144516"/>
            <a:ext cx="1863011" cy="276999"/>
          </a:xfrm>
          <a:prstGeom prst="rect">
            <a:avLst/>
          </a:prstGeom>
          <a:noFill/>
        </p:spPr>
        <p:txBody>
          <a:bodyPr wrap="none" rtlCol="0">
            <a:spAutoFit/>
          </a:bodyPr>
          <a:lstStyle/>
          <a:p>
            <a:r>
              <a:rPr lang="en-US" sz="1200" dirty="0"/>
              <a:t>Move green highlight UP</a:t>
            </a:r>
            <a:endParaRPr lang="en-SG" sz="1200" dirty="0"/>
          </a:p>
        </p:txBody>
      </p:sp>
      <p:sp>
        <p:nvSpPr>
          <p:cNvPr id="7" name="TextBox 6"/>
          <p:cNvSpPr txBox="1"/>
          <p:nvPr/>
        </p:nvSpPr>
        <p:spPr>
          <a:xfrm>
            <a:off x="674275" y="4543315"/>
            <a:ext cx="2137124" cy="276999"/>
          </a:xfrm>
          <a:prstGeom prst="rect">
            <a:avLst/>
          </a:prstGeom>
          <a:noFill/>
        </p:spPr>
        <p:txBody>
          <a:bodyPr wrap="none" rtlCol="0">
            <a:spAutoFit/>
          </a:bodyPr>
          <a:lstStyle/>
          <a:p>
            <a:r>
              <a:rPr lang="en-US" sz="1200" dirty="0"/>
              <a:t>Move green highlight DOWN</a:t>
            </a:r>
            <a:endParaRPr lang="en-SG" sz="1200" dirty="0"/>
          </a:p>
        </p:txBody>
      </p:sp>
      <p:sp>
        <p:nvSpPr>
          <p:cNvPr id="16" name="TextBox 15"/>
          <p:cNvSpPr txBox="1"/>
          <p:nvPr/>
        </p:nvSpPr>
        <p:spPr>
          <a:xfrm>
            <a:off x="4521138" y="152400"/>
            <a:ext cx="4030711" cy="2308324"/>
          </a:xfrm>
          <a:prstGeom prst="rect">
            <a:avLst/>
          </a:prstGeom>
          <a:noFill/>
        </p:spPr>
        <p:txBody>
          <a:bodyPr wrap="square" rtlCol="0">
            <a:spAutoFit/>
          </a:bodyPr>
          <a:lstStyle/>
          <a:p>
            <a:pPr marL="171450" indent="-171450">
              <a:buFont typeface="Arial" panose="020B0604020202020204" pitchFamily="34" charset="0"/>
              <a:buChar char="•"/>
            </a:pPr>
            <a:r>
              <a:rPr lang="en-US" sz="1200" dirty="0">
                <a:solidFill>
                  <a:srgbClr val="000000"/>
                </a:solidFill>
              </a:rPr>
              <a:t>Menu button to be used to change picture mode </a:t>
            </a:r>
            <a:r>
              <a:rPr lang="en-US" sz="1200" dirty="0" smtClean="0">
                <a:solidFill>
                  <a:srgbClr val="000000"/>
                </a:solidFill>
              </a:rPr>
              <a:t>only.</a:t>
            </a:r>
          </a:p>
          <a:p>
            <a:pPr marL="171450" indent="-171450">
              <a:buFont typeface="Arial" panose="020B0604020202020204" pitchFamily="34" charset="0"/>
              <a:buChar char="•"/>
            </a:pPr>
            <a:r>
              <a:rPr lang="en-US" sz="1200" dirty="0" smtClean="0">
                <a:solidFill>
                  <a:srgbClr val="000000"/>
                </a:solidFill>
              </a:rPr>
              <a:t>NUC </a:t>
            </a:r>
            <a:r>
              <a:rPr lang="en-US" sz="1200" dirty="0">
                <a:solidFill>
                  <a:srgbClr val="000000"/>
                </a:solidFill>
              </a:rPr>
              <a:t>Dev mode to be toggled via USB</a:t>
            </a:r>
          </a:p>
          <a:p>
            <a:pPr marL="171450" indent="-171450">
              <a:buFont typeface="Arial" panose="020B0604020202020204" pitchFamily="34" charset="0"/>
              <a:buChar char="•"/>
            </a:pPr>
            <a:r>
              <a:rPr lang="en-US" sz="1200" dirty="0">
                <a:solidFill>
                  <a:srgbClr val="000000"/>
                </a:solidFill>
              </a:rPr>
              <a:t>OSD Variant is for showing variant ID, cannot be used to change the selected variant </a:t>
            </a:r>
            <a:r>
              <a:rPr lang="en-US" sz="1200" dirty="0" smtClean="0">
                <a:solidFill>
                  <a:srgbClr val="000000"/>
                </a:solidFill>
              </a:rPr>
              <a:t>OSD</a:t>
            </a:r>
          </a:p>
          <a:p>
            <a:pPr marL="171450" indent="-171450">
              <a:buFont typeface="Arial" panose="020B0604020202020204" pitchFamily="34" charset="0"/>
              <a:buChar char="•"/>
            </a:pPr>
            <a:r>
              <a:rPr lang="en-US" sz="1200" dirty="0" smtClean="0">
                <a:solidFill>
                  <a:srgbClr val="000000"/>
                </a:solidFill>
              </a:rPr>
              <a:t>Add Reset to Defaults option to reset contrast, brightness and night mode settings. Defaults are: </a:t>
            </a:r>
          </a:p>
          <a:p>
            <a:pPr marL="514350" lvl="1" indent="-171450">
              <a:buFont typeface="Arial" panose="020B0604020202020204" pitchFamily="34" charset="0"/>
              <a:buChar char="•"/>
            </a:pPr>
            <a:r>
              <a:rPr lang="en-US" sz="1200" dirty="0" smtClean="0">
                <a:solidFill>
                  <a:srgbClr val="000000"/>
                </a:solidFill>
              </a:rPr>
              <a:t>Brightness 50</a:t>
            </a:r>
          </a:p>
          <a:p>
            <a:pPr marL="514350" lvl="1" indent="-171450">
              <a:buFont typeface="Arial" panose="020B0604020202020204" pitchFamily="34" charset="0"/>
              <a:buChar char="•"/>
            </a:pPr>
            <a:r>
              <a:rPr lang="en-US" sz="1200" dirty="0" smtClean="0">
                <a:solidFill>
                  <a:srgbClr val="000000"/>
                </a:solidFill>
              </a:rPr>
              <a:t>Contrast 50</a:t>
            </a:r>
          </a:p>
          <a:p>
            <a:pPr marL="514350" lvl="1" indent="-171450">
              <a:buFont typeface="Arial" panose="020B0604020202020204" pitchFamily="34" charset="0"/>
              <a:buChar char="•"/>
            </a:pPr>
            <a:r>
              <a:rPr lang="en-US" sz="1200" dirty="0" smtClean="0">
                <a:solidFill>
                  <a:srgbClr val="000000"/>
                </a:solidFill>
              </a:rPr>
              <a:t>Night Mode Brightness 25</a:t>
            </a:r>
          </a:p>
          <a:p>
            <a:pPr marL="514350" lvl="1" indent="-171450">
              <a:buFont typeface="Arial" panose="020B0604020202020204" pitchFamily="34" charset="0"/>
              <a:buChar char="•"/>
            </a:pPr>
            <a:r>
              <a:rPr lang="en-US" sz="1200" dirty="0" smtClean="0">
                <a:solidFill>
                  <a:srgbClr val="000000"/>
                </a:solidFill>
              </a:rPr>
              <a:t>Night Mode set to OFF</a:t>
            </a:r>
          </a:p>
          <a:p>
            <a:pPr marL="171450" indent="-171450">
              <a:buFont typeface="Arial" panose="020B0604020202020204" pitchFamily="34" charset="0"/>
              <a:buChar char="•"/>
            </a:pPr>
            <a:r>
              <a:rPr lang="en-US" sz="1200" dirty="0" smtClean="0">
                <a:solidFill>
                  <a:srgbClr val="000000"/>
                </a:solidFill>
              </a:rPr>
              <a:t>Limit minimum contrast level to </a:t>
            </a:r>
            <a:r>
              <a:rPr lang="en-US" sz="1200" u="sng" dirty="0" smtClean="0">
                <a:solidFill>
                  <a:srgbClr val="000000"/>
                </a:solidFill>
              </a:rPr>
              <a:t>10</a:t>
            </a:r>
            <a:r>
              <a:rPr lang="en-US" sz="1200" dirty="0" smtClean="0">
                <a:solidFill>
                  <a:srgbClr val="000000"/>
                </a:solidFill>
              </a:rPr>
              <a:t> to prevent VDU from becoming unreadable</a:t>
            </a:r>
          </a:p>
        </p:txBody>
      </p:sp>
      <p:sp>
        <p:nvSpPr>
          <p:cNvPr id="17" name="TextBox 16"/>
          <p:cNvSpPr txBox="1"/>
          <p:nvPr/>
        </p:nvSpPr>
        <p:spPr>
          <a:xfrm>
            <a:off x="3049251" y="3149401"/>
            <a:ext cx="2311505" cy="276999"/>
          </a:xfrm>
          <a:prstGeom prst="rect">
            <a:avLst/>
          </a:prstGeom>
          <a:noFill/>
        </p:spPr>
        <p:txBody>
          <a:bodyPr wrap="square" rtlCol="0">
            <a:spAutoFit/>
          </a:bodyPr>
          <a:lstStyle/>
          <a:p>
            <a:r>
              <a:rPr lang="en-US" sz="1200" dirty="0" smtClean="0">
                <a:solidFill>
                  <a:srgbClr val="000000"/>
                </a:solidFill>
              </a:rPr>
              <a:t>*set initial ID to 1, unselectable</a:t>
            </a:r>
          </a:p>
        </p:txBody>
      </p:sp>
      <p:sp>
        <p:nvSpPr>
          <p:cNvPr id="10" name="TextBox 9"/>
          <p:cNvSpPr txBox="1"/>
          <p:nvPr/>
        </p:nvSpPr>
        <p:spPr>
          <a:xfrm>
            <a:off x="3049252" y="3428096"/>
            <a:ext cx="1350692" cy="276999"/>
          </a:xfrm>
          <a:prstGeom prst="rect">
            <a:avLst/>
          </a:prstGeom>
          <a:noFill/>
        </p:spPr>
        <p:txBody>
          <a:bodyPr wrap="square" rtlCol="0">
            <a:spAutoFit/>
          </a:bodyPr>
          <a:lstStyle/>
          <a:p>
            <a:r>
              <a:rPr lang="en-US" sz="1200" dirty="0" smtClean="0">
                <a:solidFill>
                  <a:srgbClr val="000000"/>
                </a:solidFill>
              </a:rPr>
              <a:t>*unselectable</a:t>
            </a:r>
          </a:p>
        </p:txBody>
      </p:sp>
      <p:pic>
        <p:nvPicPr>
          <p:cNvPr id="8" name="Picture 7"/>
          <p:cNvPicPr>
            <a:picLocks noChangeAspect="1"/>
          </p:cNvPicPr>
          <p:nvPr/>
        </p:nvPicPr>
        <p:blipFill rotWithShape="1">
          <a:blip r:embed="rId3"/>
          <a:srcRect l="12921" t="15786" r="56147" b="9482"/>
          <a:stretch/>
        </p:blipFill>
        <p:spPr>
          <a:xfrm rot="16200000">
            <a:off x="6524407" y="2113977"/>
            <a:ext cx="425787" cy="1828800"/>
          </a:xfrm>
          <a:prstGeom prst="rect">
            <a:avLst/>
          </a:prstGeom>
        </p:spPr>
      </p:pic>
      <p:sp>
        <p:nvSpPr>
          <p:cNvPr id="12" name="TextBox 11"/>
          <p:cNvSpPr txBox="1"/>
          <p:nvPr/>
        </p:nvSpPr>
        <p:spPr>
          <a:xfrm>
            <a:off x="5725177" y="3241271"/>
            <a:ext cx="2826673" cy="1200329"/>
          </a:xfrm>
          <a:prstGeom prst="rect">
            <a:avLst/>
          </a:prstGeom>
          <a:noFill/>
        </p:spPr>
        <p:txBody>
          <a:bodyPr wrap="square" rtlCol="0">
            <a:spAutoFit/>
          </a:bodyPr>
          <a:lstStyle/>
          <a:p>
            <a:r>
              <a:rPr lang="en-US" sz="1200" b="1" dirty="0" smtClean="0">
                <a:solidFill>
                  <a:srgbClr val="000000"/>
                </a:solidFill>
              </a:rPr>
              <a:t>Brightness </a:t>
            </a:r>
            <a:r>
              <a:rPr lang="en-US" sz="1200" b="1" strike="sngStrike" dirty="0" smtClean="0">
                <a:solidFill>
                  <a:srgbClr val="000000"/>
                </a:solidFill>
              </a:rPr>
              <a:t>&amp; Contrast</a:t>
            </a:r>
          </a:p>
          <a:p>
            <a:r>
              <a:rPr lang="en-US" sz="1200" dirty="0" smtClean="0">
                <a:solidFill>
                  <a:srgbClr val="000000"/>
                </a:solidFill>
              </a:rPr>
              <a:t>There should be a number in the center under the brightness </a:t>
            </a:r>
            <a:r>
              <a:rPr lang="en-US" sz="1200" strike="sngStrike" dirty="0" smtClean="0">
                <a:solidFill>
                  <a:srgbClr val="000000"/>
                </a:solidFill>
              </a:rPr>
              <a:t>and contrast</a:t>
            </a:r>
            <a:r>
              <a:rPr lang="en-US" sz="1200" dirty="0" smtClean="0">
                <a:solidFill>
                  <a:srgbClr val="000000"/>
                </a:solidFill>
              </a:rPr>
              <a:t> bar to show the brightness and contrast % in number form (no need to follow the pink colour). </a:t>
            </a:r>
          </a:p>
        </p:txBody>
      </p:sp>
    </p:spTree>
    <p:extLst>
      <p:ext uri="{BB962C8B-B14F-4D97-AF65-F5344CB8AC3E}">
        <p14:creationId xmlns:p14="http://schemas.microsoft.com/office/powerpoint/2010/main" val="3175583506"/>
      </p:ext>
    </p:extLst>
  </p:cSld>
  <p:clrMapOvr>
    <a:masterClrMapping/>
  </p:clrMapOvr>
  <p:timing>
    <p:tnLst>
      <p:par>
        <p:cTn id="1" dur="indefinite" restart="never" nodeType="tmRoot"/>
      </p:par>
    </p:tnLst>
  </p:timing>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2308324"/>
          </a:xfrm>
          <a:prstGeom prst="rect">
            <a:avLst/>
          </a:prstGeom>
          <a:noFill/>
        </p:spPr>
        <p:txBody>
          <a:bodyPr wrap="square" rtlCol="0">
            <a:spAutoFit/>
          </a:bodyPr>
          <a:lstStyle/>
          <a:p>
            <a:r>
              <a:rPr lang="en-US" sz="1200" b="1" dirty="0"/>
              <a:t>Default NUC Mode: Auto-NUC Mode</a:t>
            </a:r>
          </a:p>
          <a:p>
            <a:r>
              <a:rPr lang="en-US" sz="1200" dirty="0"/>
              <a:t>Every 5min, </a:t>
            </a:r>
          </a:p>
          <a:p>
            <a:pPr marL="257175" indent="-257175">
              <a:buAutoNum type="arabicParenR"/>
            </a:pPr>
            <a:r>
              <a:rPr lang="en-US" sz="1200" dirty="0"/>
              <a:t>VDU will show “NUC countdown” animation for 5s</a:t>
            </a:r>
          </a:p>
          <a:p>
            <a:pPr marL="257175" indent="-257175">
              <a:buAutoNum type="arabicParenR"/>
            </a:pPr>
            <a:r>
              <a:rPr lang="en-US" sz="1200" dirty="0"/>
              <a:t>After animation is over, VDU sends NUC command to VCU via RS422</a:t>
            </a:r>
          </a:p>
          <a:p>
            <a:pPr marL="257175" indent="-257175">
              <a:buFontTx/>
              <a:buAutoNum type="arabicParenR"/>
            </a:pPr>
            <a:r>
              <a:rPr lang="en-US" sz="1200" dirty="0"/>
              <a:t>VCU sends NUC message to TI </a:t>
            </a:r>
            <a:r>
              <a:rPr lang="en-US" sz="1200" dirty="0" smtClean="0"/>
              <a:t>(</a:t>
            </a:r>
            <a:r>
              <a:rPr lang="en-SG" sz="1200" dirty="0" smtClean="0">
                <a:solidFill>
                  <a:srgbClr val="FF0000"/>
                </a:solidFill>
              </a:rPr>
              <a:t>FF01A0410000E2</a:t>
            </a:r>
            <a:r>
              <a:rPr lang="en-SG" sz="1200" dirty="0" smtClean="0"/>
              <a:t>) </a:t>
            </a:r>
            <a:r>
              <a:rPr lang="en-SG" sz="1200" dirty="0"/>
              <a:t>via RS422</a:t>
            </a:r>
          </a:p>
          <a:p>
            <a:pPr marL="257175" indent="-257175">
              <a:buAutoNum type="arabicParenR"/>
            </a:pPr>
            <a:r>
              <a:rPr lang="en-US" sz="1200" dirty="0"/>
              <a:t>VDU will show “NUC now” OSD for 1.1s while TI image will freeze during </a:t>
            </a:r>
            <a:r>
              <a:rPr lang="en-US" sz="1200" dirty="0" smtClean="0"/>
              <a:t>NUC</a:t>
            </a:r>
          </a:p>
          <a:p>
            <a:endParaRPr lang="en-US" sz="1200" dirty="0"/>
          </a:p>
          <a:p>
            <a:r>
              <a:rPr lang="en-US" sz="1200" dirty="0" smtClean="0">
                <a:solidFill>
                  <a:srgbClr val="FF0000"/>
                </a:solidFill>
              </a:rPr>
              <a:t>* When NUC button is pressed on VDU, the 5min timer should reset to 0</a:t>
            </a:r>
            <a:endParaRPr lang="en-US" sz="1200" dirty="0">
              <a:solidFill>
                <a:srgbClr val="FF0000"/>
              </a:solidFill>
            </a:endParaRPr>
          </a:p>
        </p:txBody>
      </p:sp>
    </p:spTree>
    <p:extLst>
      <p:ext uri="{BB962C8B-B14F-4D97-AF65-F5344CB8AC3E}">
        <p14:creationId xmlns:p14="http://schemas.microsoft.com/office/powerpoint/2010/main" val="3057516356"/>
      </p:ext>
    </p:extLst>
  </p:cSld>
  <p:clrMapOvr>
    <a:masterClrMapping/>
  </p:clrMapOvr>
  <p:timing>
    <p:tnLst>
      <p:par>
        <p:cTn id="1" dur="indefinite" restart="never" nodeType="tmRoot"/>
      </p:par>
    </p:tnLst>
  </p:timing>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90" y="152401"/>
            <a:ext cx="4030710" cy="3231654"/>
          </a:xfrm>
          <a:prstGeom prst="rect">
            <a:avLst/>
          </a:prstGeom>
          <a:noFill/>
        </p:spPr>
        <p:txBody>
          <a:bodyPr wrap="square" rtlCol="0">
            <a:spAutoFit/>
          </a:bodyPr>
          <a:lstStyle/>
          <a:p>
            <a:r>
              <a:rPr lang="en-US" sz="1200" b="1" dirty="0"/>
              <a:t>VDU/VCU USB Test Software Functions</a:t>
            </a:r>
          </a:p>
          <a:p>
            <a:pPr marL="257175" indent="-257175">
              <a:buAutoNum type="arabicParenR"/>
            </a:pPr>
            <a:r>
              <a:rPr lang="en-US" sz="1200" dirty="0"/>
              <a:t>To be able to modify NUC Mode</a:t>
            </a:r>
          </a:p>
          <a:p>
            <a:pPr marL="557213" lvl="1" indent="-214313">
              <a:buFontTx/>
              <a:buChar char="-"/>
            </a:pPr>
            <a:r>
              <a:rPr lang="en-US" sz="1200" dirty="0"/>
              <a:t>Can toggle between default NUC mode and NUC development mode</a:t>
            </a:r>
          </a:p>
          <a:p>
            <a:pPr marL="257175" indent="-257175">
              <a:buAutoNum type="arabicParenR"/>
            </a:pPr>
            <a:r>
              <a:rPr lang="en-US" sz="1200" dirty="0"/>
              <a:t>To be able to remotely trigger immediate TI NUC</a:t>
            </a:r>
          </a:p>
          <a:p>
            <a:pPr marL="257175" indent="-257175">
              <a:buAutoNum type="arabicParenR"/>
            </a:pPr>
            <a:r>
              <a:rPr lang="en-US" sz="1200" dirty="0"/>
              <a:t>To be able to simulate view switching on VDU</a:t>
            </a:r>
          </a:p>
          <a:p>
            <a:pPr marL="257175" indent="-257175">
              <a:buAutoNum type="arabicParenR"/>
            </a:pPr>
            <a:r>
              <a:rPr lang="en-US" sz="1200" dirty="0"/>
              <a:t>To be able to select which OSD to use based on vehicle variant type</a:t>
            </a:r>
          </a:p>
          <a:p>
            <a:pPr marL="557213" lvl="1" indent="-214313">
              <a:buFontTx/>
              <a:buChar char="-"/>
            </a:pPr>
            <a:r>
              <a:rPr lang="en-US" sz="1200" dirty="0"/>
              <a:t>Several sets of rear camera OSD will be stored in the VCU</a:t>
            </a:r>
          </a:p>
          <a:p>
            <a:pPr marL="557213" lvl="1" indent="-214313">
              <a:buFontTx/>
              <a:buChar char="-"/>
            </a:pPr>
            <a:r>
              <a:rPr lang="en-US" sz="1200" dirty="0"/>
              <a:t>Based on the variant type selected, the VCU should show the correct set of rear cameras OSD</a:t>
            </a:r>
          </a:p>
          <a:p>
            <a:pPr marL="557213" lvl="1" indent="-214313">
              <a:buFontTx/>
              <a:buChar char="-"/>
            </a:pPr>
            <a:r>
              <a:rPr lang="en-US" sz="1200" dirty="0"/>
              <a:t>The variant type should be persistent (stay the same even after reboot)</a:t>
            </a:r>
          </a:p>
          <a:p>
            <a:pPr marL="557213" lvl="1" indent="-214313">
              <a:buFontTx/>
              <a:buChar char="-"/>
            </a:pPr>
            <a:r>
              <a:rPr lang="en-US" sz="1200" dirty="0"/>
              <a:t>There will be 10+ different sets of rear OSD</a:t>
            </a:r>
          </a:p>
          <a:p>
            <a:pPr marL="257175" indent="-257175">
              <a:buAutoNum type="arabicParenR"/>
            </a:pPr>
            <a:endParaRPr lang="en-US" sz="1200" dirty="0"/>
          </a:p>
        </p:txBody>
      </p:sp>
      <p:sp>
        <p:nvSpPr>
          <p:cNvPr id="3" name="TextBox 2"/>
          <p:cNvSpPr txBox="1"/>
          <p:nvPr/>
        </p:nvSpPr>
        <p:spPr>
          <a:xfrm>
            <a:off x="4721899" y="152401"/>
            <a:ext cx="4030710" cy="1200329"/>
          </a:xfrm>
          <a:prstGeom prst="rect">
            <a:avLst/>
          </a:prstGeom>
          <a:noFill/>
        </p:spPr>
        <p:txBody>
          <a:bodyPr wrap="square" rtlCol="0">
            <a:spAutoFit/>
          </a:bodyPr>
          <a:lstStyle/>
          <a:p>
            <a:r>
              <a:rPr lang="en-US" sz="1200" b="1" dirty="0"/>
              <a:t>VCU Ethernet Test Software Functions</a:t>
            </a:r>
          </a:p>
          <a:p>
            <a:pPr marL="257175" indent="-257175">
              <a:buAutoNum type="arabicParenR"/>
            </a:pPr>
            <a:r>
              <a:rPr lang="en-US" sz="1200" dirty="0"/>
              <a:t>To be able to switch HD-SDI output stream on output 1-7 (0 reserved for VDU) via Ethernet protocol</a:t>
            </a:r>
          </a:p>
          <a:p>
            <a:pPr marL="257175" indent="-257175">
              <a:buAutoNum type="arabicParenR"/>
            </a:pPr>
            <a:r>
              <a:rPr lang="en-US" sz="1200" dirty="0"/>
              <a:t>To be able to stream up to 8 H.264 video stream via video LAN</a:t>
            </a:r>
          </a:p>
          <a:p>
            <a:pPr marL="257175" indent="-257175">
              <a:buAutoNum type="arabicParenR"/>
            </a:pPr>
            <a:endParaRPr lang="en-US" sz="1200" dirty="0"/>
          </a:p>
        </p:txBody>
      </p:sp>
    </p:spTree>
    <p:extLst>
      <p:ext uri="{BB962C8B-B14F-4D97-AF65-F5344CB8AC3E}">
        <p14:creationId xmlns:p14="http://schemas.microsoft.com/office/powerpoint/2010/main" val="3940230652"/>
      </p:ext>
    </p:extLst>
  </p:cSld>
  <p:clrMapOvr>
    <a:masterClrMapping/>
  </p:clrMapOvr>
  <p:timing>
    <p:tnLst>
      <p:par>
        <p:cTn id="1" dur="indefinite" restart="never" nodeType="tmRoot"/>
      </p:par>
    </p:tn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5" name="Table 4"/>
          <p:cNvGraphicFramePr>
            <a:graphicFrameLocks noGrp="1"/>
          </p:cNvGraphicFramePr>
          <p:nvPr>
            <p:extLst>
              <p:ext uri="{D42A27DB-BD31-4B8C-83A1-F6EECF244321}">
                <p14:modId xmlns:p14="http://schemas.microsoft.com/office/powerpoint/2010/main" val="2999064516"/>
              </p:ext>
            </p:extLst>
          </p:nvPr>
        </p:nvGraphicFramePr>
        <p:xfrm>
          <a:off x="4457566" y="97722"/>
          <a:ext cx="4470050" cy="4861560"/>
        </p:xfrm>
        <a:graphic>
          <a:graphicData uri="http://schemas.openxmlformats.org/drawingml/2006/table">
            <a:tbl>
              <a:tblPr>
                <a:tableStyleId>{5940675A-B579-460E-94D1-54222C63F5DA}</a:tableStyleId>
              </a:tblPr>
              <a:tblGrid>
                <a:gridCol w="868291">
                  <a:extLst>
                    <a:ext uri="{9D8B030D-6E8A-4147-A177-3AD203B41FA5}">
                      <a16:colId xmlns:a16="http://schemas.microsoft.com/office/drawing/2014/main" val="1837663016"/>
                    </a:ext>
                  </a:extLst>
                </a:gridCol>
                <a:gridCol w="1521673">
                  <a:extLst>
                    <a:ext uri="{9D8B030D-6E8A-4147-A177-3AD203B41FA5}">
                      <a16:colId xmlns:a16="http://schemas.microsoft.com/office/drawing/2014/main" val="1894036789"/>
                    </a:ext>
                  </a:extLst>
                </a:gridCol>
                <a:gridCol w="2080086">
                  <a:extLst>
                    <a:ext uri="{9D8B030D-6E8A-4147-A177-3AD203B41FA5}">
                      <a16:colId xmlns:a16="http://schemas.microsoft.com/office/drawing/2014/main" val="1680911374"/>
                    </a:ext>
                  </a:extLst>
                </a:gridCol>
              </a:tblGrid>
              <a:tr h="0">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Value</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Description</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000000"/>
                          </a:solidFill>
                          <a:effectLst/>
                          <a:latin typeface="Calibri" panose="020F0502020204030204" pitchFamily="34" charset="0"/>
                          <a:cs typeface="Calibri" panose="020F0502020204030204" pitchFamily="34" charset="0"/>
                        </a:rPr>
                        <a:t>Status light behavior</a:t>
                      </a:r>
                      <a:r>
                        <a:rPr lang="en-US" sz="1100" b="1" i="0" u="none" strike="noStrike" baseline="0" dirty="0" smtClean="0">
                          <a:solidFill>
                            <a:srgbClr val="000000"/>
                          </a:solidFill>
                          <a:effectLst/>
                          <a:latin typeface="Calibri" panose="020F0502020204030204" pitchFamily="34" charset="0"/>
                          <a:cs typeface="Calibri" panose="020F0502020204030204" pitchFamily="34" charset="0"/>
                        </a:rPr>
                        <a:t> when active</a:t>
                      </a:r>
                      <a:endParaRPr lang="en-SG" sz="1100" b="1"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745070310"/>
                  </a:ext>
                </a:extLst>
              </a:tr>
              <a:tr h="0">
                <a:tc>
                  <a:txBody>
                    <a:bodyPr/>
                    <a:lstStyle/>
                    <a:p>
                      <a:pPr algn="l" fontAlgn="b"/>
                      <a:r>
                        <a:rPr lang="en-SG" sz="1100" u="none" strike="noStrike" dirty="0">
                          <a:effectLst/>
                          <a:latin typeface="Calibri" panose="020F0502020204030204" pitchFamily="34" charset="0"/>
                          <a:cs typeface="Calibri" panose="020F0502020204030204" pitchFamily="34" charset="0"/>
                        </a:rPr>
                        <a:t>0x00000000</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dirty="0">
                          <a:effectLst/>
                          <a:latin typeface="Calibri" panose="020F0502020204030204" pitchFamily="34" charset="0"/>
                          <a:cs typeface="Calibri" panose="020F0502020204030204" pitchFamily="34" charset="0"/>
                        </a:rPr>
                        <a:t>No Fault</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B050"/>
                          </a:solidFill>
                          <a:effectLst/>
                          <a:latin typeface="Calibri" panose="020F0502020204030204" pitchFamily="34" charset="0"/>
                          <a:cs typeface="Calibri" panose="020F0502020204030204" pitchFamily="34" charset="0"/>
                        </a:rPr>
                        <a:t>Green</a:t>
                      </a:r>
                      <a:endParaRPr lang="en-SG" sz="1100" b="0" i="0" u="none" strike="noStrike" dirty="0">
                        <a:solidFill>
                          <a:srgbClr val="00B05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53280028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0x00000001</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memory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1" i="0" u="none" strike="noStrike" dirty="0">
                        <a:solidFill>
                          <a:srgbClr val="C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46191339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0x00000002</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LOG data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1" i="0" u="none" strike="noStrike" dirty="0" smtClean="0">
                        <a:solidFill>
                          <a:srgbClr val="C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6742602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0x00000004</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Sensor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53093041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0x00000008</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Power Current too High</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97537111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0x00000010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Temperature too High</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86590019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0x00000020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Key Input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6665902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0x00000040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71048262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0x00000080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1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4183779"/>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0x00000100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2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03204893"/>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0x00000200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3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24711559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0x00000400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4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81760002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0x00000800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5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01609017"/>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0x00001000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6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76854313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0x00002000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Out 7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9123092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0x00004000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406504650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0x00008000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1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618549817"/>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0x00010000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2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5775668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0x00020000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3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242437851"/>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0x00040000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4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480454054"/>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0x00080000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5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711584268"/>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0x00100000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6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667842754"/>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0x00200000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7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034214839"/>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0x00400000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8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497516492"/>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0x00800000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Video In 9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000000"/>
                          </a:solidFill>
                          <a:effectLst/>
                          <a:latin typeface="Calibri" panose="020F0502020204030204" pitchFamily="34" charset="0"/>
                          <a:cs typeface="Calibri" panose="020F0502020204030204" pitchFamily="34" charset="0"/>
                        </a:rPr>
                        <a:t>Ignore</a:t>
                      </a:r>
                      <a:endParaRPr lang="en-SG" sz="1100" b="0" i="0" u="none" strike="noStrike" dirty="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47825837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0x01000000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OSD out 0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2273821755"/>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0x02000000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Serial Port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marL="0" marR="0" lvl="0" indent="0" algn="l" defTabSz="685800" rtl="0" eaLnBrk="1" fontAlgn="b" latinLnBrk="0" hangingPunct="1">
                        <a:lnSpc>
                          <a:spcPct val="100000"/>
                        </a:lnSpc>
                        <a:spcBef>
                          <a:spcPts val="0"/>
                        </a:spcBef>
                        <a:spcAft>
                          <a:spcPts val="0"/>
                        </a:spcAft>
                        <a:buClrTx/>
                        <a:buSzTx/>
                        <a:buFontTx/>
                        <a:buNone/>
                        <a:tabLst/>
                        <a:defRPr/>
                      </a:pPr>
                      <a:r>
                        <a:rPr lang="en-US" sz="1100" b="1" i="0" u="none" strike="noStrike" dirty="0" smtClean="0">
                          <a:solidFill>
                            <a:srgbClr val="C00000"/>
                          </a:solidFill>
                          <a:effectLst/>
                          <a:latin typeface="Calibri" panose="020F0502020204030204" pitchFamily="34" charset="0"/>
                          <a:cs typeface="Calibri" panose="020F0502020204030204" pitchFamily="34" charset="0"/>
                        </a:rPr>
                        <a:t>Red Flashing</a:t>
                      </a:r>
                      <a:endParaRPr lang="en-SG" sz="1100" b="0" i="0" u="none" strike="noStrike" dirty="0" smtClean="0">
                        <a:solidFill>
                          <a:srgbClr val="00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1647015140"/>
                  </a:ext>
                </a:extLst>
              </a:tr>
              <a:tr h="0">
                <a:tc>
                  <a:txBody>
                    <a:bodyPr/>
                    <a:lstStyle/>
                    <a:p>
                      <a:pPr algn="l" fontAlgn="b"/>
                      <a:r>
                        <a:rPr lang="en-SG" sz="1100" u="none" strike="noStrike">
                          <a:effectLst/>
                          <a:latin typeface="Calibri" panose="020F0502020204030204" pitchFamily="34" charset="0"/>
                          <a:cs typeface="Calibri" panose="020F0502020204030204" pitchFamily="34" charset="0"/>
                        </a:rPr>
                        <a:t>0x04000000</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SG" sz="1100" u="none" strike="noStrike">
                          <a:effectLst/>
                          <a:latin typeface="Calibri" panose="020F0502020204030204" pitchFamily="34" charset="0"/>
                          <a:cs typeface="Calibri" panose="020F0502020204030204" pitchFamily="34" charset="0"/>
                        </a:rPr>
                        <a:t>VDU Fault</a:t>
                      </a:r>
                      <a:endParaRPr lang="en-SG" sz="1100" b="0" i="0" u="none" strike="noStrike">
                        <a:solidFill>
                          <a:srgbClr val="000000"/>
                        </a:solidFill>
                        <a:effectLst/>
                        <a:latin typeface="Calibri" panose="020F0502020204030204" pitchFamily="34" charset="0"/>
                        <a:cs typeface="Calibri" panose="020F0502020204030204" pitchFamily="34" charset="0"/>
                      </a:endParaRPr>
                    </a:p>
                  </a:txBody>
                  <a:tcPr marL="36000" marR="36000" marT="0" marB="0" anchor="b"/>
                </a:tc>
                <a:tc>
                  <a:txBody>
                    <a:bodyPr/>
                    <a:lstStyle/>
                    <a:p>
                      <a:pPr algn="l" fontAlgn="b"/>
                      <a:r>
                        <a:rPr lang="en-US" sz="1100" b="0" i="0" u="none" strike="noStrike" dirty="0" smtClean="0">
                          <a:solidFill>
                            <a:srgbClr val="FF0000"/>
                          </a:solidFill>
                          <a:effectLst/>
                          <a:latin typeface="Calibri" panose="020F0502020204030204" pitchFamily="34" charset="0"/>
                          <a:cs typeface="Calibri" panose="020F0502020204030204" pitchFamily="34" charset="0"/>
                        </a:rPr>
                        <a:t>Red</a:t>
                      </a:r>
                      <a:endParaRPr lang="en-SG" sz="1100" b="0" i="0" u="none" strike="noStrike" dirty="0">
                        <a:solidFill>
                          <a:srgbClr val="FF0000"/>
                        </a:solidFill>
                        <a:effectLst/>
                        <a:latin typeface="Calibri" panose="020F0502020204030204" pitchFamily="34" charset="0"/>
                        <a:cs typeface="Calibri" panose="020F0502020204030204" pitchFamily="34" charset="0"/>
                      </a:endParaRPr>
                    </a:p>
                  </a:txBody>
                  <a:tcPr marL="36000" marR="36000" marT="0" marB="0" anchor="b"/>
                </a:tc>
                <a:extLst>
                  <a:ext uri="{0D108BD9-81ED-4DB2-BD59-A6C34878D82A}">
                    <a16:rowId xmlns:a16="http://schemas.microsoft.com/office/drawing/2014/main" val="3065163375"/>
                  </a:ext>
                </a:extLst>
              </a:tr>
            </a:tbl>
          </a:graphicData>
        </a:graphic>
      </p:graphicFrame>
      <p:sp>
        <p:nvSpPr>
          <p:cNvPr id="6" name="TextBox 5"/>
          <p:cNvSpPr txBox="1"/>
          <p:nvPr/>
        </p:nvSpPr>
        <p:spPr>
          <a:xfrm>
            <a:off x="198760" y="221945"/>
            <a:ext cx="4030710" cy="4524315"/>
          </a:xfrm>
          <a:prstGeom prst="rect">
            <a:avLst/>
          </a:prstGeom>
          <a:noFill/>
          <a:ln w="38100">
            <a:solidFill>
              <a:srgbClr val="FF0000"/>
            </a:solidFill>
          </a:ln>
        </p:spPr>
        <p:txBody>
          <a:bodyPr wrap="square" rtlCol="0">
            <a:spAutoFit/>
          </a:bodyPr>
          <a:lstStyle/>
          <a:p>
            <a:r>
              <a:rPr lang="en-US" sz="1200" b="1" dirty="0"/>
              <a:t>VCU </a:t>
            </a:r>
            <a:r>
              <a:rPr lang="en-US" sz="1200" b="1" dirty="0" smtClean="0"/>
              <a:t>Status Light Behaviour</a:t>
            </a:r>
          </a:p>
          <a:p>
            <a:r>
              <a:rPr lang="en-US" sz="1200" dirty="0" smtClean="0"/>
              <a:t>Normal State: LED lights up </a:t>
            </a:r>
            <a:r>
              <a:rPr lang="en-US" sz="1200" b="1" dirty="0" smtClean="0">
                <a:solidFill>
                  <a:srgbClr val="00B050"/>
                </a:solidFill>
              </a:rPr>
              <a:t>GREEN</a:t>
            </a:r>
          </a:p>
          <a:p>
            <a:r>
              <a:rPr lang="en-US" sz="1200" dirty="0" smtClean="0"/>
              <a:t>Fault State (user action needed): LED lights up </a:t>
            </a:r>
            <a:r>
              <a:rPr lang="en-US" sz="1200" b="1" dirty="0" smtClean="0">
                <a:solidFill>
                  <a:srgbClr val="FF0000"/>
                </a:solidFill>
              </a:rPr>
              <a:t>RED</a:t>
            </a:r>
          </a:p>
          <a:p>
            <a:endParaRPr lang="en-US" sz="1200" dirty="0" smtClean="0"/>
          </a:p>
          <a:p>
            <a:r>
              <a:rPr lang="en-US" sz="1200" dirty="0" smtClean="0"/>
              <a:t>LED should turn </a:t>
            </a:r>
            <a:r>
              <a:rPr lang="en-US" sz="1200" b="1" dirty="0" smtClean="0">
                <a:solidFill>
                  <a:srgbClr val="FF0000"/>
                </a:solidFill>
              </a:rPr>
              <a:t>RED</a:t>
            </a:r>
            <a:r>
              <a:rPr lang="en-US" sz="1200" dirty="0" smtClean="0"/>
              <a:t> only when the following occurs: </a:t>
            </a:r>
          </a:p>
          <a:p>
            <a:pPr marL="171450" indent="-171450">
              <a:buFont typeface="Arial" panose="020B0604020202020204" pitchFamily="34" charset="0"/>
              <a:buChar char="•"/>
            </a:pPr>
            <a:r>
              <a:rPr lang="en-US" sz="1200" dirty="0" smtClean="0"/>
              <a:t>Video input loss on </a:t>
            </a:r>
            <a:r>
              <a:rPr lang="en-US" sz="1200" b="1" u="sng" dirty="0" smtClean="0"/>
              <a:t>3</a:t>
            </a:r>
            <a:r>
              <a:rPr lang="en-US" sz="1200" dirty="0" smtClean="0"/>
              <a:t> main vehicle cameras</a:t>
            </a:r>
          </a:p>
          <a:p>
            <a:pPr marL="514350" lvl="1" indent="-171450">
              <a:buFont typeface="Arial" panose="020B0604020202020204" pitchFamily="34" charset="0"/>
              <a:buChar char="•"/>
            </a:pPr>
            <a:r>
              <a:rPr lang="en-US" sz="1200" dirty="0" smtClean="0"/>
              <a:t>Front TI (J4 pin A)</a:t>
            </a:r>
          </a:p>
          <a:p>
            <a:pPr marL="514350" lvl="1" indent="-171450">
              <a:buFont typeface="Arial" panose="020B0604020202020204" pitchFamily="34" charset="0"/>
              <a:buChar char="•"/>
            </a:pPr>
            <a:r>
              <a:rPr lang="en-US" sz="1200" dirty="0" smtClean="0"/>
              <a:t>Rear Near camera (J4 pin B)</a:t>
            </a:r>
          </a:p>
          <a:p>
            <a:pPr marL="514350" lvl="1" indent="-171450">
              <a:buFont typeface="Arial" panose="020B0604020202020204" pitchFamily="34" charset="0"/>
              <a:buChar char="•"/>
            </a:pPr>
            <a:r>
              <a:rPr lang="en-US" sz="1200" dirty="0" smtClean="0"/>
              <a:t>Rear Far camera (J4 pin C)</a:t>
            </a:r>
          </a:p>
          <a:p>
            <a:pPr marL="171450" indent="-171450">
              <a:buFont typeface="Arial" panose="020B0604020202020204" pitchFamily="34" charset="0"/>
              <a:buChar char="•"/>
            </a:pPr>
            <a:r>
              <a:rPr lang="en-US" sz="1200" dirty="0" smtClean="0"/>
              <a:t>VCU lost RS422 connection to VDU</a:t>
            </a:r>
          </a:p>
          <a:p>
            <a:pPr marL="171450" indent="-171450">
              <a:buFont typeface="Arial" panose="020B0604020202020204" pitchFamily="34" charset="0"/>
              <a:buChar char="•"/>
            </a:pPr>
            <a:r>
              <a:rPr lang="en-US" sz="1200" dirty="0" smtClean="0"/>
              <a:t>Overheating (VCU internal temperature &gt;85</a:t>
            </a:r>
            <a:r>
              <a:rPr lang="en-US" sz="1200" dirty="0" smtClean="0">
                <a:latin typeface="Times New Roman" panose="02020603050405020304" pitchFamily="18" charset="0"/>
                <a:cs typeface="Times New Roman" panose="02020603050405020304" pitchFamily="18" charset="0"/>
              </a:rPr>
              <a:t>°</a:t>
            </a:r>
            <a:r>
              <a:rPr lang="en-US" sz="1200" dirty="0" smtClean="0"/>
              <a:t>C)</a:t>
            </a:r>
          </a:p>
          <a:p>
            <a:endParaRPr lang="en-US" sz="1200" dirty="0" smtClean="0"/>
          </a:p>
          <a:p>
            <a:r>
              <a:rPr lang="en-US" sz="1200" dirty="0" smtClean="0"/>
              <a:t>If other </a:t>
            </a:r>
            <a:r>
              <a:rPr lang="en-US" sz="1200" dirty="0" smtClean="0">
                <a:solidFill>
                  <a:srgbClr val="FF0000"/>
                </a:solidFill>
              </a:rPr>
              <a:t>VCU</a:t>
            </a:r>
            <a:r>
              <a:rPr lang="en-US" sz="1200" dirty="0" smtClean="0"/>
              <a:t> fault detected that </a:t>
            </a:r>
            <a:r>
              <a:rPr lang="en-US" sz="1200" dirty="0" smtClean="0">
                <a:solidFill>
                  <a:srgbClr val="FF0000"/>
                </a:solidFill>
              </a:rPr>
              <a:t>need to be fixed by supplier</a:t>
            </a:r>
            <a:r>
              <a:rPr lang="en-US" sz="1200" dirty="0" smtClean="0"/>
              <a:t> (</a:t>
            </a:r>
            <a:r>
              <a:rPr lang="en-US" sz="1200" dirty="0" smtClean="0">
                <a:solidFill>
                  <a:srgbClr val="FF0000"/>
                </a:solidFill>
              </a:rPr>
              <a:t>see list on the right</a:t>
            </a:r>
            <a:r>
              <a:rPr lang="en-US" sz="1200" dirty="0" smtClean="0"/>
              <a:t>), LED should </a:t>
            </a:r>
            <a:r>
              <a:rPr lang="en-US" sz="1200" b="1" dirty="0" smtClean="0">
                <a:solidFill>
                  <a:srgbClr val="FF0000"/>
                </a:solidFill>
              </a:rPr>
              <a:t>FLASH RED</a:t>
            </a:r>
            <a:r>
              <a:rPr lang="en-US" sz="1200" dirty="0" smtClean="0"/>
              <a:t> and send fault details through Data LAN</a:t>
            </a:r>
          </a:p>
          <a:p>
            <a:endParaRPr lang="en-US" sz="1200" dirty="0"/>
          </a:p>
          <a:p>
            <a:r>
              <a:rPr lang="en-US" sz="1200" dirty="0" smtClean="0"/>
              <a:t>LED should remain </a:t>
            </a:r>
            <a:r>
              <a:rPr lang="en-US" sz="1200" b="1" dirty="0" smtClean="0">
                <a:solidFill>
                  <a:srgbClr val="00B050"/>
                </a:solidFill>
              </a:rPr>
              <a:t>GREEN</a:t>
            </a:r>
            <a:r>
              <a:rPr lang="en-US" sz="1200" dirty="0" smtClean="0"/>
              <a:t> otherwise </a:t>
            </a:r>
          </a:p>
          <a:p>
            <a:r>
              <a:rPr lang="en-US" sz="1200" dirty="0" smtClean="0">
                <a:solidFill>
                  <a:srgbClr val="FF0000"/>
                </a:solidFill>
              </a:rPr>
              <a:t>(BIT faults that do not affect VCU function, e.g. Video In 3-9 Fault, and do not need to send back to supplier to fix, should be ignored and LED can stay green if those are the only faults detected). </a:t>
            </a:r>
          </a:p>
          <a:p>
            <a:endParaRPr lang="en-US" sz="1200" dirty="0">
              <a:solidFill>
                <a:srgbClr val="FF0000"/>
              </a:solidFill>
            </a:endParaRPr>
          </a:p>
          <a:p>
            <a:r>
              <a:rPr lang="en-US" sz="1200" dirty="0" smtClean="0">
                <a:solidFill>
                  <a:srgbClr val="FF0000"/>
                </a:solidFill>
              </a:rPr>
              <a:t>No Fault should only be sent if the other BIT Faults are all </a:t>
            </a:r>
            <a:r>
              <a:rPr lang="en-US" sz="1200" smtClean="0">
                <a:solidFill>
                  <a:srgbClr val="FF0000"/>
                </a:solidFill>
              </a:rPr>
              <a:t>not active. </a:t>
            </a:r>
            <a:endParaRPr lang="en-US" sz="1200" dirty="0">
              <a:solidFill>
                <a:srgbClr val="FF0000"/>
              </a:solidFill>
            </a:endParaRPr>
          </a:p>
        </p:txBody>
      </p:sp>
    </p:spTree>
    <p:extLst>
      <p:ext uri="{BB962C8B-B14F-4D97-AF65-F5344CB8AC3E}">
        <p14:creationId xmlns:p14="http://schemas.microsoft.com/office/powerpoint/2010/main" val="1500389648"/>
      </p:ext>
    </p:extLst>
  </p:cSld>
  <p:clrMapOvr>
    <a:masterClrMapping/>
  </p:clrMapOvr>
  <p:timing>
    <p:tnLst>
      <p:par>
        <p:cTn id="1" dur="indefinite" restart="never" nodeType="tmRoot"/>
      </p:par>
    </p:tn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748923"/>
          </a:xfrm>
        </p:spPr>
        <p:txBody>
          <a:bodyPr/>
          <a:lstStyle/>
          <a:p>
            <a:pPr marL="0" indent="0">
              <a:buNone/>
            </a:pPr>
            <a:r>
              <a:rPr lang="en-SG" dirty="0" smtClean="0"/>
              <a:t>V0.11: 28</a:t>
            </a:r>
            <a:r>
              <a:rPr lang="en-SG" baseline="30000" dirty="0" smtClean="0"/>
              <a:t>th</a:t>
            </a:r>
            <a:r>
              <a:rPr lang="en-SG" dirty="0" smtClean="0"/>
              <a:t> April 2023</a:t>
            </a:r>
            <a:endParaRPr lang="en-SG" dirty="0"/>
          </a:p>
          <a:p>
            <a:r>
              <a:rPr lang="en-US" dirty="0" smtClean="0"/>
              <a:t>NUC 5min timer to reset when NUC button is pressed on VDU</a:t>
            </a:r>
          </a:p>
        </p:txBody>
      </p:sp>
    </p:spTree>
    <p:extLst>
      <p:ext uri="{BB962C8B-B14F-4D97-AF65-F5344CB8AC3E}">
        <p14:creationId xmlns:p14="http://schemas.microsoft.com/office/powerpoint/2010/main" val="1113562728"/>
      </p:ext>
    </p:extLst>
  </p:cSld>
  <p:clrMapOvr>
    <a:masterClrMapping/>
  </p:clrMapOvr>
  <p:timing>
    <p:tnLst>
      <p:par>
        <p:cTn id="1" dur="indefinite" restart="never" nodeType="tmRoot"/>
      </p:par>
    </p:tn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VDU View-Switching for Trailer variants</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044747057"/>
      </p:ext>
    </p:extLst>
  </p:cSld>
  <p:clrMapOvr>
    <a:masterClrMapping/>
  </p:clrMapOvr>
  <p:timing>
    <p:tnLst>
      <p:par>
        <p:cTn id="1" dur="indefinite" restart="never" nodeType="tmRoot"/>
      </p:par>
    </p:tnLst>
  </p:timing>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66" name="Freeform 65"/>
          <p:cNvSpPr/>
          <p:nvPr/>
        </p:nvSpPr>
        <p:spPr>
          <a:xfrm>
            <a:off x="3492884" y="2004867"/>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7" name="Freeform 66"/>
          <p:cNvSpPr/>
          <p:nvPr/>
        </p:nvSpPr>
        <p:spPr>
          <a:xfrm>
            <a:off x="1371600" y="1655378"/>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69" name="Freeform 68"/>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0" name="Freeform 69"/>
          <p:cNvSpPr/>
          <p:nvPr/>
        </p:nvSpPr>
        <p:spPr>
          <a:xfrm>
            <a:off x="5651181" y="2368427"/>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7030A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2" name="Freeform 71"/>
          <p:cNvSpPr/>
          <p:nvPr/>
        </p:nvSpPr>
        <p:spPr>
          <a:xfrm rot="10800000">
            <a:off x="1371600" y="3622102"/>
            <a:ext cx="6518563" cy="1002672"/>
          </a:xfrm>
          <a:custGeom>
            <a:avLst/>
            <a:gdLst>
              <a:gd name="connsiteX0" fmla="*/ 0 w 2817091"/>
              <a:gd name="connsiteY0" fmla="*/ 1874472 h 1874472"/>
              <a:gd name="connsiteX1" fmla="*/ 720437 w 2817091"/>
              <a:gd name="connsiteY1" fmla="*/ 202690 h 1874472"/>
              <a:gd name="connsiteX2" fmla="*/ 2078182 w 2817091"/>
              <a:gd name="connsiteY2" fmla="*/ 211926 h 1874472"/>
              <a:gd name="connsiteX3" fmla="*/ 2817091 w 2817091"/>
              <a:gd name="connsiteY3" fmla="*/ 1855999 h 1874472"/>
            </a:gdLst>
            <a:ahLst/>
            <a:cxnLst>
              <a:cxn ang="0">
                <a:pos x="connsiteX0" y="connsiteY0"/>
              </a:cxn>
              <a:cxn ang="0">
                <a:pos x="connsiteX1" y="connsiteY1"/>
              </a:cxn>
              <a:cxn ang="0">
                <a:pos x="connsiteX2" y="connsiteY2"/>
              </a:cxn>
              <a:cxn ang="0">
                <a:pos x="connsiteX3" y="connsiteY3"/>
              </a:cxn>
            </a:cxnLst>
            <a:rect l="l" t="t" r="r" b="b"/>
            <a:pathLst>
              <a:path w="2817091" h="1874472">
                <a:moveTo>
                  <a:pt x="0" y="1874472"/>
                </a:moveTo>
                <a:cubicBezTo>
                  <a:pt x="187036" y="1177126"/>
                  <a:pt x="374073" y="479781"/>
                  <a:pt x="720437" y="202690"/>
                </a:cubicBezTo>
                <a:cubicBezTo>
                  <a:pt x="1066801" y="-74401"/>
                  <a:pt x="1728740" y="-63625"/>
                  <a:pt x="2078182" y="211926"/>
                </a:cubicBezTo>
                <a:cubicBezTo>
                  <a:pt x="2427624" y="487477"/>
                  <a:pt x="2622357" y="1171738"/>
                  <a:pt x="2817091" y="1855999"/>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4" name="TextBox 73"/>
          <p:cNvSpPr txBox="1"/>
          <p:nvPr/>
        </p:nvSpPr>
        <p:spPr>
          <a:xfrm>
            <a:off x="3817220" y="1211031"/>
            <a:ext cx="1571264" cy="430887"/>
          </a:xfrm>
          <a:prstGeom prst="rect">
            <a:avLst/>
          </a:prstGeom>
          <a:noFill/>
        </p:spPr>
        <p:txBody>
          <a:bodyPr wrap="none" rtlCol="0">
            <a:spAutoFit/>
          </a:bodyPr>
          <a:lstStyle/>
          <a:p>
            <a:r>
              <a:rPr lang="en-US" sz="1100" dirty="0"/>
              <a:t>Rear View toggle / </a:t>
            </a:r>
          </a:p>
          <a:p>
            <a:r>
              <a:rPr lang="en-US" sz="1100" dirty="0">
                <a:solidFill>
                  <a:srgbClr val="7030A0"/>
                </a:solidFill>
              </a:rPr>
              <a:t>Reverse Gear engage</a:t>
            </a:r>
            <a:endParaRPr lang="en-SG" sz="1100" dirty="0">
              <a:solidFill>
                <a:srgbClr val="7030A0"/>
              </a:solidFill>
            </a:endParaRPr>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26707" y="3628463"/>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7" name="TextBox 76"/>
          <p:cNvSpPr txBox="1"/>
          <p:nvPr/>
        </p:nvSpPr>
        <p:spPr>
          <a:xfrm>
            <a:off x="5067506" y="1754478"/>
            <a:ext cx="1375698" cy="261610"/>
          </a:xfrm>
          <a:prstGeom prst="rect">
            <a:avLst/>
          </a:prstGeom>
          <a:noFill/>
        </p:spPr>
        <p:txBody>
          <a:bodyPr wrap="none" rtlCol="0">
            <a:spAutoFit/>
          </a:bodyPr>
          <a:lstStyle/>
          <a:p>
            <a:r>
              <a:rPr lang="en-US" sz="1100" dirty="0"/>
              <a:t>Rear View toggle</a:t>
            </a:r>
            <a:r>
              <a:rPr lang="en-SG" sz="1100" dirty="0"/>
              <a:t> / </a:t>
            </a:r>
          </a:p>
        </p:txBody>
      </p:sp>
      <p:sp>
        <p:nvSpPr>
          <p:cNvPr id="79" name="TextBox 78"/>
          <p:cNvSpPr txBox="1"/>
          <p:nvPr/>
        </p:nvSpPr>
        <p:spPr>
          <a:xfrm>
            <a:off x="6141672" y="3636151"/>
            <a:ext cx="1375698" cy="261610"/>
          </a:xfrm>
          <a:prstGeom prst="rect">
            <a:avLst/>
          </a:prstGeom>
          <a:noFill/>
        </p:spPr>
        <p:txBody>
          <a:bodyPr wrap="none" rtlCol="0">
            <a:spAutoFit/>
          </a:bodyPr>
          <a:lstStyle/>
          <a:p>
            <a:r>
              <a:rPr lang="en-US" sz="1100" dirty="0"/>
              <a:t>Rear View toggle / </a:t>
            </a:r>
          </a:p>
        </p:txBody>
      </p:sp>
      <p:sp>
        <p:nvSpPr>
          <p:cNvPr id="80" name="TextBox 79"/>
          <p:cNvSpPr txBox="1"/>
          <p:nvPr/>
        </p:nvSpPr>
        <p:spPr>
          <a:xfrm>
            <a:off x="5044258" y="1983892"/>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1" name="TextBox 80"/>
          <p:cNvSpPr txBox="1"/>
          <p:nvPr/>
        </p:nvSpPr>
        <p:spPr>
          <a:xfrm>
            <a:off x="4076387" y="436946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2837318" y="176332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3" name="TextBox 82"/>
          <p:cNvSpPr txBox="1"/>
          <p:nvPr/>
        </p:nvSpPr>
        <p:spPr>
          <a:xfrm>
            <a:off x="5840964" y="3899044"/>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4" name="TextBox 83"/>
          <p:cNvSpPr txBox="1"/>
          <p:nvPr/>
        </p:nvSpPr>
        <p:spPr>
          <a:xfrm>
            <a:off x="5874990" y="2390613"/>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6" name="TextBox 85"/>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sp>
        <p:nvSpPr>
          <p:cNvPr id="37" name="Freeform 36"/>
          <p:cNvSpPr/>
          <p:nvPr/>
        </p:nvSpPr>
        <p:spPr>
          <a:xfrm rot="10800000">
            <a:off x="5775800" y="3627062"/>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tx1">
                <a:lumMod val="50000"/>
                <a:lumOff val="50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2" name="Freeform 51"/>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53" name="TextBox 52"/>
          <p:cNvSpPr txBox="1"/>
          <p:nvPr/>
        </p:nvSpPr>
        <p:spPr>
          <a:xfrm>
            <a:off x="3775867"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5" name="TextBox 54"/>
          <p:cNvSpPr txBox="1"/>
          <p:nvPr/>
        </p:nvSpPr>
        <p:spPr>
          <a:xfrm>
            <a:off x="4064582" y="3622523"/>
            <a:ext cx="1260281" cy="261610"/>
          </a:xfrm>
          <a:prstGeom prst="rect">
            <a:avLst/>
          </a:prstGeom>
          <a:noFill/>
        </p:spPr>
        <p:txBody>
          <a:bodyPr wrap="none" rtlCol="0">
            <a:spAutoFit/>
          </a:bodyPr>
          <a:lstStyle/>
          <a:p>
            <a:r>
              <a:rPr lang="en-US" sz="1100" dirty="0"/>
              <a:t>Rear View toggle</a:t>
            </a:r>
            <a:endParaRPr lang="en-SG" sz="1100" dirty="0"/>
          </a:p>
        </p:txBody>
      </p:sp>
      <p:cxnSp>
        <p:nvCxnSpPr>
          <p:cNvPr id="3" name="Straight Connector 2"/>
          <p:cNvCxnSpPr/>
          <p:nvPr/>
        </p:nvCxnSpPr>
        <p:spPr>
          <a:xfrm>
            <a:off x="373380" y="328067"/>
            <a:ext cx="8409240" cy="45091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4" name="Straight Connector 53"/>
          <p:cNvCxnSpPr/>
          <p:nvPr/>
        </p:nvCxnSpPr>
        <p:spPr>
          <a:xfrm flipV="1">
            <a:off x="244305" y="223365"/>
            <a:ext cx="8538315" cy="481102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919234790"/>
      </p:ext>
    </p:extLst>
  </p:cSld>
  <p:clrMapOvr>
    <a:masterClrMapping/>
  </p:clrMapOvr>
  <p:timing>
    <p:tnLst>
      <p:par>
        <p:cTn id="1" dur="indefinite" restart="never" nodeType="tmRoot"/>
      </p:par>
    </p:tnLst>
  </p:timing>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Connected)</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6" name="U-Turn Arrow 55"/>
          <p:cNvSpPr/>
          <p:nvPr/>
        </p:nvSpPr>
        <p:spPr>
          <a:xfrm rot="10800000">
            <a:off x="1259107" y="3617020"/>
            <a:ext cx="6345000" cy="1188000"/>
          </a:xfrm>
          <a:prstGeom prst="uturnArrow">
            <a:avLst>
              <a:gd name="adj1" fmla="val 7123"/>
              <a:gd name="adj2" fmla="val 11004"/>
              <a:gd name="adj3" fmla="val 17634"/>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57" name="U-Turn Arrow 56"/>
          <p:cNvSpPr/>
          <p:nvPr/>
        </p:nvSpPr>
        <p:spPr>
          <a:xfrm rot="10800000">
            <a:off x="1547514" y="3614479"/>
            <a:ext cx="3915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675946" y="1787831"/>
            <a:ext cx="3915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8" name="U-Turn Arrow 67"/>
          <p:cNvSpPr/>
          <p:nvPr/>
        </p:nvSpPr>
        <p:spPr>
          <a:xfrm rot="10800000">
            <a:off x="5826322" y="3613208"/>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chemeClr val="bg1">
              <a:lumMod val="65000"/>
            </a:schemeClr>
          </a:solidFill>
          <a:ln>
            <a:solidFill>
              <a:schemeClr val="bg1">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2" name="U-Turn Arrow 71"/>
          <p:cNvSpPr/>
          <p:nvPr/>
        </p:nvSpPr>
        <p:spPr>
          <a:xfrm>
            <a:off x="5826321" y="2165831"/>
            <a:ext cx="1485000" cy="486000"/>
          </a:xfrm>
          <a:prstGeom prst="uturnArrow">
            <a:avLst>
              <a:gd name="adj1" fmla="val 16283"/>
              <a:gd name="adj2" fmla="val 25000"/>
              <a:gd name="adj3" fmla="val 4343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4" name="U-Turn Arrow 73"/>
          <p:cNvSpPr/>
          <p:nvPr/>
        </p:nvSpPr>
        <p:spPr>
          <a:xfrm>
            <a:off x="3654470" y="1571831"/>
            <a:ext cx="3915000" cy="1080000"/>
          </a:xfrm>
          <a:prstGeom prst="uturnArrow">
            <a:avLst>
              <a:gd name="adj1" fmla="val 7857"/>
              <a:gd name="adj2" fmla="val 11378"/>
              <a:gd name="adj3" fmla="val 19398"/>
              <a:gd name="adj4" fmla="val 80602"/>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7" name="U-Turn Arrow 76"/>
          <p:cNvSpPr/>
          <p:nvPr/>
        </p:nvSpPr>
        <p:spPr>
          <a:xfrm>
            <a:off x="1485278" y="1301831"/>
            <a:ext cx="6345000" cy="1350000"/>
          </a:xfrm>
          <a:prstGeom prst="uturnArrow">
            <a:avLst>
              <a:gd name="adj1" fmla="val 5584"/>
              <a:gd name="adj2" fmla="val 8695"/>
              <a:gd name="adj3" fmla="val 15582"/>
              <a:gd name="adj4" fmla="val 82366"/>
              <a:gd name="adj5" fmla="val 100000"/>
            </a:avLst>
          </a:prstGeom>
          <a:solidFill>
            <a:srgbClr val="7030A0"/>
          </a:solidFill>
          <a:ln>
            <a:solidFill>
              <a:srgbClr val="660066"/>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9" name="TextBox 78"/>
          <p:cNvSpPr txBox="1"/>
          <p:nvPr/>
        </p:nvSpPr>
        <p:spPr>
          <a:xfrm>
            <a:off x="3261821" y="1064094"/>
            <a:ext cx="2762295" cy="261610"/>
          </a:xfrm>
          <a:prstGeom prst="rect">
            <a:avLst/>
          </a:prstGeom>
          <a:noFill/>
        </p:spPr>
        <p:txBody>
          <a:bodyPr wrap="none" rtlCol="0">
            <a:spAutoFit/>
          </a:bodyPr>
          <a:lstStyle/>
          <a:p>
            <a:r>
              <a:rPr lang="en-US" sz="1100" dirty="0"/>
              <a:t>Rear View toggle / </a:t>
            </a:r>
            <a:r>
              <a:rPr lang="en-US" sz="1100" dirty="0">
                <a:solidFill>
                  <a:srgbClr val="7030A0"/>
                </a:solidFill>
              </a:rPr>
              <a:t>Reverse Gear engage</a:t>
            </a:r>
            <a:endParaRPr lang="en-SG" sz="1100" dirty="0">
              <a:solidFill>
                <a:srgbClr val="7030A0"/>
              </a:solidFill>
            </a:endParaRPr>
          </a:p>
        </p:txBody>
      </p:sp>
      <p:sp>
        <p:nvSpPr>
          <p:cNvPr id="80" name="TextBox 79"/>
          <p:cNvSpPr txBox="1"/>
          <p:nvPr/>
        </p:nvSpPr>
        <p:spPr>
          <a:xfrm>
            <a:off x="2837749"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4297580" y="1344901"/>
            <a:ext cx="1375698" cy="261610"/>
          </a:xfrm>
          <a:prstGeom prst="rect">
            <a:avLst/>
          </a:prstGeom>
          <a:noFill/>
        </p:spPr>
        <p:txBody>
          <a:bodyPr wrap="none" rtlCol="0">
            <a:spAutoFit/>
          </a:bodyPr>
          <a:lstStyle/>
          <a:p>
            <a:r>
              <a:rPr lang="en-US" sz="1100" dirty="0"/>
              <a:t>Rear View toggle</a:t>
            </a:r>
            <a:r>
              <a:rPr lang="en-SG" sz="1100" dirty="0"/>
              <a:t> / </a:t>
            </a:r>
          </a:p>
        </p:txBody>
      </p:sp>
      <p:sp>
        <p:nvSpPr>
          <p:cNvPr id="83" name="TextBox 82"/>
          <p:cNvSpPr txBox="1"/>
          <p:nvPr/>
        </p:nvSpPr>
        <p:spPr>
          <a:xfrm>
            <a:off x="5973206" y="3772086"/>
            <a:ext cx="1375698" cy="261610"/>
          </a:xfrm>
          <a:prstGeom prst="rect">
            <a:avLst/>
          </a:prstGeom>
          <a:noFill/>
        </p:spPr>
        <p:txBody>
          <a:bodyPr wrap="none" rtlCol="0">
            <a:spAutoFit/>
          </a:bodyPr>
          <a:lstStyle/>
          <a:p>
            <a:r>
              <a:rPr lang="en-US" sz="1100" dirty="0"/>
              <a:t>Rear View toggle / </a:t>
            </a:r>
          </a:p>
        </p:txBody>
      </p:sp>
      <p:sp>
        <p:nvSpPr>
          <p:cNvPr id="84" name="TextBox 83"/>
          <p:cNvSpPr txBox="1"/>
          <p:nvPr/>
        </p:nvSpPr>
        <p:spPr>
          <a:xfrm>
            <a:off x="5473052" y="135190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5" name="TextBox 84"/>
          <p:cNvSpPr txBox="1"/>
          <p:nvPr/>
        </p:nvSpPr>
        <p:spPr>
          <a:xfrm>
            <a:off x="3920733" y="4505372"/>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6" name="TextBox 85"/>
          <p:cNvSpPr txBox="1"/>
          <p:nvPr/>
        </p:nvSpPr>
        <p:spPr>
          <a:xfrm>
            <a:off x="2368343" y="1555717"/>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7" name="TextBox 86"/>
          <p:cNvSpPr txBox="1"/>
          <p:nvPr/>
        </p:nvSpPr>
        <p:spPr>
          <a:xfrm>
            <a:off x="5833176" y="4071242"/>
            <a:ext cx="1563248" cy="261610"/>
          </a:xfrm>
          <a:prstGeom prst="rect">
            <a:avLst/>
          </a:prstGeom>
          <a:noFill/>
        </p:spPr>
        <p:txBody>
          <a:bodyPr wrap="none" rtlCol="0">
            <a:spAutoFit/>
          </a:bodyPr>
          <a:lstStyle/>
          <a:p>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5713161" y="1939884"/>
            <a:ext cx="1571264" cy="261610"/>
          </a:xfrm>
          <a:prstGeom prst="rect">
            <a:avLst/>
          </a:prstGeom>
          <a:noFill/>
        </p:spPr>
        <p:txBody>
          <a:bodyPr wrap="none" rtlCol="0">
            <a:spAutoFit/>
          </a:bodyPr>
          <a:lstStyle/>
          <a:p>
            <a:r>
              <a:rPr lang="en-US" sz="1100" dirty="0">
                <a:solidFill>
                  <a:srgbClr val="7030A0"/>
                </a:solidFill>
              </a:rPr>
              <a:t>Reverse Gear engage</a:t>
            </a:r>
            <a:endParaRPr lang="en-SG" sz="1100" dirty="0">
              <a:solidFill>
                <a:srgbClr val="7030A0"/>
              </a:solidFill>
            </a:endParaRPr>
          </a:p>
        </p:txBody>
      </p:sp>
      <p:sp>
        <p:nvSpPr>
          <p:cNvPr id="89" name="TextBox 88"/>
          <p:cNvSpPr txBox="1"/>
          <p:nvPr/>
        </p:nvSpPr>
        <p:spPr>
          <a:xfrm>
            <a:off x="3796376" y="1931246"/>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90" name="TextBox 89"/>
          <p:cNvSpPr txBox="1"/>
          <p:nvPr/>
        </p:nvSpPr>
        <p:spPr>
          <a:xfrm>
            <a:off x="3990410" y="3772086"/>
            <a:ext cx="1260281" cy="261610"/>
          </a:xfrm>
          <a:prstGeom prst="rect">
            <a:avLst/>
          </a:prstGeom>
          <a:noFill/>
        </p:spPr>
        <p:txBody>
          <a:bodyPr wrap="none" rtlCol="0">
            <a:spAutoFit/>
          </a:bodyPr>
          <a:lstStyle/>
          <a:p>
            <a:r>
              <a:rPr lang="en-US" sz="1100" dirty="0"/>
              <a:t>Rear View toggle</a:t>
            </a:r>
            <a:endParaRPr lang="en-SG" sz="1100" dirty="0"/>
          </a:p>
        </p:txBody>
      </p:sp>
      <p:sp>
        <p:nvSpPr>
          <p:cNvPr id="91" name="TextBox 90"/>
          <p:cNvSpPr txBox="1"/>
          <p:nvPr/>
        </p:nvSpPr>
        <p:spPr>
          <a:xfrm>
            <a:off x="155101" y="4786179"/>
            <a:ext cx="6096000" cy="248209"/>
          </a:xfrm>
          <a:prstGeom prst="rect">
            <a:avLst/>
          </a:prstGeom>
          <a:noFill/>
        </p:spPr>
        <p:txBody>
          <a:bodyPr wrap="square" rtlCol="0">
            <a:spAutoFit/>
          </a:bodyPr>
          <a:lstStyle/>
          <a:p>
            <a:r>
              <a:rPr lang="en-US" sz="1013" dirty="0"/>
              <a:t>*Provisionary switching behavior (subject to change) [lower priority to implement]</a:t>
            </a:r>
          </a:p>
        </p:txBody>
      </p:sp>
      <p:cxnSp>
        <p:nvCxnSpPr>
          <p:cNvPr id="38" name="Straight Connector 37"/>
          <p:cNvCxnSpPr/>
          <p:nvPr/>
        </p:nvCxnSpPr>
        <p:spPr>
          <a:xfrm>
            <a:off x="373380" y="328067"/>
            <a:ext cx="8409240" cy="450917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1" name="Straight Connector 50"/>
          <p:cNvCxnSpPr/>
          <p:nvPr/>
        </p:nvCxnSpPr>
        <p:spPr>
          <a:xfrm flipV="1">
            <a:off x="244305" y="223365"/>
            <a:ext cx="8538315" cy="4811023"/>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997914919"/>
      </p:ext>
    </p:extLst>
  </p:cSld>
  <p:clrMapOvr>
    <a:masterClrMapping/>
  </p:clrMapOvr>
  <p:timing>
    <p:tnLst>
      <p:par>
        <p:cTn id="1" dur="indefinite" restart="never" nodeType="tmRoot"/>
      </p:par>
    </p:tnLst>
  </p:timing>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4" name="Table 3"/>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rgbClr val="FF0000"/>
                          </a:solidFill>
                        </a:rPr>
                        <a:t>26</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rowSpan="2">
                  <a:txBody>
                    <a:bodyPr/>
                    <a:lstStyle/>
                    <a:p>
                      <a:pPr>
                        <a:lnSpc>
                          <a:spcPct val="107000"/>
                        </a:lnSpc>
                        <a:spcAft>
                          <a:spcPts val="0"/>
                        </a:spcAft>
                      </a:pPr>
                      <a:r>
                        <a:rPr lang="en-SG" sz="900" dirty="0">
                          <a:solidFill>
                            <a:srgbClr val="FF0000"/>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rgbClr val="FF0000"/>
                          </a:solidFill>
                        </a:rPr>
                        <a:t>27</a:t>
                      </a:r>
                    </a:p>
                  </a:txBody>
                  <a:tcPr marL="32833" marR="32833" marT="0" marB="0" anchor="ctr"/>
                </a:tc>
                <a:tc>
                  <a:txBody>
                    <a:bodyPr/>
                    <a:lstStyle/>
                    <a:p>
                      <a:pPr>
                        <a:lnSpc>
                          <a:spcPct val="107000"/>
                        </a:lnSpc>
                        <a:spcAft>
                          <a:spcPts val="0"/>
                        </a:spcAft>
                      </a:pPr>
                      <a:r>
                        <a:rPr lang="en-SG" sz="900" dirty="0">
                          <a:solidFill>
                            <a:srgbClr val="FF0000"/>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7" name="Table 6"/>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dirty="0"/>
                        <a:t>J4 </a:t>
                      </a:r>
                      <a:r>
                        <a:rPr lang="en-SG" sz="900" dirty="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8" name="Table 7"/>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graphicFrame>
        <p:nvGraphicFramePr>
          <p:cNvPr id="2" name="Table 1"/>
          <p:cNvGraphicFramePr>
            <a:graphicFrameLocks noGrp="1"/>
          </p:cNvGraphicFramePr>
          <p:nvPr>
            <p:extLst>
              <p:ext uri="{D42A27DB-BD31-4B8C-83A1-F6EECF244321}">
                <p14:modId xmlns:p14="http://schemas.microsoft.com/office/powerpoint/2010/main" val="3895496224"/>
              </p:ext>
            </p:extLst>
          </p:nvPr>
        </p:nvGraphicFramePr>
        <p:xfrm>
          <a:off x="2798618" y="429263"/>
          <a:ext cx="6096000" cy="337566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View State</a:t>
                      </a:r>
                      <a:endParaRPr lang="en-SG" sz="1000" dirty="0"/>
                    </a:p>
                  </a:txBody>
                  <a:tcPr marL="68580" marR="68580" marT="34290" marB="34290"/>
                </a:tc>
                <a:tc>
                  <a:txBody>
                    <a:bodyPr/>
                    <a:lstStyle/>
                    <a:p>
                      <a:r>
                        <a:rPr lang="en-US" sz="1000" dirty="0" smtClean="0"/>
                        <a:t>Output</a:t>
                      </a:r>
                      <a:endParaRPr lang="en-SG" sz="1000" dirty="0"/>
                    </a:p>
                  </a:txBody>
                  <a:tcPr marL="68580" marR="68580" marT="34290" marB="34290"/>
                </a:tc>
                <a:tc>
                  <a:txBody>
                    <a:bodyPr/>
                    <a:lstStyle/>
                    <a:p>
                      <a:r>
                        <a:rPr lang="en-US" sz="1000" dirty="0" smtClean="0"/>
                        <a:t>Expected Result</a:t>
                      </a:r>
                      <a:endParaRPr lang="en-SG" sz="1000" dirty="0"/>
                    </a:p>
                  </a:txBody>
                  <a:tcPr marL="68580" marR="68580" marT="34290" marB="34290"/>
                </a:tc>
                <a:extLst>
                  <a:ext uri="{0D108BD9-81ED-4DB2-BD59-A6C34878D82A}">
                    <a16:rowId xmlns:a16="http://schemas.microsoft.com/office/drawing/2014/main" val="2672070184"/>
                  </a:ext>
                </a:extLst>
              </a:tr>
              <a:tr h="531495">
                <a:tc>
                  <a:txBody>
                    <a:bodyPr/>
                    <a:lstStyle/>
                    <a:p>
                      <a:r>
                        <a:rPr lang="en-US" sz="1000" dirty="0" smtClean="0"/>
                        <a:t>J6</a:t>
                      </a:r>
                      <a:r>
                        <a:rPr lang="en-US" sz="1000" baseline="0" dirty="0" smtClean="0"/>
                        <a:t> pin 28 change from low to HIGH</a:t>
                      </a:r>
                    </a:p>
                    <a:p>
                      <a:r>
                        <a:rPr lang="en-US" sz="1000" baseline="0" dirty="0" smtClean="0"/>
                        <a:t>(Reverse Gear)</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a:t>
                      </a:r>
                      <a:r>
                        <a:rPr lang="en-US" sz="1000" baseline="0" dirty="0" smtClean="0">
                          <a:solidFill>
                            <a:srgbClr val="FF0000"/>
                          </a:solidFill>
                        </a:rPr>
                        <a:t>B</a:t>
                      </a:r>
                      <a:endParaRPr lang="en-SG" sz="1000" dirty="0">
                        <a:solidFill>
                          <a:srgbClr val="FF0000"/>
                        </a:solidFill>
                      </a:endParaRPr>
                    </a:p>
                  </a:txBody>
                  <a:tcPr marL="68580" marR="68580" marT="34290" marB="34290"/>
                </a:tc>
                <a:tc>
                  <a:txBody>
                    <a:bodyPr/>
                    <a:lstStyle/>
                    <a:p>
                      <a:r>
                        <a:rPr lang="en-US" sz="1000" dirty="0" smtClean="0"/>
                        <a:t>VDU output switch to </a:t>
                      </a:r>
                      <a:r>
                        <a:rPr lang="en-US" sz="1000" dirty="0" smtClean="0">
                          <a:solidFill>
                            <a:srgbClr val="FF0000"/>
                          </a:solidFill>
                        </a:rPr>
                        <a:t>rear near view</a:t>
                      </a:r>
                    </a:p>
                    <a:p>
                      <a:r>
                        <a:rPr lang="en-US" sz="1000" dirty="0" smtClean="0">
                          <a:solidFill>
                            <a:srgbClr val="FF0000"/>
                          </a:solidFill>
                        </a:rPr>
                        <a:t>OSD use Trailer OSD</a:t>
                      </a:r>
                      <a:endParaRPr lang="en-SG" sz="1000" dirty="0">
                        <a:solidFill>
                          <a:srgbClr val="FF0000"/>
                        </a:solidFill>
                      </a:endParaRPr>
                    </a:p>
                  </a:txBody>
                  <a:tcPr marL="68580" marR="68580" marT="34290" marB="34290"/>
                </a:tc>
                <a:extLst>
                  <a:ext uri="{0D108BD9-81ED-4DB2-BD59-A6C34878D82A}">
                    <a16:rowId xmlns:a16="http://schemas.microsoft.com/office/drawing/2014/main" val="1408875703"/>
                  </a:ext>
                </a:extLst>
              </a:tr>
              <a:tr h="531495">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J6</a:t>
                      </a:r>
                      <a:r>
                        <a:rPr lang="en-US" sz="1000" baseline="0" dirty="0" smtClean="0"/>
                        <a:t> pin 30 change from low to HIGH</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(Forward Gear)</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a:t>
                      </a:r>
                      <a:r>
                        <a:rPr lang="en-US" sz="1000" baseline="0" dirty="0" smtClean="0"/>
                        <a:t> pin A change to J4 pin C</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far view</a:t>
                      </a:r>
                      <a:endParaRPr lang="en-SG" sz="1000" dirty="0" smtClean="0"/>
                    </a:p>
                  </a:txBody>
                  <a:tcPr marL="68580" marR="68580" marT="34290" marB="34290"/>
                </a:tc>
                <a:extLst>
                  <a:ext uri="{0D108BD9-81ED-4DB2-BD59-A6C34878D82A}">
                    <a16:rowId xmlns:a16="http://schemas.microsoft.com/office/drawing/2014/main" val="2669583368"/>
                  </a:ext>
                </a:extLst>
              </a:tr>
              <a:tr h="377190">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t>J7 pin A change to J4 pin A</a:t>
                      </a:r>
                      <a:endParaRPr lang="en-SG" sz="1000" dirty="0"/>
                    </a:p>
                  </a:txBody>
                  <a:tcPr marL="68580" marR="68580" marT="34290" marB="34290"/>
                </a:tc>
                <a:tc>
                  <a:txBody>
                    <a:bodyPr/>
                    <a:lstStyle/>
                    <a:p>
                      <a:r>
                        <a:rPr lang="en-US" sz="1000" dirty="0" smtClean="0"/>
                        <a:t>VDU output switch to front</a:t>
                      </a:r>
                      <a:r>
                        <a:rPr lang="en-US" sz="1000" baseline="0" dirty="0" smtClean="0"/>
                        <a:t> TI view</a:t>
                      </a:r>
                      <a:endParaRPr lang="en-SG" sz="1000" dirty="0"/>
                    </a:p>
                  </a:txBody>
                  <a:tcPr marL="68580" marR="68580" marT="34290" marB="34290"/>
                </a:tc>
                <a:extLst>
                  <a:ext uri="{0D108BD9-81ED-4DB2-BD59-A6C34878D82A}">
                    <a16:rowId xmlns:a16="http://schemas.microsoft.com/office/drawing/2014/main" val="1596936741"/>
                  </a:ext>
                </a:extLst>
              </a:tr>
              <a:tr h="377190">
                <a:tc>
                  <a:txBody>
                    <a:bodyPr/>
                    <a:lstStyle/>
                    <a:p>
                      <a:r>
                        <a:rPr lang="en-US" sz="1000" dirty="0" smtClean="0"/>
                        <a:t>REAR button pressed on VDU</a:t>
                      </a:r>
                      <a:endParaRPr lang="en-SG" sz="1000" dirty="0"/>
                    </a:p>
                  </a:txBody>
                  <a:tcPr marL="68580" marR="68580" marT="34290" marB="34290"/>
                </a:tc>
                <a:tc>
                  <a:txBody>
                    <a:bodyPr/>
                    <a:lstStyle/>
                    <a:p>
                      <a:r>
                        <a:rPr lang="en-US" sz="1000" dirty="0" smtClean="0"/>
                        <a:t>Front TI</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C</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rear far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64239811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trike="sngStrike" dirty="0" smtClean="0"/>
                        <a:t>REAR button pressed on VDU</a:t>
                      </a:r>
                      <a:endParaRPr lang="en-SG" sz="1000" strike="sngStrike" dirty="0" smtClean="0"/>
                    </a:p>
                  </a:txBody>
                  <a:tcPr marL="68580" marR="68580" marT="34290" marB="34290"/>
                </a:tc>
                <a:tc>
                  <a:txBody>
                    <a:bodyPr/>
                    <a:lstStyle/>
                    <a:p>
                      <a:r>
                        <a:rPr lang="en-US" sz="1000" strike="sngStrike" dirty="0" smtClean="0"/>
                        <a:t>Trailer</a:t>
                      </a:r>
                      <a:endParaRPr lang="en-SG" sz="1000" strike="sngStrike" dirty="0"/>
                    </a:p>
                  </a:txBody>
                  <a:tcPr marL="68580" marR="68580" marT="34290" marB="34290"/>
                </a:tc>
                <a:tc>
                  <a:txBody>
                    <a:bodyPr/>
                    <a:lstStyle/>
                    <a:p>
                      <a:r>
                        <a:rPr lang="en-US" sz="1000" strike="sngStrike" dirty="0" smtClean="0"/>
                        <a:t>J7 pin A change to J4 pin C</a:t>
                      </a:r>
                      <a:endParaRPr lang="en-SG" sz="1000" strike="sngStrike"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trike="sngStrike" dirty="0" smtClean="0"/>
                        <a:t>VDU output switch to rear far view</a:t>
                      </a:r>
                      <a:endParaRPr lang="en-SG" sz="1000" strike="sngStrike" dirty="0" smtClean="0"/>
                    </a:p>
                  </a:txBody>
                  <a:tcPr marL="68580" marR="68580" marT="34290" marB="34290"/>
                </a:tc>
                <a:extLst>
                  <a:ext uri="{0D108BD9-81ED-4DB2-BD59-A6C34878D82A}">
                    <a16:rowId xmlns:a16="http://schemas.microsoft.com/office/drawing/2014/main" val="408381617"/>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Far</a:t>
                      </a:r>
                      <a:endParaRPr lang="en-SG" sz="1000" dirty="0"/>
                    </a:p>
                  </a:txBody>
                  <a:tcPr marL="68580" marR="68580" marT="34290" marB="34290"/>
                </a:tc>
                <a:tc>
                  <a:txBody>
                    <a:bodyPr/>
                    <a:lstStyle/>
                    <a:p>
                      <a:r>
                        <a:rPr lang="en-US" sz="1000" dirty="0" smtClean="0"/>
                        <a:t>J7 pin A change to J4 pin B</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rear near view</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OSD use Trailer OSD</a:t>
                      </a:r>
                      <a:endParaRPr lang="en-SG" sz="1000" dirty="0" smtClean="0">
                        <a:solidFill>
                          <a:srgbClr val="FF0000"/>
                        </a:solidFill>
                      </a:endParaRPr>
                    </a:p>
                  </a:txBody>
                  <a:tcPr marL="68580" marR="68580" marT="34290" marB="34290"/>
                </a:tc>
                <a:extLst>
                  <a:ext uri="{0D108BD9-81ED-4DB2-BD59-A6C34878D82A}">
                    <a16:rowId xmlns:a16="http://schemas.microsoft.com/office/drawing/2014/main" val="194278289"/>
                  </a:ext>
                </a:extLst>
              </a:tr>
              <a:tr h="37719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t>Rear Near</a:t>
                      </a:r>
                      <a:endParaRPr lang="en-SG" sz="1000" dirty="0"/>
                    </a:p>
                  </a:txBody>
                  <a:tcPr marL="68580" marR="68580" marT="34290" marB="34290"/>
                </a:tc>
                <a:tc>
                  <a:txBody>
                    <a:bodyPr/>
                    <a:lstStyle/>
                    <a:p>
                      <a:r>
                        <a:rPr lang="en-US" sz="1000" dirty="0" smtClean="0"/>
                        <a:t>J7 pin A change to J4 pin </a:t>
                      </a:r>
                      <a:r>
                        <a:rPr lang="en-US" sz="1000" dirty="0" smtClean="0">
                          <a:solidFill>
                            <a:srgbClr val="FF0000"/>
                          </a:solidFill>
                        </a:rPr>
                        <a:t>C</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VDU output switch to </a:t>
                      </a:r>
                      <a:r>
                        <a:rPr lang="en-US" sz="1000" dirty="0" smtClean="0">
                          <a:solidFill>
                            <a:srgbClr val="FF0000"/>
                          </a:solidFill>
                        </a:rPr>
                        <a:t>rear far</a:t>
                      </a:r>
                      <a:r>
                        <a:rPr lang="en-US" sz="1000" baseline="0" dirty="0" smtClean="0">
                          <a:solidFill>
                            <a:srgbClr val="FF0000"/>
                          </a:solidFill>
                        </a:rPr>
                        <a:t> view</a:t>
                      </a:r>
                      <a:endParaRPr lang="en-SG" sz="1000" dirty="0" smtClean="0">
                        <a:solidFill>
                          <a:srgbClr val="FF0000"/>
                        </a:solidFill>
                      </a:endParaRPr>
                    </a:p>
                  </a:txBody>
                  <a:tcPr marL="68580" marR="68580" marT="34290" marB="34290"/>
                </a:tc>
                <a:extLst>
                  <a:ext uri="{0D108BD9-81ED-4DB2-BD59-A6C34878D82A}">
                    <a16:rowId xmlns:a16="http://schemas.microsoft.com/office/drawing/2014/main" val="2536663617"/>
                  </a:ext>
                </a:extLst>
              </a:tr>
            </a:tbl>
          </a:graphicData>
        </a:graphic>
      </p:graphicFrame>
      <p:sp>
        <p:nvSpPr>
          <p:cNvPr id="9" name="TextBox 8"/>
          <p:cNvSpPr txBox="1"/>
          <p:nvPr/>
        </p:nvSpPr>
        <p:spPr>
          <a:xfrm>
            <a:off x="2798618" y="4485962"/>
            <a:ext cx="6096000" cy="248209"/>
          </a:xfrm>
          <a:prstGeom prst="rect">
            <a:avLst/>
          </a:prstGeom>
          <a:noFill/>
        </p:spPr>
        <p:txBody>
          <a:bodyPr wrap="square" rtlCol="0">
            <a:spAutoFit/>
          </a:bodyPr>
          <a:lstStyle/>
          <a:p>
            <a:r>
              <a:rPr lang="en-US" sz="1013" dirty="0"/>
              <a:t>If the current VDU view state and the expected view state is the same, there should be NO switching</a:t>
            </a:r>
          </a:p>
        </p:txBody>
      </p:sp>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 J6 Pin 26 HIGH (Trailer Connected Mode)</a:t>
            </a:r>
          </a:p>
        </p:txBody>
      </p:sp>
    </p:spTree>
    <p:extLst>
      <p:ext uri="{BB962C8B-B14F-4D97-AF65-F5344CB8AC3E}">
        <p14:creationId xmlns:p14="http://schemas.microsoft.com/office/powerpoint/2010/main" val="2624216145"/>
      </p:ext>
    </p:extLst>
  </p:cSld>
  <p:clrMapOvr>
    <a:masterClrMapping/>
  </p:clrMapOvr>
  <p:timing>
    <p:tnLst>
      <p:par>
        <p:cTn id="1" dur="indefinite" restart="never" nodeType="tmRoot"/>
      </p:par>
    </p:tn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a:t>
            </a:r>
            <a:r>
              <a:rPr lang="en-US" dirty="0" smtClean="0"/>
              <a:t>Connected</a:t>
            </a:r>
            <a:r>
              <a:rPr lang="en-US" dirty="0"/>
              <a:t>)</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71" name="Freeform 70"/>
          <p:cNvSpPr/>
          <p:nvPr/>
        </p:nvSpPr>
        <p:spPr>
          <a:xfrm rot="10800000">
            <a:off x="1516379" y="3628884"/>
            <a:ext cx="4252500"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75" name="TextBox 74"/>
          <p:cNvSpPr txBox="1"/>
          <p:nvPr/>
        </p:nvSpPr>
        <p:spPr>
          <a:xfrm>
            <a:off x="2905328" y="401787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6" name="TextBox 75"/>
          <p:cNvSpPr txBox="1"/>
          <p:nvPr/>
        </p:nvSpPr>
        <p:spPr>
          <a:xfrm>
            <a:off x="2092809" y="3635105"/>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78" name="TextBox 77"/>
          <p:cNvSpPr txBox="1"/>
          <p:nvPr/>
        </p:nvSpPr>
        <p:spPr>
          <a:xfrm>
            <a:off x="4079965" y="3622523"/>
            <a:ext cx="1375698" cy="261610"/>
          </a:xfrm>
          <a:prstGeom prst="rect">
            <a:avLst/>
          </a:prstGeom>
          <a:noFill/>
        </p:spPr>
        <p:txBody>
          <a:bodyPr wrap="none" rtlCol="0">
            <a:spAutoFit/>
          </a:bodyPr>
          <a:lstStyle/>
          <a:p>
            <a:r>
              <a:rPr lang="en-US" sz="1100" dirty="0"/>
              <a:t>Rear View toggle / </a:t>
            </a:r>
            <a:endParaRPr lang="en-SG" sz="1100" dirty="0"/>
          </a:p>
        </p:txBody>
      </p:sp>
      <p:sp>
        <p:nvSpPr>
          <p:cNvPr id="38" name="Freeform 37"/>
          <p:cNvSpPr/>
          <p:nvPr/>
        </p:nvSpPr>
        <p:spPr>
          <a:xfrm rot="10800000">
            <a:off x="3682224" y="3620494"/>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1" name="Freeform 50"/>
          <p:cNvSpPr/>
          <p:nvPr/>
        </p:nvSpPr>
        <p:spPr>
          <a:xfrm rot="10800000">
            <a:off x="1643370" y="3631778"/>
            <a:ext cx="2025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chemeClr val="accent1">
                <a:lumMod val="75000"/>
              </a:schemeClr>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u="sng"/>
          </a:p>
        </p:txBody>
      </p:sp>
      <p:sp>
        <p:nvSpPr>
          <p:cNvPr id="54" name="TextBox 53"/>
          <p:cNvSpPr txBox="1"/>
          <p:nvPr/>
        </p:nvSpPr>
        <p:spPr>
          <a:xfrm>
            <a:off x="3832489" y="2156755"/>
            <a:ext cx="1337226" cy="261610"/>
          </a:xfrm>
          <a:prstGeom prst="rect">
            <a:avLst/>
          </a:prstGeom>
          <a:noFill/>
        </p:spPr>
        <p:txBody>
          <a:bodyPr wrap="none" rtlCol="0">
            <a:spAutoFit/>
          </a:bodyPr>
          <a:lstStyle/>
          <a:p>
            <a:r>
              <a:rPr lang="en-US" sz="1100" dirty="0"/>
              <a:t>Rear View toggle /</a:t>
            </a:r>
            <a:endParaRPr lang="en-SG" sz="1100" dirty="0"/>
          </a:p>
        </p:txBody>
      </p:sp>
      <p:sp>
        <p:nvSpPr>
          <p:cNvPr id="29" name="TextBox 28"/>
          <p:cNvSpPr txBox="1"/>
          <p:nvPr/>
        </p:nvSpPr>
        <p:spPr>
          <a:xfrm>
            <a:off x="1834309" y="2405426"/>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0" name="TextBox 29"/>
          <p:cNvSpPr txBox="1"/>
          <p:nvPr/>
        </p:nvSpPr>
        <p:spPr>
          <a:xfrm>
            <a:off x="3795361" y="385610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31" name="TextBox 30"/>
          <p:cNvSpPr txBox="1"/>
          <p:nvPr/>
        </p:nvSpPr>
        <p:spPr>
          <a:xfrm>
            <a:off x="2837317" y="1586687"/>
            <a:ext cx="1563248" cy="430887"/>
          </a:xfrm>
          <a:prstGeom prst="rect">
            <a:avLst/>
          </a:prstGeom>
          <a:noFill/>
        </p:spPr>
        <p:txBody>
          <a:bodyPr wrap="none" rtlCol="0">
            <a:spAutoFit/>
          </a:bodyPr>
          <a:lstStyle/>
          <a:p>
            <a:r>
              <a:rPr lang="en-US" sz="1100" dirty="0"/>
              <a:t>Rear View toggle /</a:t>
            </a:r>
          </a:p>
          <a:p>
            <a:r>
              <a:rPr lang="en-US" sz="1100" dirty="0">
                <a:solidFill>
                  <a:srgbClr val="00B050"/>
                </a:solidFill>
              </a:rPr>
              <a:t>Forward Gear engage</a:t>
            </a:r>
            <a:endParaRPr lang="en-SG" sz="1100" dirty="0">
              <a:solidFill>
                <a:srgbClr val="00B050"/>
              </a:solidFill>
            </a:endParaRPr>
          </a:p>
        </p:txBody>
      </p:sp>
      <p:sp>
        <p:nvSpPr>
          <p:cNvPr id="32" name="Freeform 31"/>
          <p:cNvSpPr/>
          <p:nvPr/>
        </p:nvSpPr>
        <p:spPr>
          <a:xfrm>
            <a:off x="3550678" y="237971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3" name="Freeform 32"/>
          <p:cNvSpPr/>
          <p:nvPr/>
        </p:nvSpPr>
        <p:spPr>
          <a:xfrm>
            <a:off x="1468574" y="2004867"/>
            <a:ext cx="4162764" cy="646402"/>
          </a:xfrm>
          <a:custGeom>
            <a:avLst/>
            <a:gdLst>
              <a:gd name="connsiteX0" fmla="*/ 0 w 2817091"/>
              <a:gd name="connsiteY0" fmla="*/ 860722 h 860722"/>
              <a:gd name="connsiteX1" fmla="*/ 711200 w 2817091"/>
              <a:gd name="connsiteY1" fmla="*/ 94103 h 860722"/>
              <a:gd name="connsiteX2" fmla="*/ 2087418 w 2817091"/>
              <a:gd name="connsiteY2" fmla="*/ 94103 h 860722"/>
              <a:gd name="connsiteX3" fmla="*/ 2817091 w 2817091"/>
              <a:gd name="connsiteY3" fmla="*/ 833012 h 860722"/>
              <a:gd name="connsiteX0" fmla="*/ 0 w 2817091"/>
              <a:gd name="connsiteY0" fmla="*/ 861295 h 861295"/>
              <a:gd name="connsiteX1" fmla="*/ 711200 w 2817091"/>
              <a:gd name="connsiteY1" fmla="*/ 94676 h 861295"/>
              <a:gd name="connsiteX2" fmla="*/ 2087418 w 2817091"/>
              <a:gd name="connsiteY2" fmla="*/ 94676 h 861295"/>
              <a:gd name="connsiteX3" fmla="*/ 2817091 w 2817091"/>
              <a:gd name="connsiteY3" fmla="*/ 842822 h 861295"/>
              <a:gd name="connsiteX0" fmla="*/ 0 w 2821694"/>
              <a:gd name="connsiteY0" fmla="*/ 861869 h 861869"/>
              <a:gd name="connsiteX1" fmla="*/ 711200 w 2821694"/>
              <a:gd name="connsiteY1" fmla="*/ 95250 h 861869"/>
              <a:gd name="connsiteX2" fmla="*/ 2087418 w 2821694"/>
              <a:gd name="connsiteY2" fmla="*/ 95250 h 861869"/>
              <a:gd name="connsiteX3" fmla="*/ 2821694 w 2821694"/>
              <a:gd name="connsiteY3" fmla="*/ 852632 h 861869"/>
            </a:gdLst>
            <a:ahLst/>
            <a:cxnLst>
              <a:cxn ang="0">
                <a:pos x="connsiteX0" y="connsiteY0"/>
              </a:cxn>
              <a:cxn ang="0">
                <a:pos x="connsiteX1" y="connsiteY1"/>
              </a:cxn>
              <a:cxn ang="0">
                <a:pos x="connsiteX2" y="connsiteY2"/>
              </a:cxn>
              <a:cxn ang="0">
                <a:pos x="connsiteX3" y="connsiteY3"/>
              </a:cxn>
            </a:cxnLst>
            <a:rect l="l" t="t" r="r" b="b"/>
            <a:pathLst>
              <a:path w="2821694" h="861869">
                <a:moveTo>
                  <a:pt x="0" y="861869"/>
                </a:moveTo>
                <a:cubicBezTo>
                  <a:pt x="181648" y="542444"/>
                  <a:pt x="363297" y="223020"/>
                  <a:pt x="711200" y="95250"/>
                </a:cubicBezTo>
                <a:cubicBezTo>
                  <a:pt x="1059103" y="-32520"/>
                  <a:pt x="1735669" y="-30980"/>
                  <a:pt x="2087418" y="95250"/>
                </a:cubicBezTo>
                <a:cubicBezTo>
                  <a:pt x="2439167" y="221480"/>
                  <a:pt x="2632348" y="544753"/>
                  <a:pt x="2821694" y="852632"/>
                </a:cubicBezTo>
              </a:path>
            </a:pathLst>
          </a:custGeom>
          <a:noFill/>
          <a:ln w="38100">
            <a:solidFill>
              <a:srgbClr val="00B05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4" name="Freeform 33"/>
          <p:cNvSpPr/>
          <p:nvPr/>
        </p:nvSpPr>
        <p:spPr>
          <a:xfrm>
            <a:off x="1586930" y="2383801"/>
            <a:ext cx="1944000" cy="270000"/>
          </a:xfrm>
          <a:custGeom>
            <a:avLst/>
            <a:gdLst>
              <a:gd name="connsiteX0" fmla="*/ 0 w 2835564"/>
              <a:gd name="connsiteY0" fmla="*/ 353290 h 353290"/>
              <a:gd name="connsiteX1" fmla="*/ 720437 w 2835564"/>
              <a:gd name="connsiteY1" fmla="*/ 39254 h 353290"/>
              <a:gd name="connsiteX2" fmla="*/ 2105891 w 2835564"/>
              <a:gd name="connsiteY2" fmla="*/ 39254 h 353290"/>
              <a:gd name="connsiteX3" fmla="*/ 2835564 w 2835564"/>
              <a:gd name="connsiteY3" fmla="*/ 353290 h 353290"/>
            </a:gdLst>
            <a:ahLst/>
            <a:cxnLst>
              <a:cxn ang="0">
                <a:pos x="connsiteX0" y="connsiteY0"/>
              </a:cxn>
              <a:cxn ang="0">
                <a:pos x="connsiteX1" y="connsiteY1"/>
              </a:cxn>
              <a:cxn ang="0">
                <a:pos x="connsiteX2" y="connsiteY2"/>
              </a:cxn>
              <a:cxn ang="0">
                <a:pos x="connsiteX3" y="connsiteY3"/>
              </a:cxn>
            </a:cxnLst>
            <a:rect l="l" t="t" r="r" b="b"/>
            <a:pathLst>
              <a:path w="2835564" h="353290">
                <a:moveTo>
                  <a:pt x="0" y="353290"/>
                </a:moveTo>
                <a:cubicBezTo>
                  <a:pt x="184727" y="222441"/>
                  <a:pt x="369455" y="91593"/>
                  <a:pt x="720437" y="39254"/>
                </a:cubicBezTo>
                <a:cubicBezTo>
                  <a:pt x="1071419" y="-13085"/>
                  <a:pt x="1753370" y="-13085"/>
                  <a:pt x="2105891" y="39254"/>
                </a:cubicBezTo>
                <a:cubicBezTo>
                  <a:pt x="2458412" y="91593"/>
                  <a:pt x="2646988" y="222441"/>
                  <a:pt x="2835564" y="353290"/>
                </a:cubicBezTo>
              </a:path>
            </a:pathLst>
          </a:custGeom>
          <a:noFill/>
          <a:ln w="38100">
            <a:solidFill>
              <a:srgbClr val="C00000"/>
            </a:solidFill>
            <a:headEnd type="none" w="med" len="med"/>
            <a:tailEnd type="arrow" w="med" len="med"/>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p>
        </p:txBody>
      </p:sp>
      <p:sp>
        <p:nvSpPr>
          <p:cNvPr id="36" name="TextBox 35"/>
          <p:cNvSpPr txBox="1"/>
          <p:nvPr/>
        </p:nvSpPr>
        <p:spPr>
          <a:xfrm>
            <a:off x="3835588" y="2409902"/>
            <a:ext cx="1563248" cy="261610"/>
          </a:xfrm>
          <a:prstGeom prst="rect">
            <a:avLst/>
          </a:prstGeom>
          <a:noFill/>
        </p:spPr>
        <p:txBody>
          <a:bodyPr wrap="none" rtlCol="0">
            <a:spAutoFit/>
          </a:bodyPr>
          <a:lstStyle/>
          <a:p>
            <a:r>
              <a:rPr lang="en-US" sz="1100" dirty="0">
                <a:solidFill>
                  <a:srgbClr val="00B050"/>
                </a:solidFill>
              </a:rPr>
              <a:t>Forward Gear engage</a:t>
            </a:r>
          </a:p>
        </p:txBody>
      </p:sp>
      <p:sp>
        <p:nvSpPr>
          <p:cNvPr id="52" name="TextBox 51"/>
          <p:cNvSpPr txBox="1"/>
          <p:nvPr/>
        </p:nvSpPr>
        <p:spPr>
          <a:xfrm>
            <a:off x="155101" y="4786179"/>
            <a:ext cx="6657528" cy="248209"/>
          </a:xfrm>
          <a:prstGeom prst="rect">
            <a:avLst/>
          </a:prstGeom>
          <a:noFill/>
        </p:spPr>
        <p:txBody>
          <a:bodyPr wrap="square" rtlCol="0">
            <a:spAutoFit/>
          </a:bodyPr>
          <a:lstStyle/>
          <a:p>
            <a:r>
              <a:rPr lang="en-US" sz="1013" dirty="0" smtClean="0"/>
              <a:t>Rear Near OSD use vdu-trailer.png when trailer connected and vdu-rear-near.png when </a:t>
            </a:r>
            <a:r>
              <a:rPr lang="en-US" sz="1013" dirty="0"/>
              <a:t>trailer disconnected</a:t>
            </a:r>
          </a:p>
        </p:txBody>
      </p:sp>
      <p:sp>
        <p:nvSpPr>
          <p:cNvPr id="35" name="TextBox 34"/>
          <p:cNvSpPr txBox="1"/>
          <p:nvPr/>
        </p:nvSpPr>
        <p:spPr>
          <a:xfrm>
            <a:off x="2987827" y="3272782"/>
            <a:ext cx="1124026" cy="246221"/>
          </a:xfrm>
          <a:prstGeom prst="rect">
            <a:avLst/>
          </a:prstGeom>
          <a:noFill/>
        </p:spPr>
        <p:txBody>
          <a:bodyPr wrap="none" rtlCol="0">
            <a:spAutoFit/>
          </a:bodyPr>
          <a:lstStyle/>
          <a:p>
            <a:r>
              <a:rPr lang="en-US" sz="1000" dirty="0" smtClean="0">
                <a:solidFill>
                  <a:srgbClr val="FF0000"/>
                </a:solidFill>
              </a:rPr>
              <a:t>Use Trailer OSD</a:t>
            </a:r>
            <a:endParaRPr lang="en-SG" sz="1000" dirty="0">
              <a:solidFill>
                <a:srgbClr val="FF0000"/>
              </a:solidFill>
            </a:endParaRPr>
          </a:p>
        </p:txBody>
      </p:sp>
      <p:cxnSp>
        <p:nvCxnSpPr>
          <p:cNvPr id="37" name="Straight Connector 36"/>
          <p:cNvCxnSpPr/>
          <p:nvPr/>
        </p:nvCxnSpPr>
        <p:spPr>
          <a:xfrm flipV="1">
            <a:off x="6875450" y="2568696"/>
            <a:ext cx="1382071" cy="11656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53" name="Straight Connector 52"/>
          <p:cNvCxnSpPr/>
          <p:nvPr/>
        </p:nvCxnSpPr>
        <p:spPr>
          <a:xfrm>
            <a:off x="6812629" y="2649711"/>
            <a:ext cx="1444892" cy="102882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46740287"/>
      </p:ext>
    </p:extLst>
  </p:cSld>
  <p:clrMapOvr>
    <a:masterClrMapping/>
  </p:clrMapOvr>
  <p:timing>
    <p:tnLst>
      <p:par>
        <p:cTn id="1" dur="indefinite" restart="never" nodeType="tmRoot"/>
      </p:par>
    </p:tnLst>
  </p:timing>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1" name="Title 1"/>
          <p:cNvSpPr txBox="1">
            <a:spLocks/>
          </p:cNvSpPr>
          <p:nvPr/>
        </p:nvSpPr>
        <p:spPr>
          <a:xfrm>
            <a:off x="373380" y="689608"/>
            <a:ext cx="8409240" cy="764879"/>
          </a:xfrm>
          <a:prstGeom prst="rect">
            <a:avLst/>
          </a:prstGeom>
        </p:spPr>
        <p:txBody>
          <a:bodyPr vert="horz" lIns="91440" tIns="45720" rIns="91440" bIns="45720" rtlCol="0" anchor="t" anchorCtr="0">
            <a:normAutofit/>
          </a:bodyPr>
          <a:lstStyle>
            <a:lvl1pPr algn="l" defTabSz="685800" rtl="0" eaLnBrk="1" latinLnBrk="0" hangingPunct="1">
              <a:lnSpc>
                <a:spcPct val="100000"/>
              </a:lnSpc>
              <a:spcBef>
                <a:spcPct val="0"/>
              </a:spcBef>
              <a:buNone/>
              <a:defRPr sz="2000" kern="1200" baseline="0">
                <a:solidFill>
                  <a:srgbClr val="404040"/>
                </a:solidFill>
                <a:latin typeface="Arial Black" panose="020B0A04020102020204" pitchFamily="34" charset="0"/>
                <a:ea typeface="+mj-ea"/>
                <a:cs typeface="+mj-cs"/>
              </a:defRPr>
            </a:lvl1pPr>
          </a:lstStyle>
          <a:p>
            <a:r>
              <a:rPr lang="en-US" dirty="0"/>
              <a:t>Video Display Unit – Displayed View (Trailer </a:t>
            </a:r>
            <a:r>
              <a:rPr lang="en-US" dirty="0" smtClean="0"/>
              <a:t>Connected</a:t>
            </a:r>
            <a:r>
              <a:rPr lang="en-US" dirty="0"/>
              <a:t>)</a:t>
            </a:r>
            <a:endParaRPr lang="en-SG" dirty="0"/>
          </a:p>
        </p:txBody>
      </p:sp>
      <p:grpSp>
        <p:nvGrpSpPr>
          <p:cNvPr id="47" name="Group 46"/>
          <p:cNvGrpSpPr/>
          <p:nvPr/>
        </p:nvGrpSpPr>
        <p:grpSpPr>
          <a:xfrm>
            <a:off x="991288" y="2653102"/>
            <a:ext cx="1177130" cy="969000"/>
            <a:chOff x="407316" y="2946996"/>
            <a:chExt cx="1569507" cy="1292000"/>
          </a:xfrm>
        </p:grpSpPr>
        <p:pic>
          <p:nvPicPr>
            <p:cNvPr id="39" name="Picture 38"/>
            <p:cNvPicPr>
              <a:picLocks noChangeAspect="1"/>
            </p:cNvPicPr>
            <p:nvPr/>
          </p:nvPicPr>
          <p:blipFill>
            <a:blip r:embed="rId2"/>
            <a:stretch>
              <a:fillRect/>
            </a:stretch>
          </p:blipFill>
          <p:spPr>
            <a:xfrm>
              <a:off x="407316" y="2946996"/>
              <a:ext cx="1569507" cy="1292000"/>
            </a:xfrm>
            <a:prstGeom prst="rect">
              <a:avLst/>
            </a:prstGeom>
          </p:spPr>
        </p:pic>
        <p:sp>
          <p:nvSpPr>
            <p:cNvPr id="40" name="Rectangle 39"/>
            <p:cNvSpPr/>
            <p:nvPr/>
          </p:nvSpPr>
          <p:spPr>
            <a:xfrm>
              <a:off x="559633" y="2984148"/>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70C0"/>
                  </a:solidFill>
                </a:rPr>
                <a:t>Front TI View</a:t>
              </a:r>
              <a:endParaRPr lang="en-SG" sz="1200" dirty="0">
                <a:solidFill>
                  <a:srgbClr val="0070C0"/>
                </a:solidFill>
              </a:endParaRPr>
            </a:p>
          </p:txBody>
        </p:sp>
      </p:grpSp>
      <p:grpSp>
        <p:nvGrpSpPr>
          <p:cNvPr id="48" name="Group 47"/>
          <p:cNvGrpSpPr/>
          <p:nvPr/>
        </p:nvGrpSpPr>
        <p:grpSpPr>
          <a:xfrm>
            <a:off x="4984366" y="2653102"/>
            <a:ext cx="1177130" cy="969000"/>
            <a:chOff x="2945657" y="2937425"/>
            <a:chExt cx="1569507" cy="1292000"/>
          </a:xfrm>
        </p:grpSpPr>
        <p:pic>
          <p:nvPicPr>
            <p:cNvPr id="41" name="Picture 40"/>
            <p:cNvPicPr>
              <a:picLocks noChangeAspect="1"/>
            </p:cNvPicPr>
            <p:nvPr/>
          </p:nvPicPr>
          <p:blipFill>
            <a:blip r:embed="rId2"/>
            <a:stretch>
              <a:fillRect/>
            </a:stretch>
          </p:blipFill>
          <p:spPr>
            <a:xfrm>
              <a:off x="2945657" y="2937425"/>
              <a:ext cx="1569507" cy="1292000"/>
            </a:xfrm>
            <a:prstGeom prst="rect">
              <a:avLst/>
            </a:prstGeom>
          </p:spPr>
        </p:pic>
        <p:sp>
          <p:nvSpPr>
            <p:cNvPr id="42" name="Rectangle 41"/>
            <p:cNvSpPr/>
            <p:nvPr/>
          </p:nvSpPr>
          <p:spPr>
            <a:xfrm>
              <a:off x="3115122"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00B050"/>
                  </a:solidFill>
                </a:rPr>
                <a:t>Rear Far View</a:t>
              </a:r>
              <a:endParaRPr lang="en-SG" sz="1200" dirty="0">
                <a:solidFill>
                  <a:srgbClr val="00B050"/>
                </a:solidFill>
              </a:endParaRPr>
            </a:p>
          </p:txBody>
        </p:sp>
      </p:grpSp>
      <p:grpSp>
        <p:nvGrpSpPr>
          <p:cNvPr id="49" name="Group 48"/>
          <p:cNvGrpSpPr/>
          <p:nvPr/>
        </p:nvGrpSpPr>
        <p:grpSpPr>
          <a:xfrm>
            <a:off x="2987827" y="2653102"/>
            <a:ext cx="1177130" cy="969000"/>
            <a:chOff x="5669565" y="2957361"/>
            <a:chExt cx="1569507" cy="1292000"/>
          </a:xfrm>
        </p:grpSpPr>
        <p:pic>
          <p:nvPicPr>
            <p:cNvPr id="43" name="Picture 42"/>
            <p:cNvPicPr>
              <a:picLocks noChangeAspect="1"/>
            </p:cNvPicPr>
            <p:nvPr/>
          </p:nvPicPr>
          <p:blipFill>
            <a:blip r:embed="rId2"/>
            <a:stretch>
              <a:fillRect/>
            </a:stretch>
          </p:blipFill>
          <p:spPr>
            <a:xfrm>
              <a:off x="5669565" y="2957361"/>
              <a:ext cx="1569507" cy="1292000"/>
            </a:xfrm>
            <a:prstGeom prst="rect">
              <a:avLst/>
            </a:prstGeom>
          </p:spPr>
        </p:pic>
        <p:sp>
          <p:nvSpPr>
            <p:cNvPr id="44" name="Rectangle 43"/>
            <p:cNvSpPr/>
            <p:nvPr/>
          </p:nvSpPr>
          <p:spPr>
            <a:xfrm>
              <a:off x="5796833" y="2994513"/>
              <a:ext cx="1191103"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FF0000"/>
                  </a:solidFill>
                </a:rPr>
                <a:t>Rear Near View</a:t>
              </a:r>
            </a:p>
            <a:p>
              <a:pPr algn="ctr"/>
              <a:r>
                <a:rPr lang="en-US" sz="550" dirty="0">
                  <a:solidFill>
                    <a:srgbClr val="000000"/>
                  </a:solidFill>
                </a:rPr>
                <a:t>(Default Boot Up View)</a:t>
              </a:r>
              <a:endParaRPr lang="en-SG" sz="550" dirty="0">
                <a:solidFill>
                  <a:srgbClr val="000000"/>
                </a:solidFill>
              </a:endParaRPr>
            </a:p>
          </p:txBody>
        </p:sp>
      </p:grpSp>
      <p:grpSp>
        <p:nvGrpSpPr>
          <p:cNvPr id="50" name="Group 49"/>
          <p:cNvGrpSpPr/>
          <p:nvPr/>
        </p:nvGrpSpPr>
        <p:grpSpPr>
          <a:xfrm>
            <a:off x="6980905" y="2653102"/>
            <a:ext cx="1177130" cy="969000"/>
            <a:chOff x="8393473" y="2937425"/>
            <a:chExt cx="1569507" cy="1292000"/>
          </a:xfrm>
        </p:grpSpPr>
        <p:pic>
          <p:nvPicPr>
            <p:cNvPr id="45" name="Picture 44"/>
            <p:cNvPicPr>
              <a:picLocks noChangeAspect="1"/>
            </p:cNvPicPr>
            <p:nvPr/>
          </p:nvPicPr>
          <p:blipFill>
            <a:blip r:embed="rId2"/>
            <a:stretch>
              <a:fillRect/>
            </a:stretch>
          </p:blipFill>
          <p:spPr>
            <a:xfrm>
              <a:off x="8393473" y="2937425"/>
              <a:ext cx="1569507" cy="1292000"/>
            </a:xfrm>
            <a:prstGeom prst="rect">
              <a:avLst/>
            </a:prstGeom>
          </p:spPr>
        </p:pic>
        <p:sp>
          <p:nvSpPr>
            <p:cNvPr id="46" name="Rectangle 45"/>
            <p:cNvSpPr/>
            <p:nvPr/>
          </p:nvSpPr>
          <p:spPr>
            <a:xfrm>
              <a:off x="8562938" y="2974577"/>
              <a:ext cx="1132540" cy="960000"/>
            </a:xfrm>
            <a:prstGeom prst="rect">
              <a:avLst/>
            </a:prstGeom>
            <a:noFill/>
            <a:ln w="127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a:solidFill>
                    <a:srgbClr val="7030A0"/>
                  </a:solidFill>
                </a:rPr>
                <a:t>Trailer View</a:t>
              </a:r>
              <a:endParaRPr lang="en-SG" sz="1200" dirty="0">
                <a:solidFill>
                  <a:srgbClr val="7030A0"/>
                </a:solidFill>
              </a:endParaRPr>
            </a:p>
          </p:txBody>
        </p:sp>
      </p:grpSp>
      <p:sp>
        <p:nvSpPr>
          <p:cNvPr id="57" name="U-Turn Arrow 56"/>
          <p:cNvSpPr/>
          <p:nvPr/>
        </p:nvSpPr>
        <p:spPr>
          <a:xfrm rot="10800000">
            <a:off x="1298857" y="3614479"/>
            <a:ext cx="4320000" cy="864000"/>
          </a:xfrm>
          <a:prstGeom prst="uturnArrow">
            <a:avLst>
              <a:gd name="adj1" fmla="val 9781"/>
              <a:gd name="adj2" fmla="val 14906"/>
              <a:gd name="adj3" fmla="val 24529"/>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1" name="U-Turn Arrow 60"/>
          <p:cNvSpPr/>
          <p:nvPr/>
        </p:nvSpPr>
        <p:spPr>
          <a:xfrm rot="10800000">
            <a:off x="1815480" y="3613208"/>
            <a:ext cx="1485000" cy="486000"/>
          </a:xfrm>
          <a:prstGeom prst="uturnArrow">
            <a:avLst>
              <a:gd name="adj1" fmla="val 16283"/>
              <a:gd name="adj2" fmla="val 25000"/>
              <a:gd name="adj3" fmla="val 43432"/>
              <a:gd name="adj4" fmla="val 82366"/>
              <a:gd name="adj5" fmla="val 100000"/>
            </a:avLst>
          </a:prstGeom>
          <a:solidFill>
            <a:schemeClr val="accent1">
              <a:lumMod val="60000"/>
              <a:lumOff val="40000"/>
            </a:schemeClr>
          </a:solidFill>
          <a:ln>
            <a:solidFill>
              <a:schemeClr val="accent1">
                <a:lumMod val="75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4" name="U-Turn Arrow 63"/>
          <p:cNvSpPr/>
          <p:nvPr/>
        </p:nvSpPr>
        <p:spPr>
          <a:xfrm>
            <a:off x="1416391" y="1787831"/>
            <a:ext cx="4320000" cy="864000"/>
          </a:xfrm>
          <a:prstGeom prst="uturnArrow">
            <a:avLst>
              <a:gd name="adj1" fmla="val 9781"/>
              <a:gd name="adj2" fmla="val 14906"/>
              <a:gd name="adj3" fmla="val 24529"/>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69" name="U-Turn Arrow 68"/>
          <p:cNvSpPr/>
          <p:nvPr/>
        </p:nvSpPr>
        <p:spPr>
          <a:xfrm rot="10800000">
            <a:off x="3820901" y="3613208"/>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73" name="U-Turn Arrow 72"/>
          <p:cNvSpPr/>
          <p:nvPr/>
        </p:nvSpPr>
        <p:spPr>
          <a:xfrm>
            <a:off x="3820901" y="2165831"/>
            <a:ext cx="1485000" cy="486000"/>
          </a:xfrm>
          <a:prstGeom prst="uturnArrow">
            <a:avLst>
              <a:gd name="adj1" fmla="val 16283"/>
              <a:gd name="adj2" fmla="val 25000"/>
              <a:gd name="adj3" fmla="val 43432"/>
              <a:gd name="adj4" fmla="val 82366"/>
              <a:gd name="adj5" fmla="val 100000"/>
            </a:avLst>
          </a:prstGeom>
          <a:solidFill>
            <a:srgbClr val="00B050"/>
          </a:solidFill>
          <a:ln>
            <a:solidFill>
              <a:schemeClr val="accent6">
                <a:lumMod val="50000"/>
              </a:schemeClr>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80" name="TextBox 79"/>
          <p:cNvSpPr txBox="1"/>
          <p:nvPr/>
        </p:nvSpPr>
        <p:spPr>
          <a:xfrm>
            <a:off x="2581993" y="4163864"/>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1" name="TextBox 80"/>
          <p:cNvSpPr txBox="1"/>
          <p:nvPr/>
        </p:nvSpPr>
        <p:spPr>
          <a:xfrm>
            <a:off x="1978437" y="3772086"/>
            <a:ext cx="1282723" cy="261610"/>
          </a:xfrm>
          <a:prstGeom prst="rect">
            <a:avLst/>
          </a:prstGeom>
          <a:noFill/>
        </p:spPr>
        <p:txBody>
          <a:bodyPr wrap="none" rtlCol="0">
            <a:spAutoFit/>
          </a:bodyPr>
          <a:lstStyle/>
          <a:p>
            <a:r>
              <a:rPr lang="en-US" sz="1100" dirty="0">
                <a:solidFill>
                  <a:srgbClr val="0070C0"/>
                </a:solidFill>
              </a:rPr>
              <a:t>Front View toggle</a:t>
            </a:r>
            <a:endParaRPr lang="en-SG" sz="1100" dirty="0">
              <a:solidFill>
                <a:srgbClr val="0070C0"/>
              </a:solidFill>
            </a:endParaRPr>
          </a:p>
        </p:txBody>
      </p:sp>
      <p:sp>
        <p:nvSpPr>
          <p:cNvPr id="82" name="TextBox 81"/>
          <p:cNvSpPr txBox="1"/>
          <p:nvPr/>
        </p:nvSpPr>
        <p:spPr>
          <a:xfrm>
            <a:off x="3868738" y="1946998"/>
            <a:ext cx="1375698" cy="261610"/>
          </a:xfrm>
          <a:prstGeom prst="rect">
            <a:avLst/>
          </a:prstGeom>
          <a:noFill/>
        </p:spPr>
        <p:txBody>
          <a:bodyPr wrap="none" rtlCol="0">
            <a:spAutoFit/>
          </a:bodyPr>
          <a:lstStyle/>
          <a:p>
            <a:r>
              <a:rPr lang="en-US" sz="1100" dirty="0"/>
              <a:t>Rear View toggle</a:t>
            </a:r>
            <a:r>
              <a:rPr lang="en-SG" sz="1100" dirty="0"/>
              <a:t> / </a:t>
            </a:r>
          </a:p>
        </p:txBody>
      </p:sp>
      <p:sp>
        <p:nvSpPr>
          <p:cNvPr id="84" name="TextBox 83"/>
          <p:cNvSpPr txBox="1"/>
          <p:nvPr/>
        </p:nvSpPr>
        <p:spPr>
          <a:xfrm>
            <a:off x="3823232" y="4052893"/>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6" name="TextBox 85"/>
          <p:cNvSpPr txBox="1"/>
          <p:nvPr/>
        </p:nvSpPr>
        <p:spPr>
          <a:xfrm>
            <a:off x="2245762" y="1555717"/>
            <a:ext cx="2754280" cy="261610"/>
          </a:xfrm>
          <a:prstGeom prst="rect">
            <a:avLst/>
          </a:prstGeom>
          <a:noFill/>
        </p:spPr>
        <p:txBody>
          <a:bodyPr wrap="none" rtlCol="0">
            <a:spAutoFit/>
          </a:bodyPr>
          <a:lstStyle/>
          <a:p>
            <a:r>
              <a:rPr lang="en-US" sz="1100" dirty="0"/>
              <a:t>Rear View toggle / </a:t>
            </a:r>
            <a:r>
              <a:rPr lang="en-US" sz="1100" dirty="0">
                <a:solidFill>
                  <a:srgbClr val="00B050"/>
                </a:solidFill>
              </a:rPr>
              <a:t>Forward Gear engage</a:t>
            </a:r>
            <a:endParaRPr lang="en-SG" sz="1100" dirty="0">
              <a:solidFill>
                <a:srgbClr val="00B050"/>
              </a:solidFill>
            </a:endParaRPr>
          </a:p>
        </p:txBody>
      </p:sp>
      <p:sp>
        <p:nvSpPr>
          <p:cNvPr id="88" name="TextBox 87"/>
          <p:cNvSpPr txBox="1"/>
          <p:nvPr/>
        </p:nvSpPr>
        <p:spPr>
          <a:xfrm>
            <a:off x="1873455" y="1946998"/>
            <a:ext cx="1571264" cy="261610"/>
          </a:xfrm>
          <a:prstGeom prst="rect">
            <a:avLst/>
          </a:prstGeom>
          <a:noFill/>
        </p:spPr>
        <p:txBody>
          <a:bodyPr wrap="none" rtlCol="0">
            <a:spAutoFit/>
          </a:bodyPr>
          <a:lstStyle/>
          <a:p>
            <a:r>
              <a:rPr lang="en-US" sz="1100" dirty="0">
                <a:solidFill>
                  <a:srgbClr val="FF0000"/>
                </a:solidFill>
              </a:rPr>
              <a:t>Reverse Gear engage</a:t>
            </a:r>
            <a:endParaRPr lang="en-SG" sz="1100" dirty="0">
              <a:solidFill>
                <a:srgbClr val="FF0000"/>
              </a:solidFill>
            </a:endParaRPr>
          </a:p>
        </p:txBody>
      </p:sp>
      <p:sp>
        <p:nvSpPr>
          <p:cNvPr id="89" name="TextBox 88"/>
          <p:cNvSpPr txBox="1"/>
          <p:nvPr/>
        </p:nvSpPr>
        <p:spPr>
          <a:xfrm>
            <a:off x="4062881" y="2226975"/>
            <a:ext cx="1091966" cy="430887"/>
          </a:xfrm>
          <a:prstGeom prst="rect">
            <a:avLst/>
          </a:prstGeom>
          <a:noFill/>
        </p:spPr>
        <p:txBody>
          <a:bodyPr wrap="none" rtlCol="0">
            <a:spAutoFit/>
          </a:bodyPr>
          <a:lstStyle/>
          <a:p>
            <a:r>
              <a:rPr lang="en-US" sz="1100" dirty="0">
                <a:solidFill>
                  <a:srgbClr val="00B050"/>
                </a:solidFill>
              </a:rPr>
              <a:t>Forward Gear </a:t>
            </a:r>
          </a:p>
          <a:p>
            <a:pPr algn="ctr"/>
            <a:r>
              <a:rPr lang="en-US" sz="1100" dirty="0">
                <a:solidFill>
                  <a:srgbClr val="00B050"/>
                </a:solidFill>
              </a:rPr>
              <a:t>engage</a:t>
            </a:r>
          </a:p>
        </p:txBody>
      </p:sp>
      <p:sp>
        <p:nvSpPr>
          <p:cNvPr id="90" name="TextBox 89"/>
          <p:cNvSpPr txBox="1"/>
          <p:nvPr/>
        </p:nvSpPr>
        <p:spPr>
          <a:xfrm>
            <a:off x="3976604" y="3772086"/>
            <a:ext cx="1337226" cy="261610"/>
          </a:xfrm>
          <a:prstGeom prst="rect">
            <a:avLst/>
          </a:prstGeom>
          <a:noFill/>
        </p:spPr>
        <p:txBody>
          <a:bodyPr wrap="none" rtlCol="0">
            <a:spAutoFit/>
          </a:bodyPr>
          <a:lstStyle/>
          <a:p>
            <a:r>
              <a:rPr lang="en-US" sz="1100" dirty="0"/>
              <a:t>Rear View toggle /</a:t>
            </a:r>
            <a:endParaRPr lang="en-SG" sz="1100" dirty="0"/>
          </a:p>
        </p:txBody>
      </p:sp>
      <p:sp>
        <p:nvSpPr>
          <p:cNvPr id="38" name="U-Turn Arrow 37"/>
          <p:cNvSpPr/>
          <p:nvPr/>
        </p:nvSpPr>
        <p:spPr>
          <a:xfrm>
            <a:off x="1815480" y="2165831"/>
            <a:ext cx="1485000" cy="486000"/>
          </a:xfrm>
          <a:prstGeom prst="uturnArrow">
            <a:avLst>
              <a:gd name="adj1" fmla="val 16283"/>
              <a:gd name="adj2" fmla="val 25000"/>
              <a:gd name="adj3" fmla="val 43432"/>
              <a:gd name="adj4" fmla="val 82366"/>
              <a:gd name="adj5" fmla="val 100000"/>
            </a:avLst>
          </a:prstGeom>
          <a:solidFill>
            <a:srgbClr val="FF0000"/>
          </a:solidFill>
          <a:ln>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SG" sz="1013">
              <a:solidFill>
                <a:schemeClr val="tx1"/>
              </a:solidFill>
            </a:endParaRPr>
          </a:p>
        </p:txBody>
      </p:sp>
      <p:sp>
        <p:nvSpPr>
          <p:cNvPr id="2" name="TextBox 1"/>
          <p:cNvSpPr txBox="1"/>
          <p:nvPr/>
        </p:nvSpPr>
        <p:spPr>
          <a:xfrm>
            <a:off x="2987827" y="3272782"/>
            <a:ext cx="1124026" cy="246221"/>
          </a:xfrm>
          <a:prstGeom prst="rect">
            <a:avLst/>
          </a:prstGeom>
          <a:noFill/>
        </p:spPr>
        <p:txBody>
          <a:bodyPr wrap="none" rtlCol="0">
            <a:spAutoFit/>
          </a:bodyPr>
          <a:lstStyle/>
          <a:p>
            <a:r>
              <a:rPr lang="en-US" sz="1000" dirty="0" smtClean="0">
                <a:solidFill>
                  <a:srgbClr val="FF0000"/>
                </a:solidFill>
              </a:rPr>
              <a:t>Use Trailer OSD</a:t>
            </a:r>
            <a:endParaRPr lang="en-SG" sz="1000" dirty="0">
              <a:solidFill>
                <a:srgbClr val="FF0000"/>
              </a:solidFill>
            </a:endParaRPr>
          </a:p>
        </p:txBody>
      </p:sp>
      <p:cxnSp>
        <p:nvCxnSpPr>
          <p:cNvPr id="31" name="Straight Connector 30"/>
          <p:cNvCxnSpPr/>
          <p:nvPr/>
        </p:nvCxnSpPr>
        <p:spPr>
          <a:xfrm flipV="1">
            <a:off x="6875450" y="2568696"/>
            <a:ext cx="1382071" cy="1165687"/>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32" name="Straight Connector 31"/>
          <p:cNvCxnSpPr/>
          <p:nvPr/>
        </p:nvCxnSpPr>
        <p:spPr>
          <a:xfrm>
            <a:off x="6812629" y="2649711"/>
            <a:ext cx="1444892" cy="102882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
        <p:nvSpPr>
          <p:cNvPr id="33" name="TextBox 32"/>
          <p:cNvSpPr txBox="1"/>
          <p:nvPr/>
        </p:nvSpPr>
        <p:spPr>
          <a:xfrm>
            <a:off x="155101" y="4786179"/>
            <a:ext cx="6657528" cy="248209"/>
          </a:xfrm>
          <a:prstGeom prst="rect">
            <a:avLst/>
          </a:prstGeom>
          <a:noFill/>
        </p:spPr>
        <p:txBody>
          <a:bodyPr wrap="square" rtlCol="0">
            <a:spAutoFit/>
          </a:bodyPr>
          <a:lstStyle/>
          <a:p>
            <a:r>
              <a:rPr lang="en-US" sz="1013" dirty="0" smtClean="0"/>
              <a:t>Rear Near OSD use vdu-trailer.png when trailer connected and vdu-rear-near.png when </a:t>
            </a:r>
            <a:r>
              <a:rPr lang="en-US" sz="1013" dirty="0"/>
              <a:t>trailer disconnected</a:t>
            </a:r>
          </a:p>
        </p:txBody>
      </p:sp>
    </p:spTree>
    <p:extLst>
      <p:ext uri="{BB962C8B-B14F-4D97-AF65-F5344CB8AC3E}">
        <p14:creationId xmlns:p14="http://schemas.microsoft.com/office/powerpoint/2010/main" val="3271829451"/>
      </p:ext>
    </p:extLst>
  </p:cSld>
  <p:clrMapOvr>
    <a:masterClrMapping/>
  </p:clrMapOvr>
  <p:timing>
    <p:tnLst>
      <p:par>
        <p:cTn id="1" dur="indefinite" restart="never" nodeType="tmRoot"/>
      </p:par>
    </p:tnLst>
  </p:timing>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aphicFrame>
        <p:nvGraphicFramePr>
          <p:cNvPr id="2" name="Table 1"/>
          <p:cNvGraphicFramePr>
            <a:graphicFrameLocks noGrp="1"/>
          </p:cNvGraphicFramePr>
          <p:nvPr>
            <p:extLst>
              <p:ext uri="{D42A27DB-BD31-4B8C-83A1-F6EECF244321}">
                <p14:modId xmlns:p14="http://schemas.microsoft.com/office/powerpoint/2010/main" val="114240361"/>
              </p:ext>
            </p:extLst>
          </p:nvPr>
        </p:nvGraphicFramePr>
        <p:xfrm>
          <a:off x="2798618" y="429263"/>
          <a:ext cx="6096000" cy="4160520"/>
        </p:xfrm>
        <a:graphic>
          <a:graphicData uri="http://schemas.openxmlformats.org/drawingml/2006/table">
            <a:tbl>
              <a:tblPr firstRow="1" bandRow="1">
                <a:tableStyleId>{5940675A-B579-460E-94D1-54222C63F5DA}</a:tableStyleId>
              </a:tblPr>
              <a:tblGrid>
                <a:gridCol w="1524000">
                  <a:extLst>
                    <a:ext uri="{9D8B030D-6E8A-4147-A177-3AD203B41FA5}">
                      <a16:colId xmlns:a16="http://schemas.microsoft.com/office/drawing/2014/main" val="3983651129"/>
                    </a:ext>
                  </a:extLst>
                </a:gridCol>
                <a:gridCol w="1524000">
                  <a:extLst>
                    <a:ext uri="{9D8B030D-6E8A-4147-A177-3AD203B41FA5}">
                      <a16:colId xmlns:a16="http://schemas.microsoft.com/office/drawing/2014/main" val="2832685308"/>
                    </a:ext>
                  </a:extLst>
                </a:gridCol>
                <a:gridCol w="1524000">
                  <a:extLst>
                    <a:ext uri="{9D8B030D-6E8A-4147-A177-3AD203B41FA5}">
                      <a16:colId xmlns:a16="http://schemas.microsoft.com/office/drawing/2014/main" val="400572796"/>
                    </a:ext>
                  </a:extLst>
                </a:gridCol>
                <a:gridCol w="1524000">
                  <a:extLst>
                    <a:ext uri="{9D8B030D-6E8A-4147-A177-3AD203B41FA5}">
                      <a16:colId xmlns:a16="http://schemas.microsoft.com/office/drawing/2014/main" val="2104263671"/>
                    </a:ext>
                  </a:extLst>
                </a:gridCol>
              </a:tblGrid>
              <a:tr h="278130">
                <a:tc>
                  <a:txBody>
                    <a:bodyPr/>
                    <a:lstStyle/>
                    <a:p>
                      <a:r>
                        <a:rPr lang="en-US" sz="1000" dirty="0" smtClean="0"/>
                        <a:t>Trailer Status</a:t>
                      </a:r>
                      <a:endParaRPr lang="en-SG" sz="1000" dirty="0"/>
                    </a:p>
                  </a:txBody>
                  <a:tcPr marL="68580" marR="68580" marT="34290" marB="34290"/>
                </a:tc>
                <a:tc>
                  <a:txBody>
                    <a:bodyPr/>
                    <a:lstStyle/>
                    <a:p>
                      <a:r>
                        <a:rPr lang="en-US" sz="1000" dirty="0" smtClean="0"/>
                        <a:t>Action</a:t>
                      </a:r>
                      <a:endParaRPr lang="en-SG" sz="1000" dirty="0"/>
                    </a:p>
                  </a:txBody>
                  <a:tcPr marL="68580" marR="68580" marT="34290" marB="34290"/>
                </a:tc>
                <a:tc>
                  <a:txBody>
                    <a:bodyPr/>
                    <a:lstStyle/>
                    <a:p>
                      <a:r>
                        <a:rPr lang="en-US" sz="1000" dirty="0" smtClean="0"/>
                        <a:t>Current</a:t>
                      </a:r>
                      <a:r>
                        <a:rPr lang="en-US" sz="1000" baseline="0" dirty="0" smtClean="0"/>
                        <a:t> VDU View</a:t>
                      </a:r>
                      <a:endParaRPr lang="en-SG" sz="1000" dirty="0"/>
                    </a:p>
                  </a:txBody>
                  <a:tcPr marL="68580" marR="68580" marT="34290" marB="34290"/>
                </a:tc>
                <a:tc>
                  <a:txBody>
                    <a:bodyPr/>
                    <a:lstStyle/>
                    <a:p>
                      <a:r>
                        <a:rPr lang="en-US" sz="1000" dirty="0" smtClean="0"/>
                        <a:t>Expected VDU View</a:t>
                      </a:r>
                      <a:endParaRPr lang="en-SG" sz="1000" dirty="0"/>
                    </a:p>
                  </a:txBody>
                  <a:tcPr marL="68580" marR="68580" marT="34290" marB="34290"/>
                </a:tc>
                <a:extLst>
                  <a:ext uri="{0D108BD9-81ED-4DB2-BD59-A6C34878D82A}">
                    <a16:rowId xmlns:a16="http://schemas.microsoft.com/office/drawing/2014/main" val="2672070184"/>
                  </a:ext>
                </a:extLst>
              </a:tr>
              <a:tr h="377190">
                <a:tc>
                  <a:txBody>
                    <a:bodyPr/>
                    <a:lstStyle/>
                    <a:p>
                      <a:r>
                        <a:rPr lang="en-US" sz="1000" dirty="0" smtClean="0"/>
                        <a:t>-</a:t>
                      </a:r>
                      <a:endParaRPr lang="en-SG" sz="1000" dirty="0"/>
                    </a:p>
                  </a:txBody>
                  <a:tcPr marL="68580" marR="68580" marT="34290" marB="34290"/>
                </a:tc>
                <a:tc>
                  <a:txBody>
                    <a:bodyPr/>
                    <a:lstStyle/>
                    <a:p>
                      <a:r>
                        <a:rPr lang="en-US" sz="1000" dirty="0" smtClean="0"/>
                        <a:t>FRONT</a:t>
                      </a:r>
                      <a:r>
                        <a:rPr lang="en-US" sz="1000" baseline="0" dirty="0" smtClean="0"/>
                        <a:t> button pressed on VDU</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extLst>
                  <a:ext uri="{0D108BD9-81ED-4DB2-BD59-A6C34878D82A}">
                    <a16:rowId xmlns:a16="http://schemas.microsoft.com/office/drawing/2014/main" val="1408875703"/>
                  </a:ext>
                </a:extLst>
              </a:tr>
              <a:tr h="278130">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baseline="0" dirty="0" smtClean="0"/>
                        <a:t>-</a:t>
                      </a: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Forward Gear activated</a:t>
                      </a:r>
                      <a:endParaRPr lang="en-SG" sz="1000" dirty="0" smtClean="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2669583368"/>
                  </a:ext>
                </a:extLst>
              </a:tr>
              <a:tr h="278130">
                <a:tc rowSpan="4">
                  <a:txBody>
                    <a:bodyPr/>
                    <a:lstStyle/>
                    <a:p>
                      <a:r>
                        <a:rPr lang="en-US" sz="1000" baseline="0" dirty="0" smtClean="0"/>
                        <a:t>No Trailer</a:t>
                      </a:r>
                    </a:p>
                  </a:txBody>
                  <a:tcPr marL="68580" marR="68580" marT="34290" marB="34290"/>
                </a:tc>
                <a:tc>
                  <a:txBody>
                    <a:bodyPr/>
                    <a:lstStyle/>
                    <a:p>
                      <a:r>
                        <a:rPr lang="en-US" sz="1000" dirty="0" smtClean="0"/>
                        <a:t>Reverse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vdu-rear-near.png OSD</a:t>
                      </a:r>
                      <a:endParaRPr lang="en-SG" sz="1000" dirty="0" smtClean="0">
                        <a:solidFill>
                          <a:schemeClr val="tx1"/>
                        </a:solidFill>
                      </a:endParaRPr>
                    </a:p>
                  </a:txBody>
                  <a:tcPr marL="68580" marR="68580" marT="34290" marB="34290"/>
                </a:tc>
                <a:extLst>
                  <a:ext uri="{0D108BD9-81ED-4DB2-BD59-A6C34878D82A}">
                    <a16:rowId xmlns:a16="http://schemas.microsoft.com/office/drawing/2014/main" val="1596936741"/>
                  </a:ext>
                </a:extLst>
              </a:tr>
              <a:tr h="278130">
                <a:tc vMerge="1">
                  <a:txBody>
                    <a:bodyPr/>
                    <a:lstStyle/>
                    <a:p>
                      <a:endParaRPr lang="en-US" baseline="0" dirty="0" smtClean="0"/>
                    </a:p>
                  </a:txBody>
                  <a:tcPr/>
                </a:tc>
                <a:tc rowSpan="3">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t>REAR button pressed on VDU</a:t>
                      </a:r>
                      <a:endParaRPr lang="en-SG" sz="1000" dirty="0" smtClean="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a:t>
                      </a:r>
                      <a:r>
                        <a:rPr lang="en-US" sz="1000" baseline="0" dirty="0" smtClean="0">
                          <a:solidFill>
                            <a:srgbClr val="00B050"/>
                          </a:solidFill>
                        </a:rPr>
                        <a:t>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1642398119"/>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vdu-rear-near.png OSD</a:t>
                      </a:r>
                      <a:endParaRPr lang="en-SG" sz="1000" dirty="0" smtClean="0">
                        <a:solidFill>
                          <a:schemeClr val="tx1"/>
                        </a:solidFill>
                      </a:endParaRPr>
                    </a:p>
                  </a:txBody>
                  <a:tcPr marL="68580" marR="68580" marT="34290" marB="34290"/>
                </a:tc>
                <a:extLst>
                  <a:ext uri="{0D108BD9-81ED-4DB2-BD59-A6C34878D82A}">
                    <a16:rowId xmlns:a16="http://schemas.microsoft.com/office/drawing/2014/main" val="408381617"/>
                  </a:ext>
                </a:extLst>
              </a:tr>
              <a:tr h="278130">
                <a:tc vMerge="1">
                  <a:txBody>
                    <a:bodyPr/>
                    <a:lstStyle/>
                    <a:p>
                      <a:endParaRPr lang="en-US" baseline="0"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extLst>
                  <a:ext uri="{0D108BD9-81ED-4DB2-BD59-A6C34878D82A}">
                    <a16:rowId xmlns:a16="http://schemas.microsoft.com/office/drawing/2014/main" val="194278289"/>
                  </a:ext>
                </a:extLst>
              </a:tr>
              <a:tr h="278130">
                <a:tc rowSpan="5">
                  <a:txBody>
                    <a:bodyPr/>
                    <a:lstStyle/>
                    <a:p>
                      <a:r>
                        <a:rPr lang="en-US" sz="1000" baseline="0" dirty="0" smtClean="0"/>
                        <a:t>Trailer Connected</a:t>
                      </a:r>
                    </a:p>
                  </a:txBody>
                  <a:tcPr marL="68580" marR="68580" marT="34290" marB="34290"/>
                </a:tc>
                <a:tc>
                  <a:txBody>
                    <a:bodyPr/>
                    <a:lstStyle/>
                    <a:p>
                      <a:r>
                        <a:rPr lang="en-US" sz="1000" dirty="0" smtClean="0"/>
                        <a:t>Reverse</a:t>
                      </a:r>
                      <a:r>
                        <a:rPr lang="en-US" sz="1000" baseline="0" dirty="0" smtClean="0"/>
                        <a:t> Gear activated</a:t>
                      </a:r>
                      <a:endParaRPr lang="en-SG" sz="1000" dirty="0"/>
                    </a:p>
                  </a:txBody>
                  <a:tcPr marL="68580" marR="68580" marT="34290" marB="34290"/>
                </a:tc>
                <a:tc>
                  <a:txBody>
                    <a:bodyPr/>
                    <a:lstStyle/>
                    <a:p>
                      <a:r>
                        <a:rPr lang="en-US" sz="1000" dirty="0" smtClean="0"/>
                        <a:t>-</a:t>
                      </a:r>
                      <a:endParaRPr lang="en-SG" sz="1000" dirty="0"/>
                    </a:p>
                  </a:txBody>
                  <a:tcPr marL="68580" marR="68580" marT="34290" marB="34290"/>
                </a:tc>
                <a:tc>
                  <a:txBody>
                    <a:bodyPr/>
                    <a:lstStyle/>
                    <a:p>
                      <a:r>
                        <a:rPr lang="en-US" sz="1000" strike="sngStrike" dirty="0" smtClean="0">
                          <a:solidFill>
                            <a:srgbClr val="7030A0"/>
                          </a:solidFill>
                        </a:rPr>
                        <a:t>Trailer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vdu-trailer.png OSD</a:t>
                      </a:r>
                      <a:endParaRPr lang="en-SG" sz="1000" dirty="0" smtClean="0">
                        <a:solidFill>
                          <a:schemeClr val="tx1"/>
                        </a:solidFill>
                      </a:endParaRPr>
                    </a:p>
                  </a:txBody>
                  <a:tcPr marL="68580" marR="68580" marT="34290" marB="34290"/>
                </a:tc>
                <a:extLst>
                  <a:ext uri="{0D108BD9-81ED-4DB2-BD59-A6C34878D82A}">
                    <a16:rowId xmlns:a16="http://schemas.microsoft.com/office/drawing/2014/main" val="2536663617"/>
                  </a:ext>
                </a:extLst>
              </a:tr>
              <a:tr h="278130">
                <a:tc vMerge="1">
                  <a:txBody>
                    <a:bodyPr/>
                    <a:lstStyle/>
                    <a:p>
                      <a:endParaRPr lang="en-SG" dirty="0"/>
                    </a:p>
                  </a:txBody>
                  <a:tcPr/>
                </a:tc>
                <a:tc rowSpan="4">
                  <a:txBody>
                    <a:bodyPr/>
                    <a:lstStyle/>
                    <a:p>
                      <a:r>
                        <a:rPr lang="en-US" sz="1000" dirty="0" smtClean="0"/>
                        <a:t>REAR button pressed on VDU</a:t>
                      </a:r>
                      <a:endParaRPr lang="en-SG" sz="1000" dirty="0"/>
                    </a:p>
                  </a:txBody>
                  <a:tcPr marL="68580" marR="68580" marT="34290" marB="34290"/>
                </a:tc>
                <a:tc>
                  <a:txBody>
                    <a:bodyPr/>
                    <a:lstStyle/>
                    <a:p>
                      <a:r>
                        <a:rPr lang="en-US" sz="1000" dirty="0" smtClean="0">
                          <a:solidFill>
                            <a:srgbClr val="0070C0"/>
                          </a:solidFill>
                        </a:rPr>
                        <a:t>Front TI</a:t>
                      </a:r>
                      <a:endParaRPr lang="en-SG" sz="1000" dirty="0">
                        <a:solidFill>
                          <a:srgbClr val="0070C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trike="sngStrike" dirty="0" smtClean="0">
                          <a:solidFill>
                            <a:srgbClr val="7030A0"/>
                          </a:solidFill>
                        </a:rPr>
                        <a:t>Trailer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4133127011"/>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strike="sngStrike" dirty="0" smtClean="0">
                          <a:solidFill>
                            <a:srgbClr val="7030A0"/>
                          </a:solidFill>
                        </a:rPr>
                        <a:t>Trailer</a:t>
                      </a:r>
                      <a:endParaRPr lang="en-SG" sz="1000" strike="sngStrike" dirty="0">
                        <a:solidFill>
                          <a:srgbClr val="7030A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trike="sngStrike" dirty="0" smtClean="0">
                          <a:solidFill>
                            <a:srgbClr val="00B050"/>
                          </a:solidFill>
                        </a:rPr>
                        <a:t>Rear Far</a:t>
                      </a:r>
                      <a:endParaRPr lang="en-SG" sz="1000" strike="sngStrike" dirty="0" smtClean="0">
                        <a:solidFill>
                          <a:srgbClr val="00B050"/>
                        </a:solidFill>
                      </a:endParaRPr>
                    </a:p>
                  </a:txBody>
                  <a:tcPr marL="68580" marR="68580" marT="34290" marB="34290"/>
                </a:tc>
                <a:extLst>
                  <a:ext uri="{0D108BD9-81ED-4DB2-BD59-A6C34878D82A}">
                    <a16:rowId xmlns:a16="http://schemas.microsoft.com/office/drawing/2014/main" val="3649334408"/>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00B050"/>
                          </a:solidFill>
                        </a:rPr>
                        <a:t>Rear Far</a:t>
                      </a:r>
                      <a:endParaRPr lang="en-SG" sz="1000" dirty="0">
                        <a:solidFill>
                          <a:srgbClr val="00B05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FF0000"/>
                          </a:solidFill>
                        </a:rPr>
                        <a:t>Rear Near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chemeClr val="tx1"/>
                          </a:solidFill>
                        </a:rPr>
                        <a:t>vdu-trailer.png OSD</a:t>
                      </a:r>
                      <a:endParaRPr lang="en-SG" sz="1000" dirty="0" smtClean="0">
                        <a:solidFill>
                          <a:schemeClr val="tx1"/>
                        </a:solidFill>
                      </a:endParaRPr>
                    </a:p>
                  </a:txBody>
                  <a:tcPr marL="68580" marR="68580" marT="34290" marB="34290"/>
                </a:tc>
                <a:extLst>
                  <a:ext uri="{0D108BD9-81ED-4DB2-BD59-A6C34878D82A}">
                    <a16:rowId xmlns:a16="http://schemas.microsoft.com/office/drawing/2014/main" val="3540618925"/>
                  </a:ext>
                </a:extLst>
              </a:tr>
              <a:tr h="278130">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vMerge="1">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endParaRPr lang="en-SG" dirty="0" smtClean="0"/>
                    </a:p>
                  </a:txBody>
                  <a:tcPr/>
                </a:tc>
                <a:tc>
                  <a:txBody>
                    <a:bodyPr/>
                    <a:lstStyle/>
                    <a:p>
                      <a:r>
                        <a:rPr lang="en-US" sz="1000" dirty="0" smtClean="0">
                          <a:solidFill>
                            <a:srgbClr val="FF0000"/>
                          </a:solidFill>
                        </a:rPr>
                        <a:t>Rear Near</a:t>
                      </a:r>
                      <a:endParaRPr lang="en-SG" sz="1000" dirty="0">
                        <a:solidFill>
                          <a:srgbClr val="FF0000"/>
                        </a:solidFill>
                      </a:endParaRPr>
                    </a:p>
                  </a:txBody>
                  <a:tcPr marL="68580" marR="68580" marT="34290" marB="34290"/>
                </a:tc>
                <a:tc>
                  <a: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US" sz="1000" strike="sngStrike" dirty="0" smtClean="0">
                          <a:solidFill>
                            <a:srgbClr val="7030A0"/>
                          </a:solidFill>
                        </a:rPr>
                        <a:t>Trailer</a:t>
                      </a:r>
                    </a:p>
                    <a:p>
                      <a:pPr marL="0" marR="0" lvl="0" indent="0" algn="l" defTabSz="914400" rtl="0" eaLnBrk="1" fontAlgn="auto" latinLnBrk="0" hangingPunct="1">
                        <a:lnSpc>
                          <a:spcPct val="100000"/>
                        </a:lnSpc>
                        <a:spcBef>
                          <a:spcPts val="0"/>
                        </a:spcBef>
                        <a:spcAft>
                          <a:spcPts val="0"/>
                        </a:spcAft>
                        <a:buClrTx/>
                        <a:buSzTx/>
                        <a:buFontTx/>
                        <a:buNone/>
                        <a:tabLst/>
                        <a:defRPr/>
                      </a:pPr>
                      <a:r>
                        <a:rPr lang="en-US" sz="1000" dirty="0" smtClean="0">
                          <a:solidFill>
                            <a:srgbClr val="00B050"/>
                          </a:solidFill>
                        </a:rPr>
                        <a:t>Rear Far</a:t>
                      </a:r>
                      <a:endParaRPr lang="en-SG" sz="1000" dirty="0" smtClean="0">
                        <a:solidFill>
                          <a:srgbClr val="00B050"/>
                        </a:solidFill>
                      </a:endParaRPr>
                    </a:p>
                  </a:txBody>
                  <a:tcPr marL="68580" marR="68580" marT="34290" marB="34290"/>
                </a:tc>
                <a:extLst>
                  <a:ext uri="{0D108BD9-81ED-4DB2-BD59-A6C34878D82A}">
                    <a16:rowId xmlns:a16="http://schemas.microsoft.com/office/drawing/2014/main" val="2103636511"/>
                  </a:ext>
                </a:extLst>
              </a:tr>
            </a:tbl>
          </a:graphicData>
        </a:graphic>
      </p:graphicFrame>
      <p:sp>
        <p:nvSpPr>
          <p:cNvPr id="10" name="TextBox 9"/>
          <p:cNvSpPr txBox="1"/>
          <p:nvPr/>
        </p:nvSpPr>
        <p:spPr>
          <a:xfrm>
            <a:off x="2798618" y="145596"/>
            <a:ext cx="6096000" cy="248209"/>
          </a:xfrm>
          <a:prstGeom prst="rect">
            <a:avLst/>
          </a:prstGeom>
          <a:noFill/>
        </p:spPr>
        <p:txBody>
          <a:bodyPr wrap="square" rtlCol="0">
            <a:spAutoFit/>
          </a:bodyPr>
          <a:lstStyle/>
          <a:p>
            <a:r>
              <a:rPr lang="en-US" sz="1013" b="1" dirty="0"/>
              <a:t>Summary</a:t>
            </a:r>
          </a:p>
        </p:txBody>
      </p:sp>
      <p:graphicFrame>
        <p:nvGraphicFramePr>
          <p:cNvPr id="11" name="Table 10"/>
          <p:cNvGraphicFramePr>
            <a:graphicFrameLocks noGrp="1"/>
          </p:cNvGraphicFramePr>
          <p:nvPr>
            <p:extLst/>
          </p:nvPr>
        </p:nvGraphicFramePr>
        <p:xfrm>
          <a:off x="276601" y="429264"/>
          <a:ext cx="2376545" cy="1947418"/>
        </p:xfrm>
        <a:graphic>
          <a:graphicData uri="http://schemas.openxmlformats.org/drawingml/2006/table">
            <a:tbl>
              <a:tblPr firstRow="1" firstCol="1" bandRow="1">
                <a:tableStyleId>{5940675A-B579-460E-94D1-54222C63F5DA}</a:tableStyleId>
              </a:tblPr>
              <a:tblGrid>
                <a:gridCol w="217171">
                  <a:extLst>
                    <a:ext uri="{9D8B030D-6E8A-4147-A177-3AD203B41FA5}">
                      <a16:colId xmlns:a16="http://schemas.microsoft.com/office/drawing/2014/main" val="1020671055"/>
                    </a:ext>
                  </a:extLst>
                </a:gridCol>
                <a:gridCol w="1144098">
                  <a:extLst>
                    <a:ext uri="{9D8B030D-6E8A-4147-A177-3AD203B41FA5}">
                      <a16:colId xmlns:a16="http://schemas.microsoft.com/office/drawing/2014/main" val="2415522152"/>
                    </a:ext>
                  </a:extLst>
                </a:gridCol>
                <a:gridCol w="1015276">
                  <a:extLst>
                    <a:ext uri="{9D8B030D-6E8A-4147-A177-3AD203B41FA5}">
                      <a16:colId xmlns:a16="http://schemas.microsoft.com/office/drawing/2014/main" val="840371708"/>
                    </a:ext>
                  </a:extLst>
                </a:gridCol>
              </a:tblGrid>
              <a:tr h="177038">
                <a:tc gridSpan="3">
                  <a:txBody>
                    <a:bodyPr/>
                    <a:lstStyle/>
                    <a:p>
                      <a:pPr>
                        <a:lnSpc>
                          <a:spcPct val="107000"/>
                        </a:lnSpc>
                        <a:spcAft>
                          <a:spcPts val="0"/>
                        </a:spcAft>
                      </a:pPr>
                      <a:r>
                        <a:rPr lang="en-SG" sz="900" smtClean="0"/>
                        <a:t>J6 - D38999/24WE35SN</a:t>
                      </a:r>
                      <a:endParaRPr lang="en-SG" sz="900" dirty="0" smtClean="0"/>
                    </a:p>
                  </a:txBody>
                  <a:tcPr marL="32833" marR="32833" marT="0" marB="0" anchor="ctr"/>
                </a:tc>
                <a:tc hMerge="1">
                  <a:txBody>
                    <a:bodyPr/>
                    <a:lstStyle/>
                    <a:p>
                      <a:pPr>
                        <a:lnSpc>
                          <a:spcPct val="107000"/>
                        </a:lnSpc>
                        <a:spcAft>
                          <a:spcPts val="0"/>
                        </a:spcAft>
                      </a:pPr>
                      <a:endParaRPr lang="en-SG" sz="1200" dirty="0"/>
                    </a:p>
                  </a:txBody>
                  <a:tcPr marL="16267" marR="16267" marT="0" marB="0" anchor="ctr"/>
                </a:tc>
                <a:tc hMerge="1">
                  <a:txBody>
                    <a:bodyPr/>
                    <a:lstStyle/>
                    <a:p>
                      <a:pPr>
                        <a:lnSpc>
                          <a:spcPct val="107000"/>
                        </a:lnSpc>
                        <a:spcAft>
                          <a:spcPts val="0"/>
                        </a:spcAft>
                      </a:pPr>
                      <a:endParaRPr lang="en-SG" sz="1100" dirty="0"/>
                    </a:p>
                  </a:txBody>
                  <a:tcPr marL="43777" marR="43777" marT="0" marB="0" anchor="ctr"/>
                </a:tc>
                <a:extLst>
                  <a:ext uri="{0D108BD9-81ED-4DB2-BD59-A6C34878D82A}">
                    <a16:rowId xmlns:a16="http://schemas.microsoft.com/office/drawing/2014/main" val="4204043556"/>
                  </a:ext>
                </a:extLst>
              </a:tr>
              <a:tr h="177038">
                <a:tc>
                  <a:txBody>
                    <a:bodyPr/>
                    <a:lstStyle/>
                    <a:p>
                      <a:pPr>
                        <a:lnSpc>
                          <a:spcPct val="107000"/>
                        </a:lnSpc>
                        <a:spcAft>
                          <a:spcPts val="0"/>
                        </a:spcAft>
                      </a:pPr>
                      <a:r>
                        <a:rPr lang="en-SG" sz="900">
                          <a:solidFill>
                            <a:schemeClr val="tx1"/>
                          </a:solidFill>
                        </a:rPr>
                        <a:t>26</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rowSpan="2">
                  <a:txBody>
                    <a:bodyPr/>
                    <a:lstStyle/>
                    <a:p>
                      <a:pPr>
                        <a:lnSpc>
                          <a:spcPct val="107000"/>
                        </a:lnSpc>
                        <a:spcAft>
                          <a:spcPts val="0"/>
                        </a:spcAft>
                      </a:pPr>
                      <a:r>
                        <a:rPr lang="en-SG" sz="900" dirty="0">
                          <a:solidFill>
                            <a:schemeClr val="tx1"/>
                          </a:solidFill>
                        </a:rPr>
                        <a:t>Trailer</a:t>
                      </a:r>
                    </a:p>
                  </a:txBody>
                  <a:tcPr marL="32833" marR="32833" marT="0" marB="0" anchor="ctr"/>
                </a:tc>
                <a:extLst>
                  <a:ext uri="{0D108BD9-81ED-4DB2-BD59-A6C34878D82A}">
                    <a16:rowId xmlns:a16="http://schemas.microsoft.com/office/drawing/2014/main" val="186661505"/>
                  </a:ext>
                </a:extLst>
              </a:tr>
              <a:tr h="177038">
                <a:tc>
                  <a:txBody>
                    <a:bodyPr/>
                    <a:lstStyle/>
                    <a:p>
                      <a:pPr>
                        <a:lnSpc>
                          <a:spcPct val="107000"/>
                        </a:lnSpc>
                        <a:spcAft>
                          <a:spcPts val="0"/>
                        </a:spcAft>
                      </a:pPr>
                      <a:r>
                        <a:rPr lang="en-SG" sz="900">
                          <a:solidFill>
                            <a:schemeClr val="tx1"/>
                          </a:solidFill>
                        </a:rPr>
                        <a:t>27</a:t>
                      </a:r>
                    </a:p>
                  </a:txBody>
                  <a:tcPr marL="32833" marR="32833" marT="0" marB="0" anchor="ctr"/>
                </a:tc>
                <a:tc>
                  <a:txBody>
                    <a:bodyPr/>
                    <a:lstStyle/>
                    <a:p>
                      <a:pPr>
                        <a:lnSpc>
                          <a:spcPct val="107000"/>
                        </a:lnSpc>
                        <a:spcAft>
                          <a:spcPts val="0"/>
                        </a:spcAft>
                      </a:pPr>
                      <a:r>
                        <a:rPr lang="en-SG" sz="900" dirty="0">
                          <a:solidFill>
                            <a:schemeClr val="tx1"/>
                          </a:solidFill>
                        </a:rPr>
                        <a:t>DI-1</a:t>
                      </a:r>
                    </a:p>
                  </a:txBody>
                  <a:tcPr marL="12200" marR="12200" marT="0" marB="0" anchor="ctr"/>
                </a:tc>
                <a:tc vMerge="1">
                  <a:txBody>
                    <a:bodyPr/>
                    <a:lstStyle/>
                    <a:p>
                      <a:endParaRPr lang="en-SG"/>
                    </a:p>
                  </a:txBody>
                  <a:tcPr/>
                </a:tc>
                <a:extLst>
                  <a:ext uri="{0D108BD9-81ED-4DB2-BD59-A6C34878D82A}">
                    <a16:rowId xmlns:a16="http://schemas.microsoft.com/office/drawing/2014/main" val="11380795"/>
                  </a:ext>
                </a:extLst>
              </a:tr>
              <a:tr h="177038">
                <a:tc>
                  <a:txBody>
                    <a:bodyPr/>
                    <a:lstStyle/>
                    <a:p>
                      <a:pPr>
                        <a:lnSpc>
                          <a:spcPct val="107000"/>
                        </a:lnSpc>
                        <a:spcAft>
                          <a:spcPts val="0"/>
                        </a:spcAft>
                      </a:pPr>
                      <a:r>
                        <a:rPr lang="en-SG" sz="900"/>
                        <a:t>28</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rowSpan="2">
                  <a:txBody>
                    <a:bodyPr/>
                    <a:lstStyle/>
                    <a:p>
                      <a:pPr>
                        <a:lnSpc>
                          <a:spcPct val="107000"/>
                        </a:lnSpc>
                        <a:spcAft>
                          <a:spcPts val="0"/>
                        </a:spcAft>
                      </a:pPr>
                      <a:r>
                        <a:rPr lang="en-SG" sz="900"/>
                        <a:t>Reverse Gear</a:t>
                      </a:r>
                    </a:p>
                  </a:txBody>
                  <a:tcPr marL="32833" marR="32833" marT="0" marB="0" anchor="ctr"/>
                </a:tc>
                <a:extLst>
                  <a:ext uri="{0D108BD9-81ED-4DB2-BD59-A6C34878D82A}">
                    <a16:rowId xmlns:a16="http://schemas.microsoft.com/office/drawing/2014/main" val="1707595404"/>
                  </a:ext>
                </a:extLst>
              </a:tr>
              <a:tr h="177038">
                <a:tc>
                  <a:txBody>
                    <a:bodyPr/>
                    <a:lstStyle/>
                    <a:p>
                      <a:pPr>
                        <a:lnSpc>
                          <a:spcPct val="107000"/>
                        </a:lnSpc>
                        <a:spcAft>
                          <a:spcPts val="0"/>
                        </a:spcAft>
                      </a:pPr>
                      <a:r>
                        <a:rPr lang="en-SG" sz="900"/>
                        <a:t>29</a:t>
                      </a:r>
                    </a:p>
                  </a:txBody>
                  <a:tcPr marL="32833" marR="32833" marT="0" marB="0" anchor="ctr"/>
                </a:tc>
                <a:tc>
                  <a:txBody>
                    <a:bodyPr/>
                    <a:lstStyle/>
                    <a:p>
                      <a:pPr>
                        <a:lnSpc>
                          <a:spcPct val="107000"/>
                        </a:lnSpc>
                        <a:spcAft>
                          <a:spcPts val="0"/>
                        </a:spcAft>
                      </a:pPr>
                      <a:r>
                        <a:rPr lang="en-SG" sz="900" dirty="0"/>
                        <a:t>DI-2</a:t>
                      </a:r>
                    </a:p>
                  </a:txBody>
                  <a:tcPr marL="12200" marR="12200" marT="0" marB="0" anchor="ctr"/>
                </a:tc>
                <a:tc vMerge="1">
                  <a:txBody>
                    <a:bodyPr/>
                    <a:lstStyle/>
                    <a:p>
                      <a:endParaRPr lang="en-SG"/>
                    </a:p>
                  </a:txBody>
                  <a:tcPr/>
                </a:tc>
                <a:extLst>
                  <a:ext uri="{0D108BD9-81ED-4DB2-BD59-A6C34878D82A}">
                    <a16:rowId xmlns:a16="http://schemas.microsoft.com/office/drawing/2014/main" val="596185226"/>
                  </a:ext>
                </a:extLst>
              </a:tr>
              <a:tr h="177038">
                <a:tc>
                  <a:txBody>
                    <a:bodyPr/>
                    <a:lstStyle/>
                    <a:p>
                      <a:pPr>
                        <a:lnSpc>
                          <a:spcPct val="107000"/>
                        </a:lnSpc>
                        <a:spcAft>
                          <a:spcPts val="0"/>
                        </a:spcAft>
                      </a:pPr>
                      <a:r>
                        <a:rPr lang="en-SG" sz="900"/>
                        <a:t>30</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rowSpan="2">
                  <a:txBody>
                    <a:bodyPr/>
                    <a:lstStyle/>
                    <a:p>
                      <a:pPr>
                        <a:lnSpc>
                          <a:spcPct val="107000"/>
                        </a:lnSpc>
                        <a:spcAft>
                          <a:spcPts val="0"/>
                        </a:spcAft>
                      </a:pPr>
                      <a:r>
                        <a:rPr lang="en-SG" sz="900"/>
                        <a:t>Forward Gear</a:t>
                      </a:r>
                    </a:p>
                  </a:txBody>
                  <a:tcPr marL="32833" marR="32833" marT="0" marB="0" anchor="ctr"/>
                </a:tc>
                <a:extLst>
                  <a:ext uri="{0D108BD9-81ED-4DB2-BD59-A6C34878D82A}">
                    <a16:rowId xmlns:a16="http://schemas.microsoft.com/office/drawing/2014/main" val="3544616481"/>
                  </a:ext>
                </a:extLst>
              </a:tr>
              <a:tr h="177038">
                <a:tc>
                  <a:txBody>
                    <a:bodyPr/>
                    <a:lstStyle/>
                    <a:p>
                      <a:pPr>
                        <a:lnSpc>
                          <a:spcPct val="107000"/>
                        </a:lnSpc>
                        <a:spcAft>
                          <a:spcPts val="0"/>
                        </a:spcAft>
                      </a:pPr>
                      <a:r>
                        <a:rPr lang="en-SG" sz="900"/>
                        <a:t>31</a:t>
                      </a:r>
                    </a:p>
                  </a:txBody>
                  <a:tcPr marL="32833" marR="32833" marT="0" marB="0" anchor="ctr"/>
                </a:tc>
                <a:tc>
                  <a:txBody>
                    <a:bodyPr/>
                    <a:lstStyle/>
                    <a:p>
                      <a:pPr>
                        <a:lnSpc>
                          <a:spcPct val="107000"/>
                        </a:lnSpc>
                        <a:spcAft>
                          <a:spcPts val="0"/>
                        </a:spcAft>
                      </a:pPr>
                      <a:r>
                        <a:rPr lang="en-SG" sz="900" dirty="0"/>
                        <a:t>DI-3</a:t>
                      </a:r>
                    </a:p>
                  </a:txBody>
                  <a:tcPr marL="12200" marR="12200" marT="0" marB="0" anchor="ctr"/>
                </a:tc>
                <a:tc vMerge="1">
                  <a:txBody>
                    <a:bodyPr/>
                    <a:lstStyle/>
                    <a:p>
                      <a:endParaRPr lang="en-SG"/>
                    </a:p>
                  </a:txBody>
                  <a:tcPr/>
                </a:tc>
                <a:extLst>
                  <a:ext uri="{0D108BD9-81ED-4DB2-BD59-A6C34878D82A}">
                    <a16:rowId xmlns:a16="http://schemas.microsoft.com/office/drawing/2014/main" val="4292428973"/>
                  </a:ext>
                </a:extLst>
              </a:tr>
              <a:tr h="177038">
                <a:tc>
                  <a:txBody>
                    <a:bodyPr/>
                    <a:lstStyle/>
                    <a:p>
                      <a:pPr>
                        <a:lnSpc>
                          <a:spcPct val="107000"/>
                        </a:lnSpc>
                        <a:spcAft>
                          <a:spcPts val="0"/>
                        </a:spcAft>
                      </a:pPr>
                      <a:r>
                        <a:rPr lang="en-SG" sz="900" dirty="0"/>
                        <a:t>43</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rowSpan="2">
                  <a:txBody>
                    <a:bodyPr/>
                    <a:lstStyle/>
                    <a:p>
                      <a:pPr>
                        <a:lnSpc>
                          <a:spcPct val="107000"/>
                        </a:lnSpc>
                        <a:spcAft>
                          <a:spcPts val="0"/>
                        </a:spcAft>
                      </a:pPr>
                      <a:r>
                        <a:rPr lang="en-SG" sz="900" dirty="0"/>
                        <a:t>IR Control</a:t>
                      </a:r>
                    </a:p>
                  </a:txBody>
                  <a:tcPr marL="32833" marR="32833" marT="0" marB="0" anchor="ctr"/>
                </a:tc>
                <a:extLst>
                  <a:ext uri="{0D108BD9-81ED-4DB2-BD59-A6C34878D82A}">
                    <a16:rowId xmlns:a16="http://schemas.microsoft.com/office/drawing/2014/main" val="268724777"/>
                  </a:ext>
                </a:extLst>
              </a:tr>
              <a:tr h="177038">
                <a:tc>
                  <a:txBody>
                    <a:bodyPr/>
                    <a:lstStyle/>
                    <a:p>
                      <a:pPr>
                        <a:lnSpc>
                          <a:spcPct val="107000"/>
                        </a:lnSpc>
                        <a:spcAft>
                          <a:spcPts val="0"/>
                        </a:spcAft>
                      </a:pPr>
                      <a:r>
                        <a:rPr lang="en-SG" sz="900"/>
                        <a:t>44</a:t>
                      </a:r>
                    </a:p>
                  </a:txBody>
                  <a:tcPr marL="32833" marR="32833" marT="0" marB="0" anchor="ctr"/>
                </a:tc>
                <a:tc>
                  <a:txBody>
                    <a:bodyPr/>
                    <a:lstStyle/>
                    <a:p>
                      <a:pPr>
                        <a:lnSpc>
                          <a:spcPct val="107000"/>
                        </a:lnSpc>
                        <a:spcAft>
                          <a:spcPts val="0"/>
                        </a:spcAft>
                      </a:pPr>
                      <a:r>
                        <a:rPr lang="en-SG" sz="900" dirty="0"/>
                        <a:t>DO-1</a:t>
                      </a:r>
                    </a:p>
                  </a:txBody>
                  <a:tcPr marL="12200" marR="12200" marT="0" marB="0" anchor="ctr"/>
                </a:tc>
                <a:tc vMerge="1">
                  <a:txBody>
                    <a:bodyPr/>
                    <a:lstStyle/>
                    <a:p>
                      <a:endParaRPr lang="en-SG"/>
                    </a:p>
                  </a:txBody>
                  <a:tcPr/>
                </a:tc>
                <a:extLst>
                  <a:ext uri="{0D108BD9-81ED-4DB2-BD59-A6C34878D82A}">
                    <a16:rowId xmlns:a16="http://schemas.microsoft.com/office/drawing/2014/main" val="1285730844"/>
                  </a:ext>
                </a:extLst>
              </a:tr>
              <a:tr h="177038">
                <a:tc>
                  <a:txBody>
                    <a:bodyPr/>
                    <a:lstStyle/>
                    <a:p>
                      <a:pPr>
                        <a:lnSpc>
                          <a:spcPct val="107000"/>
                        </a:lnSpc>
                        <a:spcAft>
                          <a:spcPts val="0"/>
                        </a:spcAft>
                      </a:pPr>
                      <a:r>
                        <a:rPr lang="en-US" sz="900" dirty="0" smtClean="0">
                          <a:solidFill>
                            <a:schemeClr val="tx1"/>
                          </a:solidFill>
                        </a:rPr>
                        <a:t>45</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rowSpan="2">
                  <a:txBody>
                    <a:bodyPr/>
                    <a:lstStyle/>
                    <a:p>
                      <a:pPr>
                        <a:lnSpc>
                          <a:spcPct val="107000"/>
                        </a:lnSpc>
                        <a:spcAft>
                          <a:spcPts val="0"/>
                        </a:spcAft>
                      </a:pPr>
                      <a:r>
                        <a:rPr lang="en-US" sz="900" dirty="0" smtClean="0">
                          <a:solidFill>
                            <a:schemeClr val="tx1"/>
                          </a:solidFill>
                        </a:rPr>
                        <a:t>IR Control</a:t>
                      </a:r>
                      <a:endParaRPr lang="en-SG" sz="900" dirty="0">
                        <a:solidFill>
                          <a:schemeClr val="tx1"/>
                        </a:solidFill>
                      </a:endParaRPr>
                    </a:p>
                  </a:txBody>
                  <a:tcPr marL="32833" marR="32833" marT="0" marB="0" anchor="ctr"/>
                </a:tc>
                <a:extLst>
                  <a:ext uri="{0D108BD9-81ED-4DB2-BD59-A6C34878D82A}">
                    <a16:rowId xmlns:a16="http://schemas.microsoft.com/office/drawing/2014/main" val="156501856"/>
                  </a:ext>
                </a:extLst>
              </a:tr>
              <a:tr h="177038">
                <a:tc>
                  <a:txBody>
                    <a:bodyPr/>
                    <a:lstStyle/>
                    <a:p>
                      <a:pPr>
                        <a:lnSpc>
                          <a:spcPct val="107000"/>
                        </a:lnSpc>
                        <a:spcAft>
                          <a:spcPts val="0"/>
                        </a:spcAft>
                      </a:pPr>
                      <a:r>
                        <a:rPr lang="en-US" sz="900" dirty="0" smtClean="0">
                          <a:solidFill>
                            <a:schemeClr val="tx1"/>
                          </a:solidFill>
                        </a:rPr>
                        <a:t>46</a:t>
                      </a:r>
                      <a:endParaRPr lang="en-SG" sz="900" dirty="0">
                        <a:solidFill>
                          <a:schemeClr val="tx1"/>
                        </a:solidFill>
                      </a:endParaRPr>
                    </a:p>
                  </a:txBody>
                  <a:tcPr marL="32833" marR="32833" marT="0" marB="0" anchor="ctr"/>
                </a:tc>
                <a:tc>
                  <a:txBody>
                    <a:bodyPr/>
                    <a:lstStyle/>
                    <a:p>
                      <a:pPr>
                        <a:lnSpc>
                          <a:spcPct val="107000"/>
                        </a:lnSpc>
                        <a:spcAft>
                          <a:spcPts val="0"/>
                        </a:spcAft>
                      </a:pPr>
                      <a:r>
                        <a:rPr lang="en-US" sz="900" dirty="0" smtClean="0">
                          <a:solidFill>
                            <a:schemeClr val="tx1"/>
                          </a:solidFill>
                        </a:rPr>
                        <a:t>DO+2</a:t>
                      </a:r>
                      <a:endParaRPr lang="en-SG" sz="900" dirty="0">
                        <a:solidFill>
                          <a:schemeClr val="tx1"/>
                        </a:solidFill>
                      </a:endParaRPr>
                    </a:p>
                  </a:txBody>
                  <a:tcPr marL="12200" marR="12200" marT="0" marB="0" anchor="ctr"/>
                </a:tc>
                <a:tc vMerge="1">
                  <a:txBody>
                    <a:bodyPr/>
                    <a:lstStyle/>
                    <a:p>
                      <a:pPr>
                        <a:lnSpc>
                          <a:spcPct val="107000"/>
                        </a:lnSpc>
                        <a:spcAft>
                          <a:spcPts val="0"/>
                        </a:spcAft>
                      </a:pPr>
                      <a:endParaRPr lang="en-SG" sz="1200" dirty="0"/>
                    </a:p>
                  </a:txBody>
                  <a:tcPr marL="43777" marR="43777" marT="0" marB="0" anchor="ctr"/>
                </a:tc>
                <a:extLst>
                  <a:ext uri="{0D108BD9-81ED-4DB2-BD59-A6C34878D82A}">
                    <a16:rowId xmlns:a16="http://schemas.microsoft.com/office/drawing/2014/main" val="42581642"/>
                  </a:ext>
                </a:extLst>
              </a:tr>
            </a:tbl>
          </a:graphicData>
        </a:graphic>
      </p:graphicFrame>
      <p:graphicFrame>
        <p:nvGraphicFramePr>
          <p:cNvPr id="12" name="Table 11"/>
          <p:cNvGraphicFramePr>
            <a:graphicFrameLocks noGrp="1"/>
          </p:cNvGraphicFramePr>
          <p:nvPr>
            <p:extLst/>
          </p:nvPr>
        </p:nvGraphicFramePr>
        <p:xfrm>
          <a:off x="276601" y="2578918"/>
          <a:ext cx="2376546" cy="1008835"/>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86082509"/>
                    </a:ext>
                  </a:extLst>
                </a:gridCol>
                <a:gridCol w="1082153">
                  <a:extLst>
                    <a:ext uri="{9D8B030D-6E8A-4147-A177-3AD203B41FA5}">
                      <a16:colId xmlns:a16="http://schemas.microsoft.com/office/drawing/2014/main" val="4109707747"/>
                    </a:ext>
                  </a:extLst>
                </a:gridCol>
                <a:gridCol w="1082153">
                  <a:extLst>
                    <a:ext uri="{9D8B030D-6E8A-4147-A177-3AD203B41FA5}">
                      <a16:colId xmlns:a16="http://schemas.microsoft.com/office/drawing/2014/main" val="947747480"/>
                    </a:ext>
                  </a:extLst>
                </a:gridCol>
              </a:tblGrid>
              <a:tr h="201767">
                <a:tc gridSpan="3">
                  <a:txBody>
                    <a:bodyPr/>
                    <a:lstStyle/>
                    <a:p>
                      <a:pPr>
                        <a:lnSpc>
                          <a:spcPct val="107000"/>
                        </a:lnSpc>
                        <a:spcAft>
                          <a:spcPts val="0"/>
                        </a:spcAft>
                      </a:pPr>
                      <a:r>
                        <a:rPr lang="en-SG" sz="900"/>
                        <a:t>J4 </a:t>
                      </a:r>
                      <a:r>
                        <a:rPr lang="en-SG" sz="900" smtClean="0"/>
                        <a:t>- TV07RW-17-20SN</a:t>
                      </a:r>
                      <a:endParaRPr lang="en-SG" sz="900" dirty="0"/>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361160913"/>
                  </a:ext>
                </a:extLst>
              </a:tr>
              <a:tr h="201767">
                <a:tc>
                  <a:txBody>
                    <a:bodyPr/>
                    <a:lstStyle/>
                    <a:p>
                      <a:pPr>
                        <a:lnSpc>
                          <a:spcPct val="107000"/>
                        </a:lnSpc>
                        <a:spcAft>
                          <a:spcPts val="0"/>
                        </a:spcAft>
                      </a:pPr>
                      <a:r>
                        <a:rPr lang="en-SG" sz="900"/>
                        <a:t>A</a:t>
                      </a:r>
                    </a:p>
                  </a:txBody>
                  <a:tcPr marL="51435" marR="51435" marT="0" marB="0" anchor="ctr"/>
                </a:tc>
                <a:tc>
                  <a:txBody>
                    <a:bodyPr/>
                    <a:lstStyle/>
                    <a:p>
                      <a:pPr>
                        <a:lnSpc>
                          <a:spcPct val="107000"/>
                        </a:lnSpc>
                        <a:spcAft>
                          <a:spcPts val="0"/>
                        </a:spcAft>
                      </a:pPr>
                      <a:r>
                        <a:rPr lang="en-SG" sz="900" dirty="0"/>
                        <a:t>HD-SDI INPUT 1</a:t>
                      </a:r>
                    </a:p>
                  </a:txBody>
                  <a:tcPr marL="51435" marR="51435" marT="0" marB="0" anchor="ctr"/>
                </a:tc>
                <a:tc>
                  <a:txBody>
                    <a:bodyPr/>
                    <a:lstStyle/>
                    <a:p>
                      <a:pPr>
                        <a:lnSpc>
                          <a:spcPct val="107000"/>
                        </a:lnSpc>
                        <a:spcAft>
                          <a:spcPts val="0"/>
                        </a:spcAft>
                      </a:pPr>
                      <a:r>
                        <a:rPr lang="en-US" sz="900" dirty="0" smtClean="0"/>
                        <a:t>Front TI</a:t>
                      </a:r>
                      <a:endParaRPr lang="en-SG" sz="900" dirty="0"/>
                    </a:p>
                  </a:txBody>
                  <a:tcPr marL="51435" marR="51435" marT="0" marB="0" anchor="ctr"/>
                </a:tc>
                <a:extLst>
                  <a:ext uri="{0D108BD9-81ED-4DB2-BD59-A6C34878D82A}">
                    <a16:rowId xmlns:a16="http://schemas.microsoft.com/office/drawing/2014/main" val="1550221054"/>
                  </a:ext>
                </a:extLst>
              </a:tr>
              <a:tr h="201767">
                <a:tc>
                  <a:txBody>
                    <a:bodyPr/>
                    <a:lstStyle/>
                    <a:p>
                      <a:pPr>
                        <a:lnSpc>
                          <a:spcPct val="107000"/>
                        </a:lnSpc>
                        <a:spcAft>
                          <a:spcPts val="0"/>
                        </a:spcAft>
                      </a:pPr>
                      <a:r>
                        <a:rPr lang="en-SG" sz="900"/>
                        <a:t>B</a:t>
                      </a:r>
                    </a:p>
                  </a:txBody>
                  <a:tcPr marL="51435" marR="51435" marT="0" marB="0" anchor="ctr"/>
                </a:tc>
                <a:tc>
                  <a:txBody>
                    <a:bodyPr/>
                    <a:lstStyle/>
                    <a:p>
                      <a:pPr>
                        <a:lnSpc>
                          <a:spcPct val="107000"/>
                        </a:lnSpc>
                        <a:spcAft>
                          <a:spcPts val="0"/>
                        </a:spcAft>
                      </a:pPr>
                      <a:r>
                        <a:rPr lang="en-SG" sz="900"/>
                        <a:t>HD-SDI INPUT 2</a:t>
                      </a:r>
                    </a:p>
                  </a:txBody>
                  <a:tcPr marL="51435" marR="51435" marT="0" marB="0" anchor="ctr"/>
                </a:tc>
                <a:tc>
                  <a:txBody>
                    <a:bodyPr/>
                    <a:lstStyle/>
                    <a:p>
                      <a:pPr>
                        <a:lnSpc>
                          <a:spcPct val="107000"/>
                        </a:lnSpc>
                        <a:spcAft>
                          <a:spcPts val="0"/>
                        </a:spcAft>
                      </a:pPr>
                      <a:r>
                        <a:rPr lang="en-US" sz="900" dirty="0" smtClean="0"/>
                        <a:t>Rear Near</a:t>
                      </a:r>
                      <a:endParaRPr lang="en-SG" sz="900" dirty="0"/>
                    </a:p>
                  </a:txBody>
                  <a:tcPr marL="51435" marR="51435" marT="0" marB="0" anchor="ctr"/>
                </a:tc>
                <a:extLst>
                  <a:ext uri="{0D108BD9-81ED-4DB2-BD59-A6C34878D82A}">
                    <a16:rowId xmlns:a16="http://schemas.microsoft.com/office/drawing/2014/main" val="4107147519"/>
                  </a:ext>
                </a:extLst>
              </a:tr>
              <a:tr h="201767">
                <a:tc>
                  <a:txBody>
                    <a:bodyPr/>
                    <a:lstStyle/>
                    <a:p>
                      <a:pPr>
                        <a:lnSpc>
                          <a:spcPct val="107000"/>
                        </a:lnSpc>
                        <a:spcAft>
                          <a:spcPts val="0"/>
                        </a:spcAft>
                      </a:pPr>
                      <a:r>
                        <a:rPr lang="en-SG" sz="900"/>
                        <a:t>C</a:t>
                      </a:r>
                    </a:p>
                  </a:txBody>
                  <a:tcPr marL="51435" marR="51435" marT="0" marB="0" anchor="ctr"/>
                </a:tc>
                <a:tc>
                  <a:txBody>
                    <a:bodyPr/>
                    <a:lstStyle/>
                    <a:p>
                      <a:pPr>
                        <a:lnSpc>
                          <a:spcPct val="107000"/>
                        </a:lnSpc>
                        <a:spcAft>
                          <a:spcPts val="0"/>
                        </a:spcAft>
                      </a:pPr>
                      <a:r>
                        <a:rPr lang="en-SG" sz="900"/>
                        <a:t>HD-SDI INPUT 3</a:t>
                      </a:r>
                    </a:p>
                  </a:txBody>
                  <a:tcPr marL="51435" marR="51435" marT="0" marB="0" anchor="ctr"/>
                </a:tc>
                <a:tc>
                  <a:txBody>
                    <a:bodyPr/>
                    <a:lstStyle/>
                    <a:p>
                      <a:pPr>
                        <a:lnSpc>
                          <a:spcPct val="107000"/>
                        </a:lnSpc>
                        <a:spcAft>
                          <a:spcPts val="0"/>
                        </a:spcAft>
                      </a:pPr>
                      <a:r>
                        <a:rPr lang="en-US" sz="900" dirty="0" smtClean="0"/>
                        <a:t>Rear Far</a:t>
                      </a:r>
                      <a:endParaRPr lang="en-SG" sz="900" dirty="0"/>
                    </a:p>
                  </a:txBody>
                  <a:tcPr marL="51435" marR="51435" marT="0" marB="0" anchor="ctr"/>
                </a:tc>
                <a:extLst>
                  <a:ext uri="{0D108BD9-81ED-4DB2-BD59-A6C34878D82A}">
                    <a16:rowId xmlns:a16="http://schemas.microsoft.com/office/drawing/2014/main" val="1973631581"/>
                  </a:ext>
                </a:extLst>
              </a:tr>
              <a:tr h="201767">
                <a:tc>
                  <a:txBody>
                    <a:bodyPr/>
                    <a:lstStyle/>
                    <a:p>
                      <a:pPr>
                        <a:lnSpc>
                          <a:spcPct val="107000"/>
                        </a:lnSpc>
                        <a:spcAft>
                          <a:spcPts val="0"/>
                        </a:spcAft>
                      </a:pPr>
                      <a:r>
                        <a:rPr lang="en-SG" sz="900"/>
                        <a:t>D</a:t>
                      </a:r>
                    </a:p>
                  </a:txBody>
                  <a:tcPr marL="51435" marR="51435" marT="0" marB="0" anchor="ctr"/>
                </a:tc>
                <a:tc>
                  <a:txBody>
                    <a:bodyPr/>
                    <a:lstStyle/>
                    <a:p>
                      <a:pPr>
                        <a:lnSpc>
                          <a:spcPct val="107000"/>
                        </a:lnSpc>
                        <a:spcAft>
                          <a:spcPts val="0"/>
                        </a:spcAft>
                      </a:pPr>
                      <a:r>
                        <a:rPr lang="en-SG" sz="900" dirty="0"/>
                        <a:t>HD-SDI INPUT 4</a:t>
                      </a:r>
                    </a:p>
                  </a:txBody>
                  <a:tcPr marL="51435" marR="51435" marT="0" marB="0" anchor="ctr"/>
                </a:tc>
                <a:tc>
                  <a:txBody>
                    <a:bodyPr/>
                    <a:lstStyle/>
                    <a:p>
                      <a:pPr>
                        <a:lnSpc>
                          <a:spcPct val="107000"/>
                        </a:lnSpc>
                        <a:spcAft>
                          <a:spcPts val="0"/>
                        </a:spcAft>
                      </a:pPr>
                      <a:r>
                        <a:rPr lang="en-US" sz="900" dirty="0" smtClean="0"/>
                        <a:t>Trailer</a:t>
                      </a:r>
                      <a:endParaRPr lang="en-SG" sz="900" dirty="0"/>
                    </a:p>
                  </a:txBody>
                  <a:tcPr marL="51435" marR="51435" marT="0" marB="0" anchor="ctr"/>
                </a:tc>
                <a:extLst>
                  <a:ext uri="{0D108BD9-81ED-4DB2-BD59-A6C34878D82A}">
                    <a16:rowId xmlns:a16="http://schemas.microsoft.com/office/drawing/2014/main" val="4188501871"/>
                  </a:ext>
                </a:extLst>
              </a:tr>
            </a:tbl>
          </a:graphicData>
        </a:graphic>
      </p:graphicFrame>
      <p:graphicFrame>
        <p:nvGraphicFramePr>
          <p:cNvPr id="13" name="Table 12"/>
          <p:cNvGraphicFramePr>
            <a:graphicFrameLocks noGrp="1"/>
          </p:cNvGraphicFramePr>
          <p:nvPr>
            <p:extLst/>
          </p:nvPr>
        </p:nvGraphicFramePr>
        <p:xfrm>
          <a:off x="276601" y="3773870"/>
          <a:ext cx="2376546" cy="403534"/>
        </p:xfrm>
        <a:graphic>
          <a:graphicData uri="http://schemas.openxmlformats.org/drawingml/2006/table">
            <a:tbl>
              <a:tblPr firstRow="1" firstCol="1" bandRow="1">
                <a:tableStyleId>{5940675A-B579-460E-94D1-54222C63F5DA}</a:tableStyleId>
              </a:tblPr>
              <a:tblGrid>
                <a:gridCol w="212240">
                  <a:extLst>
                    <a:ext uri="{9D8B030D-6E8A-4147-A177-3AD203B41FA5}">
                      <a16:colId xmlns:a16="http://schemas.microsoft.com/office/drawing/2014/main" val="2888483"/>
                    </a:ext>
                  </a:extLst>
                </a:gridCol>
                <a:gridCol w="1082153">
                  <a:extLst>
                    <a:ext uri="{9D8B030D-6E8A-4147-A177-3AD203B41FA5}">
                      <a16:colId xmlns:a16="http://schemas.microsoft.com/office/drawing/2014/main" val="3752089026"/>
                    </a:ext>
                  </a:extLst>
                </a:gridCol>
                <a:gridCol w="1082153">
                  <a:extLst>
                    <a:ext uri="{9D8B030D-6E8A-4147-A177-3AD203B41FA5}">
                      <a16:colId xmlns:a16="http://schemas.microsoft.com/office/drawing/2014/main" val="3460714710"/>
                    </a:ext>
                  </a:extLst>
                </a:gridCol>
              </a:tblGrid>
              <a:tr h="201767">
                <a:tc gridSpan="3">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J7 </a:t>
                      </a:r>
                      <a:r>
                        <a:rPr lang="en-SG" sz="900" smtClean="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 D38999/24WG11SN</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hMerge="1">
                  <a:txBody>
                    <a:bodyPr/>
                    <a:lstStyle/>
                    <a:p>
                      <a:endParaRPr lang="en-SG"/>
                    </a:p>
                  </a:txBody>
                  <a:tcPr/>
                </a:tc>
                <a:tc hMerge="1">
                  <a:txBody>
                    <a:bodyPr/>
                    <a:lstStyle/>
                    <a:p>
                      <a:pPr>
                        <a:lnSpc>
                          <a:spcPct val="107000"/>
                        </a:lnSpc>
                        <a:spcAft>
                          <a:spcPts val="0"/>
                        </a:spcAft>
                      </a:pPr>
                      <a:endParaRPr lang="en-SG" sz="1200" dirty="0"/>
                    </a:p>
                  </a:txBody>
                  <a:tcPr marL="68580" marR="68580" marT="0" marB="0" anchor="ctr"/>
                </a:tc>
                <a:extLst>
                  <a:ext uri="{0D108BD9-81ED-4DB2-BD59-A6C34878D82A}">
                    <a16:rowId xmlns:a16="http://schemas.microsoft.com/office/drawing/2014/main" val="2603845671"/>
                  </a:ext>
                </a:extLst>
              </a:tr>
              <a:tr h="201767">
                <a:tc>
                  <a:txBody>
                    <a:bodyPr/>
                    <a:lstStyle/>
                    <a:p>
                      <a:pPr>
                        <a:lnSpc>
                          <a:spcPct val="107000"/>
                        </a:lnSpc>
                        <a:spcAft>
                          <a:spcPts val="0"/>
                        </a:spcAft>
                      </a:pPr>
                      <a:r>
                        <a:rPr lang="en-SG" sz="90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A</a:t>
                      </a:r>
                      <a:endParaRPr lang="en-SG" sz="90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SG" sz="900" dirty="0">
                          <a:solidFill>
                            <a:srgbClr val="000000"/>
                          </a:solidFill>
                          <a:effectLst/>
                          <a:latin typeface="Calibri" panose="020F0502020204030204" pitchFamily="34" charset="0"/>
                          <a:ea typeface="Times New Roman" panose="02020603050405020304" pitchFamily="18" charset="0"/>
                          <a:cs typeface="Calibri" panose="020F0502020204030204" pitchFamily="34" charset="0"/>
                        </a:rPr>
                        <a:t>HD-SDI OUTPUT 1</a:t>
                      </a:r>
                      <a:endParaRPr lang="en-SG" sz="900" dirty="0">
                        <a:effectLst/>
                        <a:latin typeface="Calibri" panose="020F0502020204030204" pitchFamily="34" charset="0"/>
                        <a:ea typeface="Calibri" panose="020F0502020204030204" pitchFamily="34" charset="0"/>
                        <a:cs typeface="Times New Roman" panose="02020603050405020304" pitchFamily="18" charset="0"/>
                      </a:endParaRPr>
                    </a:p>
                  </a:txBody>
                  <a:tcPr marL="51435" marR="51435" marT="0" marB="0" anchor="ctr"/>
                </a:tc>
                <a:tc>
                  <a:txBody>
                    <a:bodyPr/>
                    <a:lstStyle/>
                    <a:p>
                      <a:pPr>
                        <a:lnSpc>
                          <a:spcPct val="107000"/>
                        </a:lnSpc>
                        <a:spcAft>
                          <a:spcPts val="0"/>
                        </a:spcAft>
                      </a:pPr>
                      <a:r>
                        <a:rPr lang="en-US" sz="900" dirty="0" smtClean="0"/>
                        <a:t>VDU</a:t>
                      </a:r>
                      <a:endParaRPr lang="en-SG" sz="900" dirty="0"/>
                    </a:p>
                  </a:txBody>
                  <a:tcPr marL="51435" marR="51435" marT="0" marB="0" anchor="ctr"/>
                </a:tc>
                <a:extLst>
                  <a:ext uri="{0D108BD9-81ED-4DB2-BD59-A6C34878D82A}">
                    <a16:rowId xmlns:a16="http://schemas.microsoft.com/office/drawing/2014/main" val="1839098319"/>
                  </a:ext>
                </a:extLst>
              </a:tr>
            </a:tbl>
          </a:graphicData>
        </a:graphic>
      </p:graphicFrame>
      <p:sp>
        <p:nvSpPr>
          <p:cNvPr id="14" name="TextBox 13"/>
          <p:cNvSpPr txBox="1"/>
          <p:nvPr/>
        </p:nvSpPr>
        <p:spPr>
          <a:xfrm>
            <a:off x="2798618" y="4574544"/>
            <a:ext cx="6096000" cy="404085"/>
          </a:xfrm>
          <a:prstGeom prst="rect">
            <a:avLst/>
          </a:prstGeom>
          <a:noFill/>
        </p:spPr>
        <p:txBody>
          <a:bodyPr wrap="square" rtlCol="0">
            <a:spAutoFit/>
          </a:bodyPr>
          <a:lstStyle/>
          <a:p>
            <a:r>
              <a:rPr lang="en-US" sz="1013" dirty="0" smtClean="0"/>
              <a:t>*If </a:t>
            </a:r>
            <a:r>
              <a:rPr lang="en-US" sz="1013" dirty="0"/>
              <a:t>the current VDU view state and the expected view state is the same, there should be NO </a:t>
            </a:r>
            <a:r>
              <a:rPr lang="en-US" sz="1013" dirty="0" smtClean="0"/>
              <a:t>switching</a:t>
            </a:r>
          </a:p>
          <a:p>
            <a:r>
              <a:rPr lang="en-US" sz="1013" dirty="0" smtClean="0"/>
              <a:t>**Trailer connected and disconnected view switching is the same, but Rear Near OSD is different</a:t>
            </a:r>
            <a:endParaRPr lang="en-US" sz="1013" dirty="0"/>
          </a:p>
        </p:txBody>
      </p:sp>
    </p:spTree>
    <p:extLst>
      <p:ext uri="{BB962C8B-B14F-4D97-AF65-F5344CB8AC3E}">
        <p14:creationId xmlns:p14="http://schemas.microsoft.com/office/powerpoint/2010/main" val="52035919"/>
      </p:ext>
    </p:extLst>
  </p:cSld>
  <p:clrMapOvr>
    <a:masterClrMapping/>
  </p:clrMapOvr>
  <p:timing>
    <p:tnLst>
      <p:par>
        <p:cTn id="1" dur="indefinite" restart="never" nodeType="tmRoot"/>
      </p:par>
    </p:tnLst>
  </p:timing>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 Placeholder 1"/>
          <p:cNvSpPr>
            <a:spLocks noGrp="1"/>
          </p:cNvSpPr>
          <p:nvPr>
            <p:ph type="body" sz="quarter" idx="10"/>
          </p:nvPr>
        </p:nvSpPr>
        <p:spPr/>
        <p:txBody>
          <a:bodyPr/>
          <a:lstStyle/>
          <a:p>
            <a:r>
              <a:rPr lang="en-US" dirty="0" smtClean="0"/>
              <a:t>VCU</a:t>
            </a:r>
            <a:endParaRPr lang="en-SG" dirty="0"/>
          </a:p>
        </p:txBody>
      </p:sp>
      <p:sp>
        <p:nvSpPr>
          <p:cNvPr id="3" name="Text Placeholder 2"/>
          <p:cNvSpPr>
            <a:spLocks noGrp="1"/>
          </p:cNvSpPr>
          <p:nvPr>
            <p:ph type="body" sz="quarter" idx="11"/>
          </p:nvPr>
        </p:nvSpPr>
        <p:spPr/>
        <p:txBody>
          <a:bodyPr/>
          <a:lstStyle/>
          <a:p>
            <a:r>
              <a:rPr lang="en-US" dirty="0" smtClean="0"/>
              <a:t>Co-Confidential</a:t>
            </a:r>
            <a:endParaRPr lang="en-SG" dirty="0"/>
          </a:p>
        </p:txBody>
      </p:sp>
    </p:spTree>
    <p:extLst>
      <p:ext uri="{BB962C8B-B14F-4D97-AF65-F5344CB8AC3E}">
        <p14:creationId xmlns:p14="http://schemas.microsoft.com/office/powerpoint/2010/main" val="1449282977"/>
      </p:ext>
    </p:extLst>
  </p:cSld>
  <p:clrMapOvr>
    <a:masterClrMapping/>
  </p:clrMapOvr>
  <p:timing>
    <p:tnLst>
      <p:par>
        <p:cTn id="1" dur="indefinite" restart="never" nodeType="tmRoot"/>
      </p:par>
    </p:tnLst>
  </p:timing>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extBox 1"/>
          <p:cNvSpPr txBox="1"/>
          <p:nvPr/>
        </p:nvSpPr>
        <p:spPr>
          <a:xfrm>
            <a:off x="388889" y="152401"/>
            <a:ext cx="3162167" cy="5078313"/>
          </a:xfrm>
          <a:prstGeom prst="rect">
            <a:avLst/>
          </a:prstGeom>
          <a:noFill/>
        </p:spPr>
        <p:txBody>
          <a:bodyPr wrap="square" rtlCol="0">
            <a:spAutoFit/>
          </a:bodyPr>
          <a:lstStyle/>
          <a:p>
            <a:r>
              <a:rPr lang="en-US" sz="1200" b="1" dirty="0" smtClean="0"/>
              <a:t>VCU Video Detection Error Handling</a:t>
            </a:r>
          </a:p>
          <a:p>
            <a:r>
              <a:rPr lang="en-US" sz="1200" dirty="0" smtClean="0"/>
              <a:t>Old Method:</a:t>
            </a:r>
          </a:p>
          <a:p>
            <a:pPr marL="228600" indent="-228600">
              <a:buAutoNum type="arabicParenR"/>
            </a:pPr>
            <a:r>
              <a:rPr lang="en-US" sz="1200" dirty="0" smtClean="0"/>
              <a:t>Check for 352M payload</a:t>
            </a:r>
          </a:p>
          <a:p>
            <a:pPr marL="228600" indent="-228600">
              <a:buAutoNum type="arabicParenR"/>
            </a:pPr>
            <a:r>
              <a:rPr lang="en-US" sz="1200" dirty="0" smtClean="0"/>
              <a:t>If payload found, attempt to detect video stream property from 352M payload</a:t>
            </a:r>
          </a:p>
          <a:p>
            <a:pPr marL="228600" indent="-228600">
              <a:buAutoNum type="arabicParenR"/>
            </a:pPr>
            <a:r>
              <a:rPr lang="en-US" sz="1200" dirty="0" smtClean="0"/>
              <a:t>If video stream property found, proceed to decode input video, otherwise considered no input video</a:t>
            </a:r>
          </a:p>
          <a:p>
            <a:pPr marL="228600" indent="-228600">
              <a:buAutoNum type="arabicParenR"/>
            </a:pPr>
            <a:r>
              <a:rPr lang="en-US" sz="1200" dirty="0" smtClean="0"/>
              <a:t>If no payload found, attempt to detect video stream property from input signal. </a:t>
            </a:r>
            <a:endParaRPr lang="en-US" sz="1200" dirty="0"/>
          </a:p>
          <a:p>
            <a:pPr marL="228600" indent="-228600">
              <a:buFontTx/>
              <a:buAutoNum type="arabicParenR"/>
            </a:pPr>
            <a:r>
              <a:rPr lang="en-US" sz="1200" dirty="0"/>
              <a:t>If video stream property found, proceed to decode input video, otherwise considered no input </a:t>
            </a:r>
            <a:r>
              <a:rPr lang="en-US" sz="1200" dirty="0" smtClean="0"/>
              <a:t>video</a:t>
            </a:r>
          </a:p>
          <a:p>
            <a:endParaRPr lang="en-US" sz="1200" dirty="0" smtClean="0"/>
          </a:p>
          <a:p>
            <a:r>
              <a:rPr lang="en-US" sz="1200" dirty="0" smtClean="0"/>
              <a:t>New Method: </a:t>
            </a:r>
          </a:p>
          <a:p>
            <a:pPr marL="228600" indent="-228600">
              <a:buAutoNum type="arabicParenR"/>
            </a:pPr>
            <a:r>
              <a:rPr lang="en-US" sz="1200" dirty="0" smtClean="0"/>
              <a:t>Check for 352M payload</a:t>
            </a:r>
          </a:p>
          <a:p>
            <a:pPr marL="228600" indent="-228600">
              <a:buAutoNum type="arabicParenR"/>
            </a:pPr>
            <a:r>
              <a:rPr lang="en-US" sz="1200" dirty="0"/>
              <a:t>If payload found, attempt to detect video stream property from </a:t>
            </a:r>
            <a:r>
              <a:rPr lang="en-US" sz="1200" dirty="0" smtClean="0"/>
              <a:t>352M payload</a:t>
            </a:r>
          </a:p>
          <a:p>
            <a:pPr marL="228600" indent="-228600">
              <a:buFontTx/>
              <a:buAutoNum type="arabicParenR"/>
            </a:pPr>
            <a:r>
              <a:rPr lang="en-US" sz="1200" dirty="0"/>
              <a:t>If video stream property found, proceed to decode input video, otherwise </a:t>
            </a:r>
            <a:r>
              <a:rPr lang="en-US" sz="1200" dirty="0" smtClean="0"/>
              <a:t>proceed to step 4</a:t>
            </a:r>
            <a:endParaRPr lang="en-US" sz="1200" dirty="0"/>
          </a:p>
          <a:p>
            <a:pPr marL="228600" indent="-228600">
              <a:buAutoNum type="arabicParenR"/>
            </a:pPr>
            <a:r>
              <a:rPr lang="en-US" sz="1200" dirty="0"/>
              <a:t>If no payload found, attempt to detect video stream property from input signal. </a:t>
            </a:r>
          </a:p>
          <a:p>
            <a:pPr marL="228600" indent="-228600">
              <a:buFontTx/>
              <a:buAutoNum type="arabicParenR"/>
            </a:pPr>
            <a:r>
              <a:rPr lang="en-US" sz="1200" dirty="0"/>
              <a:t>If video stream property found, proceed to decode input video, otherwise considered no input </a:t>
            </a:r>
            <a:r>
              <a:rPr lang="en-US" sz="1200" dirty="0" smtClean="0"/>
              <a:t>video</a:t>
            </a:r>
            <a:endParaRPr lang="en-US" sz="1200" dirty="0"/>
          </a:p>
        </p:txBody>
      </p:sp>
      <p:sp>
        <p:nvSpPr>
          <p:cNvPr id="3" name="Rectangle 2"/>
          <p:cNvSpPr/>
          <p:nvPr/>
        </p:nvSpPr>
        <p:spPr>
          <a:xfrm>
            <a:off x="37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352M Payload detected</a:t>
            </a:r>
            <a:endParaRPr lang="en-SG" sz="1200" dirty="0">
              <a:solidFill>
                <a:srgbClr val="000000"/>
              </a:solidFill>
            </a:endParaRPr>
          </a:p>
        </p:txBody>
      </p:sp>
      <p:sp>
        <p:nvSpPr>
          <p:cNvPr id="5" name="Rectangle 4"/>
          <p:cNvSpPr/>
          <p:nvPr/>
        </p:nvSpPr>
        <p:spPr>
          <a:xfrm>
            <a:off x="6482520" y="1007077"/>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352M Payload detected</a:t>
            </a:r>
            <a:endParaRPr lang="en-SG" sz="1200" dirty="0">
              <a:solidFill>
                <a:srgbClr val="000000"/>
              </a:solidFill>
            </a:endParaRPr>
          </a:p>
        </p:txBody>
      </p:sp>
      <p:sp>
        <p:nvSpPr>
          <p:cNvPr id="6" name="Rectangle 5"/>
          <p:cNvSpPr/>
          <p:nvPr/>
        </p:nvSpPr>
        <p:spPr>
          <a:xfrm>
            <a:off x="37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352M Payload</a:t>
            </a:r>
            <a:endParaRPr lang="en-SG" sz="1200" dirty="0">
              <a:solidFill>
                <a:srgbClr val="000000"/>
              </a:solidFill>
            </a:endParaRPr>
          </a:p>
        </p:txBody>
      </p:sp>
      <p:sp>
        <p:nvSpPr>
          <p:cNvPr id="7" name="Rectangle 6"/>
          <p:cNvSpPr/>
          <p:nvPr/>
        </p:nvSpPr>
        <p:spPr>
          <a:xfrm>
            <a:off x="6482520" y="1727077"/>
            <a:ext cx="1800000" cy="72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Attempt to retrieve video stream property from input signal</a:t>
            </a:r>
            <a:endParaRPr lang="en-SG" sz="1200" dirty="0">
              <a:solidFill>
                <a:srgbClr val="000000"/>
              </a:solidFill>
            </a:endParaRPr>
          </a:p>
        </p:txBody>
      </p:sp>
      <p:sp>
        <p:nvSpPr>
          <p:cNvPr id="8" name="Rectangle 7"/>
          <p:cNvSpPr/>
          <p:nvPr/>
        </p:nvSpPr>
        <p:spPr>
          <a:xfrm>
            <a:off x="5804172" y="2915414"/>
            <a:ext cx="1260000" cy="72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Able to detect video stream property</a:t>
            </a:r>
            <a:endParaRPr lang="en-SG" sz="1200" dirty="0">
              <a:solidFill>
                <a:srgbClr val="000000"/>
              </a:solidFill>
            </a:endParaRPr>
          </a:p>
        </p:txBody>
      </p:sp>
      <p:sp>
        <p:nvSpPr>
          <p:cNvPr id="9" name="Rectangle 8"/>
          <p:cNvSpPr/>
          <p:nvPr/>
        </p:nvSpPr>
        <p:spPr>
          <a:xfrm>
            <a:off x="3782519"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sp>
        <p:nvSpPr>
          <p:cNvPr id="10" name="Rectangle 9"/>
          <p:cNvSpPr/>
          <p:nvPr/>
        </p:nvSpPr>
        <p:spPr>
          <a:xfrm>
            <a:off x="3782520" y="4445703"/>
            <a:ext cx="1800000" cy="54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No video input detected</a:t>
            </a:r>
            <a:endParaRPr lang="en-SG" sz="1200" dirty="0">
              <a:solidFill>
                <a:srgbClr val="000000"/>
              </a:solidFill>
            </a:endParaRPr>
          </a:p>
        </p:txBody>
      </p:sp>
      <p:sp>
        <p:nvSpPr>
          <p:cNvPr id="11" name="Rectangle 10"/>
          <p:cNvSpPr/>
          <p:nvPr/>
        </p:nvSpPr>
        <p:spPr>
          <a:xfrm>
            <a:off x="5804172" y="3910015"/>
            <a:ext cx="1800000" cy="540000"/>
          </a:xfrm>
          <a:prstGeom prst="rect">
            <a:avLst/>
          </a:prstGeom>
          <a:noFill/>
          <a:ln>
            <a:solidFill>
              <a:srgbClr val="00B05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Decode input video</a:t>
            </a:r>
            <a:endParaRPr lang="en-SG" sz="1200" dirty="0">
              <a:solidFill>
                <a:srgbClr val="000000"/>
              </a:solidFill>
            </a:endParaRPr>
          </a:p>
        </p:txBody>
      </p:sp>
      <p:sp>
        <p:nvSpPr>
          <p:cNvPr id="12" name="Rectangle 11"/>
          <p:cNvSpPr/>
          <p:nvPr/>
        </p:nvSpPr>
        <p:spPr>
          <a:xfrm>
            <a:off x="5139216" y="197076"/>
            <a:ext cx="1800000" cy="540000"/>
          </a:xfrm>
          <a:prstGeom prst="rect">
            <a:avLst/>
          </a:prstGeom>
          <a:noFill/>
          <a:ln>
            <a:solidFill>
              <a:schemeClr val="tx1"/>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Check for 352M Payload</a:t>
            </a:r>
            <a:endParaRPr lang="en-SG" sz="1200" dirty="0">
              <a:solidFill>
                <a:srgbClr val="000000"/>
              </a:solidFill>
            </a:endParaRPr>
          </a:p>
        </p:txBody>
      </p:sp>
      <p:cxnSp>
        <p:nvCxnSpPr>
          <p:cNvPr id="14" name="Elbow Connector 13"/>
          <p:cNvCxnSpPr>
            <a:stCxn id="12" idx="2"/>
            <a:endCxn id="3" idx="0"/>
          </p:cNvCxnSpPr>
          <p:nvPr/>
        </p:nvCxnSpPr>
        <p:spPr>
          <a:xfrm rot="5400000">
            <a:off x="5225868" y="193728"/>
            <a:ext cx="270001" cy="1356696"/>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7" name="Elbow Connector 16"/>
          <p:cNvCxnSpPr>
            <a:stCxn id="12" idx="2"/>
            <a:endCxn id="5" idx="0"/>
          </p:cNvCxnSpPr>
          <p:nvPr/>
        </p:nvCxnSpPr>
        <p:spPr>
          <a:xfrm rot="16200000" flipH="1">
            <a:off x="6575868" y="200424"/>
            <a:ext cx="270001" cy="1343304"/>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0" name="Elbow Connector 19"/>
          <p:cNvCxnSpPr>
            <a:stCxn id="3" idx="2"/>
            <a:endCxn id="6" idx="0"/>
          </p:cNvCxnSpPr>
          <p:nvPr/>
        </p:nvCxnSpPr>
        <p:spPr>
          <a:xfrm>
            <a:off x="46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3" name="Elbow Connector 22"/>
          <p:cNvCxnSpPr>
            <a:stCxn id="5" idx="2"/>
            <a:endCxn id="7" idx="0"/>
          </p:cNvCxnSpPr>
          <p:nvPr/>
        </p:nvCxnSpPr>
        <p:spPr>
          <a:xfrm>
            <a:off x="7382520" y="1547077"/>
            <a:ext cx="0" cy="180000"/>
          </a:xfrm>
          <a:prstGeom prst="straightConnector1">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7" name="Elbow Connector 26"/>
          <p:cNvCxnSpPr>
            <a:stCxn id="6" idx="2"/>
            <a:endCxn id="9" idx="0"/>
          </p:cNvCxnSpPr>
          <p:nvPr/>
        </p:nvCxnSpPr>
        <p:spPr>
          <a:xfrm rot="5400000">
            <a:off x="4313542" y="2546055"/>
            <a:ext cx="467956" cy="270001"/>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1" name="Elbow Connector 30"/>
          <p:cNvCxnSpPr>
            <a:stCxn id="9" idx="2"/>
            <a:endCxn id="10" idx="0"/>
          </p:cNvCxnSpPr>
          <p:nvPr/>
        </p:nvCxnSpPr>
        <p:spPr>
          <a:xfrm rot="16200000" flipH="1">
            <a:off x="4142184" y="3905367"/>
            <a:ext cx="810670" cy="270001"/>
          </a:xfrm>
          <a:prstGeom prst="bentConnector3">
            <a:avLst>
              <a:gd name="adj1" fmla="val 50000"/>
            </a:avLst>
          </a:prstGeom>
          <a:ln w="19050">
            <a:solidFill>
              <a:schemeClr val="bg1">
                <a:lumMod val="50000"/>
              </a:schemeClr>
            </a:solidFill>
            <a:tailEnd type="triangle"/>
          </a:ln>
        </p:spPr>
        <p:style>
          <a:lnRef idx="1">
            <a:schemeClr val="accent1"/>
          </a:lnRef>
          <a:fillRef idx="0">
            <a:schemeClr val="accent1"/>
          </a:fillRef>
          <a:effectRef idx="0">
            <a:schemeClr val="accent1"/>
          </a:effectRef>
          <a:fontRef idx="minor">
            <a:schemeClr val="tx1"/>
          </a:fontRef>
        </p:style>
      </p:cxnSp>
      <p:cxnSp>
        <p:nvCxnSpPr>
          <p:cNvPr id="36" name="Elbow Connector 35"/>
          <p:cNvCxnSpPr>
            <a:stCxn id="7" idx="2"/>
            <a:endCxn id="8" idx="3"/>
          </p:cNvCxnSpPr>
          <p:nvPr/>
        </p:nvCxnSpPr>
        <p:spPr>
          <a:xfrm rot="5400000">
            <a:off x="6809178" y="2702071"/>
            <a:ext cx="828337" cy="31834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39" name="Elbow Connector 38"/>
          <p:cNvCxnSpPr>
            <a:stCxn id="8" idx="2"/>
            <a:endCxn id="11" idx="0"/>
          </p:cNvCxnSpPr>
          <p:nvPr/>
        </p:nvCxnSpPr>
        <p:spPr>
          <a:xfrm rot="16200000" flipH="1">
            <a:off x="6431872" y="3637714"/>
            <a:ext cx="274601" cy="270000"/>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61" name="Elbow Connector 60"/>
          <p:cNvCxnSpPr>
            <a:stCxn id="10" idx="1"/>
            <a:endCxn id="12" idx="1"/>
          </p:cNvCxnSpPr>
          <p:nvPr/>
        </p:nvCxnSpPr>
        <p:spPr>
          <a:xfrm rot="10800000" flipH="1">
            <a:off x="3782520" y="467077"/>
            <a:ext cx="1356696" cy="4248627"/>
          </a:xfrm>
          <a:prstGeom prst="bentConnector3">
            <a:avLst>
              <a:gd name="adj1" fmla="val -1685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76" name="Elbow Connector 75"/>
          <p:cNvCxnSpPr>
            <a:stCxn id="6" idx="2"/>
            <a:endCxn id="8" idx="0"/>
          </p:cNvCxnSpPr>
          <p:nvPr/>
        </p:nvCxnSpPr>
        <p:spPr>
          <a:xfrm rot="16200000" flipH="1">
            <a:off x="5324178" y="1805419"/>
            <a:ext cx="468337" cy="1751652"/>
          </a:xfrm>
          <a:prstGeom prst="bentConnector3">
            <a:avLst>
              <a:gd name="adj1" fmla="val 50000"/>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156" name="Elbow Connector 155"/>
          <p:cNvCxnSpPr>
            <a:stCxn id="9" idx="3"/>
            <a:endCxn id="7" idx="1"/>
          </p:cNvCxnSpPr>
          <p:nvPr/>
        </p:nvCxnSpPr>
        <p:spPr>
          <a:xfrm flipV="1">
            <a:off x="5042519" y="2087077"/>
            <a:ext cx="1440001" cy="1187956"/>
          </a:xfrm>
          <a:prstGeom prst="straightConnector1">
            <a:avLst/>
          </a:prstGeom>
          <a:ln w="76200">
            <a:solidFill>
              <a:srgbClr val="FF0000"/>
            </a:solidFill>
            <a:tailEnd type="triangle"/>
          </a:ln>
        </p:spPr>
        <p:style>
          <a:lnRef idx="1">
            <a:schemeClr val="accent1"/>
          </a:lnRef>
          <a:fillRef idx="0">
            <a:schemeClr val="accent1"/>
          </a:fillRef>
          <a:effectRef idx="0">
            <a:schemeClr val="accent1"/>
          </a:effectRef>
          <a:fontRef idx="minor">
            <a:schemeClr val="tx1"/>
          </a:fontRef>
        </p:style>
      </p:cxnSp>
      <p:sp>
        <p:nvSpPr>
          <p:cNvPr id="172" name="Rectangle 171"/>
          <p:cNvSpPr/>
          <p:nvPr/>
        </p:nvSpPr>
        <p:spPr>
          <a:xfrm>
            <a:off x="7729128" y="2915033"/>
            <a:ext cx="1260000" cy="720000"/>
          </a:xfrm>
          <a:prstGeom prst="rect">
            <a:avLst/>
          </a:prstGeom>
          <a:noFill/>
          <a:ln>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r>
              <a:rPr lang="en-US" sz="1200" dirty="0" smtClean="0">
                <a:solidFill>
                  <a:srgbClr val="000000"/>
                </a:solidFill>
              </a:rPr>
              <a:t>Unable to detect video stream property</a:t>
            </a:r>
            <a:endParaRPr lang="en-SG" sz="1200" dirty="0">
              <a:solidFill>
                <a:srgbClr val="000000"/>
              </a:solidFill>
            </a:endParaRPr>
          </a:p>
        </p:txBody>
      </p:sp>
      <p:cxnSp>
        <p:nvCxnSpPr>
          <p:cNvPr id="192" name="Elbow Connector 191"/>
          <p:cNvCxnSpPr>
            <a:stCxn id="7" idx="2"/>
            <a:endCxn id="172" idx="1"/>
          </p:cNvCxnSpPr>
          <p:nvPr/>
        </p:nvCxnSpPr>
        <p:spPr>
          <a:xfrm rot="16200000" flipH="1">
            <a:off x="7141846" y="2687751"/>
            <a:ext cx="827956" cy="34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11" name="Elbow Connector 210"/>
          <p:cNvCxnSpPr>
            <a:stCxn id="172" idx="2"/>
            <a:endCxn id="10" idx="3"/>
          </p:cNvCxnSpPr>
          <p:nvPr/>
        </p:nvCxnSpPr>
        <p:spPr>
          <a:xfrm rot="5400000">
            <a:off x="6430489" y="2787064"/>
            <a:ext cx="1080670" cy="2776608"/>
          </a:xfrm>
          <a:prstGeom prst="bentConnector2">
            <a:avLst/>
          </a:prstGeom>
          <a:ln w="19050">
            <a:solidFill>
              <a:schemeClr val="tx1"/>
            </a:solidFill>
            <a:tailEnd type="triangle"/>
          </a:ln>
        </p:spPr>
        <p:style>
          <a:lnRef idx="1">
            <a:schemeClr val="accent1"/>
          </a:lnRef>
          <a:fillRef idx="0">
            <a:schemeClr val="accent1"/>
          </a:fillRef>
          <a:effectRef idx="0">
            <a:schemeClr val="accent1"/>
          </a:effectRef>
          <a:fontRef idx="minor">
            <a:schemeClr val="tx1"/>
          </a:fontRef>
        </p:style>
      </p:cxnSp>
      <p:cxnSp>
        <p:nvCxnSpPr>
          <p:cNvPr id="252" name="Straight Connector 251"/>
          <p:cNvCxnSpPr/>
          <p:nvPr/>
        </p:nvCxnSpPr>
        <p:spPr>
          <a:xfrm>
            <a:off x="4216012" y="3825124"/>
            <a:ext cx="621233" cy="40484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cxnSp>
        <p:nvCxnSpPr>
          <p:cNvPr id="253" name="Straight Connector 252"/>
          <p:cNvCxnSpPr/>
          <p:nvPr/>
        </p:nvCxnSpPr>
        <p:spPr>
          <a:xfrm flipH="1">
            <a:off x="4229972" y="3818144"/>
            <a:ext cx="544452" cy="453709"/>
          </a:xfrm>
          <a:prstGeom prst="line">
            <a:avLst/>
          </a:prstGeom>
          <a:ln w="76200">
            <a:solidFill>
              <a:srgbClr val="FF0000"/>
            </a:solidFill>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575103692"/>
      </p:ext>
    </p:extLst>
  </p:cSld>
  <p:clrMapOvr>
    <a:masterClrMapping/>
  </p:clrMapOvr>
  <p:timing>
    <p:tnLst>
      <p:par>
        <p:cTn id="1" dur="indefinite" restart="never" nodeType="tmRoot"/>
      </p:par>
    </p:tnLst>
  </p:timing>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Rectangle 1"/>
          <p:cNvSpPr/>
          <p:nvPr/>
        </p:nvSpPr>
        <p:spPr>
          <a:xfrm>
            <a:off x="178656" y="188060"/>
            <a:ext cx="6016519" cy="1131079"/>
          </a:xfrm>
          <a:prstGeom prst="rect">
            <a:avLst/>
          </a:prstGeom>
        </p:spPr>
        <p:txBody>
          <a:bodyPr wrap="none">
            <a:spAutoFit/>
          </a:bodyPr>
          <a:lstStyle/>
          <a:p>
            <a:r>
              <a:rPr lang="en-US" b="1" dirty="0" smtClean="0"/>
              <a:t>Network Streaming Protocol</a:t>
            </a:r>
          </a:p>
          <a:p>
            <a:r>
              <a:rPr lang="en-US" dirty="0" smtClean="0"/>
              <a:t>Maximum </a:t>
            </a:r>
            <a:r>
              <a:rPr lang="en-US" dirty="0"/>
              <a:t>number of RTP streams at 1 time to reduce to 4 (from 8 originally)</a:t>
            </a:r>
          </a:p>
          <a:p>
            <a:r>
              <a:rPr lang="en-US" dirty="0"/>
              <a:t>Video streams to include SDP package to be compatible with VLC Player</a:t>
            </a:r>
          </a:p>
          <a:p>
            <a:r>
              <a:rPr lang="en-US" dirty="0"/>
              <a:t>Video streams to use </a:t>
            </a:r>
            <a:r>
              <a:rPr lang="en-US" dirty="0" smtClean="0"/>
              <a:t>30FPS</a:t>
            </a:r>
          </a:p>
          <a:p>
            <a:r>
              <a:rPr lang="en-US" dirty="0"/>
              <a:t>Target latency from VCU to streaming laptop is </a:t>
            </a:r>
            <a:r>
              <a:rPr lang="en-US" dirty="0" smtClean="0"/>
              <a:t>200-250ms</a:t>
            </a:r>
            <a:endParaRPr lang="en-US" dirty="0"/>
          </a:p>
        </p:txBody>
      </p:sp>
    </p:spTree>
    <p:extLst>
      <p:ext uri="{BB962C8B-B14F-4D97-AF65-F5344CB8AC3E}">
        <p14:creationId xmlns:p14="http://schemas.microsoft.com/office/powerpoint/2010/main" val="2320356890"/>
      </p:ext>
    </p:extLst>
  </p:cSld>
  <p:clrMapOvr>
    <a:masterClrMapping/>
  </p:clrMapOvr>
  <p:timing>
    <p:tnLst>
      <p:par>
        <p:cTn id="1" dur="indefinite" restart="never" nodeType="tmRoot"/>
      </p:par>
    </p:tn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128514"/>
          </a:xfrm>
        </p:spPr>
        <p:txBody>
          <a:bodyPr/>
          <a:lstStyle/>
          <a:p>
            <a:pPr marL="0" indent="0">
              <a:buNone/>
            </a:pPr>
            <a:r>
              <a:rPr lang="en-SG" dirty="0" smtClean="0"/>
              <a:t>V0.10: 27</a:t>
            </a:r>
            <a:r>
              <a:rPr lang="en-SG" baseline="30000" dirty="0" smtClean="0"/>
              <a:t>th</a:t>
            </a:r>
            <a:r>
              <a:rPr lang="en-SG" dirty="0" smtClean="0"/>
              <a:t> April 2023</a:t>
            </a:r>
            <a:endParaRPr lang="en-SG" dirty="0"/>
          </a:p>
          <a:p>
            <a:r>
              <a:rPr lang="en-US" dirty="0" smtClean="0"/>
              <a:t>Updated VCU status light behavior with details</a:t>
            </a:r>
          </a:p>
          <a:p>
            <a:r>
              <a:rPr lang="en-US" dirty="0" smtClean="0"/>
              <a:t>Video LAN to use RTP that is compatible with VLC player</a:t>
            </a:r>
          </a:p>
        </p:txBody>
      </p:sp>
    </p:spTree>
    <p:extLst>
      <p:ext uri="{BB962C8B-B14F-4D97-AF65-F5344CB8AC3E}">
        <p14:creationId xmlns:p14="http://schemas.microsoft.com/office/powerpoint/2010/main" val="3630028428"/>
      </p:ext>
    </p:extLst>
  </p:cSld>
  <p:clrMapOvr>
    <a:masterClrMapping/>
  </p:clrMapOvr>
  <p:timing>
    <p:tnLst>
      <p:par>
        <p:cTn id="1" dur="indefinite" restart="never" nodeType="tmRoot"/>
      </p:par>
    </p:tn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Title 2"/>
          <p:cNvSpPr>
            <a:spLocks noGrp="1"/>
          </p:cNvSpPr>
          <p:nvPr>
            <p:ph type="ctrTitle"/>
          </p:nvPr>
        </p:nvSpPr>
        <p:spPr>
          <a:xfrm>
            <a:off x="899898" y="2250428"/>
            <a:ext cx="5989320" cy="707886"/>
          </a:xfrm>
        </p:spPr>
        <p:txBody>
          <a:bodyPr/>
          <a:lstStyle/>
          <a:p>
            <a:r>
              <a:rPr lang="en-US" sz="4000" dirty="0" smtClean="0"/>
              <a:t>Thank you</a:t>
            </a:r>
            <a:endParaRPr lang="en-US" sz="4000" dirty="0"/>
          </a:p>
        </p:txBody>
      </p:sp>
    </p:spTree>
    <p:extLst>
      <p:ext uri="{BB962C8B-B14F-4D97-AF65-F5344CB8AC3E}">
        <p14:creationId xmlns:p14="http://schemas.microsoft.com/office/powerpoint/2010/main" val="2877863353"/>
      </p:ext>
    </p:extLst>
  </p:cSld>
  <p:clrMapOvr>
    <a:masterClrMapping/>
  </p:clrMapOvr>
  <p:timing>
    <p:tnLst>
      <p:par>
        <p:cTn id="1" dur="indefinite" restart="never" nodeType="tmRoot"/>
      </p:par>
    </p:tn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723549"/>
          </a:xfrm>
        </p:spPr>
        <p:txBody>
          <a:bodyPr/>
          <a:lstStyle/>
          <a:p>
            <a:pPr marL="0" indent="0">
              <a:buNone/>
            </a:pPr>
            <a:r>
              <a:rPr lang="en-SG" dirty="0" smtClean="0"/>
              <a:t>V0.9: 16</a:t>
            </a:r>
            <a:r>
              <a:rPr lang="en-SG" baseline="30000" dirty="0" smtClean="0"/>
              <a:t>th</a:t>
            </a:r>
            <a:r>
              <a:rPr lang="en-SG" dirty="0" smtClean="0"/>
              <a:t> February 2023</a:t>
            </a:r>
            <a:endParaRPr lang="en-SG" dirty="0"/>
          </a:p>
          <a:p>
            <a:r>
              <a:rPr lang="en-US" dirty="0" smtClean="0"/>
              <a:t>removed NUC Development Mode from VCU and VDU Menu</a:t>
            </a:r>
            <a:endParaRPr lang="en-US" dirty="0"/>
          </a:p>
          <a:p>
            <a:r>
              <a:rPr lang="en-US" dirty="0" smtClean="0"/>
              <a:t>updated TI NUC command with checksum and added baud rate details</a:t>
            </a:r>
          </a:p>
          <a:p>
            <a:pPr lvl="1"/>
            <a:r>
              <a:rPr lang="en-US" dirty="0" smtClean="0"/>
              <a:t>NUC command should </a:t>
            </a:r>
            <a:r>
              <a:rPr lang="en-US" dirty="0"/>
              <a:t>be </a:t>
            </a:r>
            <a:r>
              <a:rPr lang="en-US" dirty="0" smtClean="0"/>
              <a:t>FF01A0410000E2</a:t>
            </a:r>
          </a:p>
          <a:p>
            <a:pPr lvl="1"/>
            <a:r>
              <a:rPr lang="en-US" dirty="0" smtClean="0"/>
              <a:t>Baud Rate should be 38400</a:t>
            </a:r>
          </a:p>
        </p:txBody>
      </p:sp>
    </p:spTree>
    <p:extLst>
      <p:ext uri="{BB962C8B-B14F-4D97-AF65-F5344CB8AC3E}">
        <p14:creationId xmlns:p14="http://schemas.microsoft.com/office/powerpoint/2010/main" val="677156926"/>
      </p:ext>
    </p:extLst>
  </p:cSld>
  <p:clrMapOvr>
    <a:masterClrMapping/>
  </p:clrMapOvr>
  <p:timing>
    <p:tnLst>
      <p:par>
        <p:cTn id="1" dur="indefinite" restart="never" nodeType="tmRoot"/>
      </p:par>
    </p:tn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2328843"/>
          </a:xfrm>
        </p:spPr>
        <p:txBody>
          <a:bodyPr/>
          <a:lstStyle/>
          <a:p>
            <a:pPr marL="0" indent="0">
              <a:buNone/>
            </a:pPr>
            <a:r>
              <a:rPr lang="en-SG" dirty="0" smtClean="0"/>
              <a:t>V0.8: 6</a:t>
            </a:r>
            <a:r>
              <a:rPr lang="en-SG" baseline="30000" dirty="0" smtClean="0"/>
              <a:t>th</a:t>
            </a:r>
            <a:r>
              <a:rPr lang="en-SG" dirty="0" smtClean="0"/>
              <a:t> February 2023</a:t>
            </a:r>
            <a:endParaRPr lang="en-SG" dirty="0"/>
          </a:p>
          <a:p>
            <a:r>
              <a:rPr lang="en-US" dirty="0" smtClean="0"/>
              <a:t>removed requirement for number to be shown under contrast bar as there is no contrast bar</a:t>
            </a:r>
          </a:p>
          <a:p>
            <a:r>
              <a:rPr lang="en-US" dirty="0" smtClean="0"/>
              <a:t>VCU NUC RS422 command on J4 changed to 0xFF01A0410000CS</a:t>
            </a:r>
          </a:p>
          <a:p>
            <a:r>
              <a:rPr lang="en-US" dirty="0" smtClean="0"/>
              <a:t>Change in VCU Video Detection Error handling</a:t>
            </a:r>
          </a:p>
          <a:p>
            <a:pPr lvl="1"/>
            <a:r>
              <a:rPr lang="en-US" dirty="0" smtClean="0"/>
              <a:t>if video stream property not found from payload, continue trying to detect video stream property by other means</a:t>
            </a:r>
          </a:p>
        </p:txBody>
      </p:sp>
    </p:spTree>
    <p:extLst>
      <p:ext uri="{BB962C8B-B14F-4D97-AF65-F5344CB8AC3E}">
        <p14:creationId xmlns:p14="http://schemas.microsoft.com/office/powerpoint/2010/main" val="1310608878"/>
      </p:ext>
    </p:extLst>
  </p:cSld>
  <p:clrMapOvr>
    <a:masterClrMapping/>
  </p:clrMapOvr>
  <p:timing>
    <p:tnLst>
      <p:par>
        <p:cTn id="1" dur="indefinite" restart="never" nodeType="tmRoot"/>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1128514"/>
          </a:xfrm>
        </p:spPr>
        <p:txBody>
          <a:bodyPr/>
          <a:lstStyle/>
          <a:p>
            <a:pPr marL="0" indent="0">
              <a:buNone/>
            </a:pPr>
            <a:r>
              <a:rPr lang="en-SG" dirty="0" smtClean="0"/>
              <a:t>V0.7: 31</a:t>
            </a:r>
            <a:r>
              <a:rPr lang="en-SG" baseline="30000" dirty="0" smtClean="0"/>
              <a:t>st</a:t>
            </a:r>
            <a:r>
              <a:rPr lang="en-SG" dirty="0" smtClean="0"/>
              <a:t> Oct 2022</a:t>
            </a:r>
            <a:endParaRPr lang="en-SG" dirty="0"/>
          </a:p>
          <a:p>
            <a:r>
              <a:rPr lang="en-US" dirty="0" smtClean="0"/>
              <a:t>added status light behavior </a:t>
            </a:r>
          </a:p>
          <a:p>
            <a:r>
              <a:rPr lang="en-US" dirty="0" smtClean="0"/>
              <a:t>added requirement to have number shown for brightness and contrast</a:t>
            </a:r>
          </a:p>
        </p:txBody>
      </p:sp>
    </p:spTree>
    <p:extLst>
      <p:ext uri="{BB962C8B-B14F-4D97-AF65-F5344CB8AC3E}">
        <p14:creationId xmlns:p14="http://schemas.microsoft.com/office/powerpoint/2010/main" val="3868338661"/>
      </p:ext>
    </p:extLst>
  </p:cSld>
  <p:clrMapOvr>
    <a:masterClrMapping/>
  </p:clrMapOvr>
  <p:timing>
    <p:tnLst>
      <p:par>
        <p:cTn id="1" dur="indefinite" restart="never" nodeType="tmRoot"/>
      </p:par>
    </p:tnLst>
  </p:timing>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smtClean="0"/>
              <a:t>Changelog</a:t>
            </a:r>
            <a:endParaRPr lang="en-SG" dirty="0"/>
          </a:p>
        </p:txBody>
      </p:sp>
      <p:sp>
        <p:nvSpPr>
          <p:cNvPr id="4" name="Text Placeholder 3"/>
          <p:cNvSpPr>
            <a:spLocks noGrp="1"/>
          </p:cNvSpPr>
          <p:nvPr>
            <p:ph type="body" sz="quarter" idx="14"/>
          </p:nvPr>
        </p:nvSpPr>
        <p:spPr>
          <a:xfrm>
            <a:off x="376238" y="1463888"/>
            <a:ext cx="8406382" cy="3406061"/>
          </a:xfrm>
        </p:spPr>
        <p:txBody>
          <a:bodyPr/>
          <a:lstStyle/>
          <a:p>
            <a:pPr marL="0" indent="0">
              <a:buNone/>
            </a:pPr>
            <a:r>
              <a:rPr lang="en-SG" dirty="0" smtClean="0"/>
              <a:t>V0.6: 20</a:t>
            </a:r>
            <a:r>
              <a:rPr lang="en-SG" baseline="30000" dirty="0" smtClean="0"/>
              <a:t>th</a:t>
            </a:r>
            <a:r>
              <a:rPr lang="en-SG" dirty="0" smtClean="0"/>
              <a:t> Sep 2022</a:t>
            </a:r>
            <a:endParaRPr lang="en-SG" dirty="0"/>
          </a:p>
          <a:p>
            <a:r>
              <a:rPr lang="en-US" dirty="0"/>
              <a:t>added note for all text labels to follow </a:t>
            </a:r>
            <a:r>
              <a:rPr lang="en-US" dirty="0" err="1"/>
              <a:t>Roboto</a:t>
            </a:r>
            <a:r>
              <a:rPr lang="en-US" dirty="0"/>
              <a:t> font and listed sizes</a:t>
            </a:r>
          </a:p>
          <a:p>
            <a:r>
              <a:rPr lang="en-US" dirty="0" smtClean="0"/>
              <a:t>added </a:t>
            </a:r>
            <a:r>
              <a:rPr lang="en-US" dirty="0"/>
              <a:t>black loading screen</a:t>
            </a:r>
          </a:p>
          <a:p>
            <a:r>
              <a:rPr lang="en-US" dirty="0"/>
              <a:t>added video loss blue screen </a:t>
            </a:r>
            <a:r>
              <a:rPr lang="en-US" dirty="0" smtClean="0"/>
              <a:t>details</a:t>
            </a:r>
          </a:p>
          <a:p>
            <a:r>
              <a:rPr lang="en-US" dirty="0" smtClean="0"/>
              <a:t>added Trailer OSD and samples of NUC OSD</a:t>
            </a:r>
          </a:p>
          <a:p>
            <a:r>
              <a:rPr lang="en-US" dirty="0" smtClean="0"/>
              <a:t>updated all OSD to match latest icons</a:t>
            </a:r>
          </a:p>
          <a:p>
            <a:r>
              <a:rPr lang="en-US" dirty="0" smtClean="0"/>
              <a:t>added software version number to VDU menu</a:t>
            </a:r>
          </a:p>
          <a:p>
            <a:r>
              <a:rPr lang="en-US" dirty="0" smtClean="0"/>
              <a:t>added reset to default in VDU menu</a:t>
            </a:r>
          </a:p>
          <a:p>
            <a:r>
              <a:rPr lang="en-SG" dirty="0"/>
              <a:t>added </a:t>
            </a:r>
            <a:r>
              <a:rPr lang="en-US" dirty="0"/>
              <a:t>minimum contrast </a:t>
            </a:r>
            <a:r>
              <a:rPr lang="en-US" dirty="0" smtClean="0"/>
              <a:t>requirement</a:t>
            </a:r>
          </a:p>
        </p:txBody>
      </p:sp>
    </p:spTree>
    <p:extLst>
      <p:ext uri="{BB962C8B-B14F-4D97-AF65-F5344CB8AC3E}">
        <p14:creationId xmlns:p14="http://schemas.microsoft.com/office/powerpoint/2010/main" val="1048946495"/>
      </p:ext>
    </p:extLst>
  </p:cSld>
  <p:clrMapOvr>
    <a:masterClrMapping/>
  </p:clrMapOvr>
  <p:timing>
    <p:tnLst>
      <p:par>
        <p:cTn id="1" dur="indefinite" restart="never" nodeType="tmRoot"/>
      </p:par>
    </p:tnLst>
  </p:timing>
</p:sld>
</file>

<file path=ppt/theme/theme1.xml><?xml version="1.0" encoding="utf-8"?>
<a:theme xmlns:a="http://schemas.openxmlformats.org/drawingml/2006/main" name="Office Theme">
  <a:themeElements>
    <a:clrScheme name="ST Enginggering Presentation 2021">
      <a:dk1>
        <a:srgbClr val="404040"/>
      </a:dk1>
      <a:lt1>
        <a:srgbClr val="FFFFFF"/>
      </a:lt1>
      <a:dk2>
        <a:srgbClr val="545353"/>
      </a:dk2>
      <a:lt2>
        <a:srgbClr val="EEF0F2"/>
      </a:lt2>
      <a:accent1>
        <a:srgbClr val="A3C7D2"/>
      </a:accent1>
      <a:accent2>
        <a:srgbClr val="95B3DF"/>
      </a:accent2>
      <a:accent3>
        <a:srgbClr val="638DD4"/>
      </a:accent3>
      <a:accent4>
        <a:srgbClr val="48B9D3"/>
      </a:accent4>
      <a:accent5>
        <a:srgbClr val="687888"/>
      </a:accent5>
      <a:accent6>
        <a:srgbClr val="2EAF7D"/>
      </a:accent6>
      <a:hlink>
        <a:srgbClr val="E30613"/>
      </a:hlink>
      <a:folHlink>
        <a:srgbClr val="706F6F"/>
      </a:folHlink>
    </a:clrScheme>
    <a:fontScheme name="Arial">
      <a:maj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ajorFont>
      <a:minorFont>
        <a:latin typeface="Arial" panose="020B0604020202020204"/>
        <a:ea typeface=""/>
        <a:cs typeface=""/>
        <a:font script="Jpan" typeface="ＭＳ Ｐゴシック"/>
        <a:font script="Hang" typeface="굴림"/>
        <a:font script="Hans" typeface="黑体"/>
        <a:font script="Hant" typeface="微軟正黑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2.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ＭＳ Ｐゴシック"/>
        <a:font script="Hang" typeface="맑은 고딕"/>
        <a:font script="Hans" typeface="宋体"/>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ＭＳ Ｐゴシック"/>
        <a:font script="Hang" typeface="맑은 고딕"/>
        <a:font script="Hans" typeface="宋体"/>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44546A"/>
      </a:dk2>
      <a:lt2>
        <a:srgbClr val="E7E6E6"/>
      </a:lt2>
      <a:accent1>
        <a:srgbClr val="5B9BD5"/>
      </a:accent1>
      <a:accent2>
        <a:srgbClr val="ED7D31"/>
      </a:accent2>
      <a:accent3>
        <a:srgbClr val="A5A5A5"/>
      </a:accent3>
      <a:accent4>
        <a:srgbClr val="FFC000"/>
      </a:accent4>
      <a:accent5>
        <a:srgbClr val="4472C4"/>
      </a:accent5>
      <a:accent6>
        <a:srgbClr val="70AD47"/>
      </a:accent6>
      <a:hlink>
        <a:srgbClr val="0563C1"/>
      </a:hlink>
      <a:folHlink>
        <a:srgbClr val="954F72"/>
      </a:folHlink>
    </a:clrScheme>
    <a:fontScheme name="Offic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Theme" id="{62F939B6-93AF-4DB8-9C6B-D6C7DFDC589F}" vid="{4A3C46E8-61CC-4603-A589-7422A47A8E4A}"/>
    </a:ext>
  </a:extLst>
</a:theme>
</file>

<file path=docProps/app.xml><?xml version="1.0" encoding="utf-8"?>
<Properties xmlns="http://schemas.openxmlformats.org/officeDocument/2006/extended-properties" xmlns:vt="http://schemas.openxmlformats.org/officeDocument/2006/docPropsVTypes">
  <Template/>
  <TotalTime>13931</TotalTime>
  <Words>4155</Words>
  <Application>Microsoft Office PowerPoint</Application>
  <PresentationFormat>On-screen Show (16:9)</PresentationFormat>
  <Paragraphs>975</Paragraphs>
  <Slides>50</Slides>
  <Notes>0</Notes>
  <HiddenSlides>0</HiddenSlides>
  <MMClips>0</MMClips>
  <ScaleCrop>false</ScaleCrop>
  <HeadingPairs>
    <vt:vector size="6" baseType="variant">
      <vt:variant>
        <vt:lpstr>Fonts Used</vt:lpstr>
      </vt:variant>
      <vt:variant>
        <vt:i4>5</vt:i4>
      </vt:variant>
      <vt:variant>
        <vt:lpstr>Theme</vt:lpstr>
      </vt:variant>
      <vt:variant>
        <vt:i4>1</vt:i4>
      </vt:variant>
      <vt:variant>
        <vt:lpstr>Slide Titles</vt:lpstr>
      </vt:variant>
      <vt:variant>
        <vt:i4>50</vt:i4>
      </vt:variant>
    </vt:vector>
  </HeadingPairs>
  <TitlesOfParts>
    <vt:vector size="56" baseType="lpstr">
      <vt:lpstr>Arial</vt:lpstr>
      <vt:lpstr>Arial Black</vt:lpstr>
      <vt:lpstr>Calibri</vt:lpstr>
      <vt:lpstr>Times New Roman</vt:lpstr>
      <vt:lpstr>Wingdings</vt:lpstr>
      <vt:lpstr>Office Theme</vt:lpstr>
      <vt:lpstr>VDU Software</vt:lpstr>
      <vt:lpstr>Changelog</vt:lpstr>
      <vt:lpstr>Changelog</vt:lpstr>
      <vt:lpstr>Changelog</vt:lpstr>
      <vt:lpstr>Changelog</vt:lpstr>
      <vt:lpstr>Changelog</vt:lpstr>
      <vt:lpstr>Changelog</vt:lpstr>
      <vt:lpstr>Changelog</vt:lpstr>
      <vt:lpstr>Changelog</vt:lpstr>
      <vt:lpstr>Changelog</vt:lpstr>
      <vt:lpstr>Changelog</vt:lpstr>
      <vt:lpstr>Changelog</vt:lpstr>
      <vt:lpstr>Changelog</vt:lpstr>
      <vt:lpstr>Changelog</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PowerPoint Presentation</vt:lpstr>
      <vt:lpstr>Thank you</vt:lpstr>
    </vt:vector>
  </TitlesOfParts>
  <Company>STENGG</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Zhang Yan, Yoana</dc:creator>
  <cp:lastModifiedBy>Wee Ann Honghui</cp:lastModifiedBy>
  <cp:revision>833</cp:revision>
  <dcterms:created xsi:type="dcterms:W3CDTF">2020-12-07T03:58:22Z</dcterms:created>
  <dcterms:modified xsi:type="dcterms:W3CDTF">2024-02-19T10:24:10Z</dcterms:modified>
</cp:coreProperties>
</file>