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9" r:id="rId3"/>
    <p:sldId id="323" r:id="rId4"/>
    <p:sldId id="341" r:id="rId5"/>
    <p:sldId id="342" r:id="rId6"/>
    <p:sldId id="322" r:id="rId7"/>
    <p:sldId id="352" r:id="rId8"/>
    <p:sldId id="301" r:id="rId9"/>
    <p:sldId id="338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0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3F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597" autoAdjust="0"/>
  </p:normalViewPr>
  <p:slideViewPr>
    <p:cSldViewPr>
      <p:cViewPr>
        <p:scale>
          <a:sx n="100" d="100"/>
          <a:sy n="100" d="100"/>
        </p:scale>
        <p:origin x="197" y="48"/>
      </p:cViewPr>
      <p:guideLst>
        <p:guide orient="horz" pos="220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17D751B-764A-45D8-9C54-255ED38CE71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677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9C6188D-3439-47F6-B494-8379189D66F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565940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3A4B98-F39F-41A6-B0DB-F32AE78C7052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025458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FEF6C2-63D5-4706-B58B-CB698F582A02}" type="slidenum">
              <a:rPr lang="zh-CN" altLang="en-US"/>
              <a:pPr/>
              <a:t>2</a:t>
            </a:fld>
            <a:endParaRPr lang="en-US" altLang="zh-CN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3641877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C6188D-3439-47F6-B494-8379189D66F9}" type="slidenum">
              <a:rPr lang="zh-CN" altLang="en-US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914104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9C6188D-3439-47F6-B494-8379189D66F9}" type="slidenum">
              <a:rPr lang="zh-CN" altLang="en-US" smtClean="0"/>
              <a:pPr>
                <a:defRPr/>
              </a:pPr>
              <a:t>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160271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4206E-5963-4AB8-B5F5-1B41EE0D5C66}" type="slidenum">
              <a:rPr lang="zh-CN" altLang="en-US"/>
              <a:pPr/>
              <a:t>8</a:t>
            </a:fld>
            <a:endParaRPr lang="en-US" altLang="zh-CN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60931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8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</p:grpSp>
      <p:sp>
        <p:nvSpPr>
          <p:cNvPr id="8499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8500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46399B-A47D-4895-836F-8A151C75177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8B06F5-37E9-4110-9EF6-3DF114B73A1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371724-42F8-41E7-B1E8-911F3160F63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F342-CB04-4BD6-8AA2-59B6B9AA6F2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393FA-5186-4173-9EDA-647843942C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4F2D3-EEE6-4AE3-960B-CB33CA2CEB7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6E5F4-C0DA-427C-B1FD-C7AFC3FD371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BCDC7-CA90-4567-A07B-65FBE96AF1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510C7-5F93-4A13-BAAE-759382D20B9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14041-AB28-4B0D-BB77-C69E76D8FD8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4A008-A6B3-47A0-9CA9-AACE98ECE72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8834-B96B-4C5A-B0B6-F253ED92982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83971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zh-CN" altLang="en-US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83972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CN" altLang="en-US" sz="2400"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83973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</p:grpSp>
      <p:sp>
        <p:nvSpPr>
          <p:cNvPr id="4099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宋体" charset="-122"/>
              </a:defRPr>
            </a:lvl1pPr>
          </a:lstStyle>
          <a:p>
            <a:pPr>
              <a:defRPr/>
            </a:pPr>
            <a:r>
              <a:rPr lang="zh-CN" altLang="en-US"/>
              <a:t>18 June 2010</a:t>
            </a:r>
            <a:endParaRPr lang="en-US" altLang="zh-CN"/>
          </a:p>
        </p:txBody>
      </p:sp>
      <p:sp>
        <p:nvSpPr>
          <p:cNvPr id="8397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a typeface="宋体" charset="-122"/>
              </a:defRPr>
            </a:lvl1pPr>
          </a:lstStyle>
          <a:p>
            <a:pPr>
              <a:defRPr/>
            </a:pPr>
            <a:r>
              <a:rPr lang="zh-CN" altLang="en-US"/>
              <a:t>Teamone Technologies</a:t>
            </a:r>
            <a:endParaRPr lang="en-US" altLang="zh-CN"/>
          </a:p>
        </p:txBody>
      </p:sp>
      <p:sp>
        <p:nvSpPr>
          <p:cNvPr id="8397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  <a:ea typeface="宋体" charset="-122"/>
              </a:defRPr>
            </a:lvl1pPr>
          </a:lstStyle>
          <a:p>
            <a:pPr>
              <a:defRPr/>
            </a:pPr>
            <a:fld id="{C2D656EE-209F-4168-81CC-DA9C7B77E3D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PDR%20design/Connctor_pinout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Feb. 2023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6147" name="Rectangle 10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zh-CN" altLang="en-US">
                <a:ea typeface="宋体" pitchFamily="2" charset="-122"/>
              </a:rPr>
              <a:t>Teamone Technologies</a:t>
            </a:r>
            <a:endParaRPr lang="en-US" altLang="zh-CN">
              <a:ea typeface="宋体" pitchFamily="2" charset="-122"/>
            </a:endParaRPr>
          </a:p>
        </p:txBody>
      </p:sp>
      <p:sp>
        <p:nvSpPr>
          <p:cNvPr id="6148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62165" y="6338887"/>
            <a:ext cx="2133600" cy="471488"/>
          </a:xfrm>
          <a:noFill/>
        </p:spPr>
        <p:txBody>
          <a:bodyPr/>
          <a:lstStyle/>
          <a:p>
            <a:fld id="{034DDDA3-9AB5-4666-9328-7088A476A7B6}" type="slidenum">
              <a:rPr lang="zh-CN" altLang="en-US">
                <a:ea typeface="宋体" pitchFamily="2" charset="-122"/>
              </a:rPr>
              <a:pPr/>
              <a:t>1</a:t>
            </a:fld>
            <a:endParaRPr lang="en-US" altLang="zh-CN" dirty="0">
              <a:ea typeface="宋体" pitchFamily="2" charset="-122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" y="1545431"/>
            <a:ext cx="8382000" cy="1470025"/>
          </a:xfrm>
        </p:spPr>
        <p:txBody>
          <a:bodyPr/>
          <a:lstStyle/>
          <a:p>
            <a:pPr algn="ctr" eaLnBrk="1" hangingPunct="1"/>
            <a:r>
              <a:rPr lang="en-US" altLang="zh-CN" sz="4000" dirty="0" smtClean="0">
                <a:ea typeface="宋体" pitchFamily="2" charset="-122"/>
              </a:rPr>
              <a:t>PDR on </a:t>
            </a:r>
            <a:r>
              <a:rPr lang="en-US" altLang="zh-CN" sz="4000" dirty="0" err="1" smtClean="0">
                <a:ea typeface="宋体" pitchFamily="2" charset="-122"/>
              </a:rPr>
              <a:t>iDDP</a:t>
            </a:r>
            <a:r>
              <a:rPr lang="en-US" altLang="zh-CN" sz="4000" dirty="0" smtClean="0">
                <a:ea typeface="宋体" pitchFamily="2" charset="-122"/>
              </a:rPr>
              <a:t>--- </a:t>
            </a:r>
            <a:r>
              <a:rPr lang="en-US" altLang="zh-CN" sz="2400" dirty="0" smtClean="0">
                <a:ea typeface="宋体" pitchFamily="2" charset="-122"/>
              </a:rPr>
              <a:t>(Terrex Gen5)</a:t>
            </a:r>
            <a:endParaRPr lang="en-US" altLang="zh-CN" sz="4000" dirty="0" smtClean="0">
              <a:ea typeface="宋体" pitchFamily="2" charset="-122"/>
            </a:endParaRP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5826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1800" dirty="0" smtClean="0">
                <a:ea typeface="宋体" pitchFamily="2" charset="-122"/>
              </a:rPr>
              <a:t>Preliminary Design Review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800" dirty="0" smtClean="0">
                <a:ea typeface="宋体" pitchFamily="2" charset="-122"/>
              </a:rPr>
              <a:t>Feb.</a:t>
            </a:r>
            <a:r>
              <a:rPr lang="en-US" altLang="zh-CN" sz="1800" dirty="0" smtClean="0">
                <a:ea typeface="宋体" pitchFamily="2" charset="-122"/>
              </a:rPr>
              <a:t> 2023</a:t>
            </a:r>
            <a:endParaRPr lang="en-US" altLang="zh-CN" sz="1800" dirty="0" smtClean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endParaRPr lang="zh-CN" altLang="en-US" sz="1800" b="1" dirty="0" smtClean="0">
              <a:ea typeface="宋体" pitchFamily="2" charset="-122"/>
            </a:endParaRPr>
          </a:p>
        </p:txBody>
      </p:sp>
      <p:sp>
        <p:nvSpPr>
          <p:cNvPr id="6151" name="Rectangle 4"/>
          <p:cNvSpPr>
            <a:spLocks noChangeArrowheads="1"/>
          </p:cNvSpPr>
          <p:nvPr/>
        </p:nvSpPr>
        <p:spPr bwMode="auto">
          <a:xfrm>
            <a:off x="1143000" y="4876800"/>
            <a:ext cx="670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altLang="zh-CN" dirty="0">
              <a:ea typeface="宋体" pitchFamily="2" charset="-12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7865" y="3782219"/>
            <a:ext cx="3823869" cy="12140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024" y="2307611"/>
            <a:ext cx="5861176" cy="3635989"/>
          </a:xfrm>
          <a:prstGeom prst="rect">
            <a:avLst/>
          </a:prstGeom>
        </p:spPr>
      </p:pic>
      <p:sp>
        <p:nvSpPr>
          <p:cNvPr id="921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Feb. 2023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921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zh-CN" altLang="en-US" dirty="0">
                <a:ea typeface="宋体" pitchFamily="2" charset="-122"/>
              </a:rPr>
              <a:t>Teamone Technologies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92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B39CF8-2230-476F-8766-7814A6911F1F}" type="slidenum">
              <a:rPr lang="zh-CN" altLang="en-US">
                <a:ea typeface="宋体" pitchFamily="2" charset="-122"/>
              </a:rPr>
              <a:pPr/>
              <a:t>2</a:t>
            </a:fld>
            <a:endParaRPr lang="en-US" altLang="zh-CN" dirty="0">
              <a:ea typeface="宋体" pitchFamily="2" charset="-122"/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110537" cy="914400"/>
          </a:xfrm>
        </p:spPr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System Physical Structure &amp; Out </a:t>
            </a:r>
            <a:r>
              <a:rPr lang="en-US" altLang="zh-CN" sz="2800" dirty="0" smtClean="0">
                <a:ea typeface="宋体" pitchFamily="2" charset="-122"/>
              </a:rPr>
              <a:t>Dimensions</a:t>
            </a:r>
            <a:endParaRPr lang="en-US" altLang="zh-CN" sz="2000" dirty="0" smtClean="0">
              <a:ea typeface="宋体" pitchFamily="2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9050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Draft Version has been sent to STELS on 2 Dec. 2022.</a:t>
            </a:r>
            <a:endParaRPr lang="en-SG" dirty="0"/>
          </a:p>
        </p:txBody>
      </p:sp>
      <p:sp>
        <p:nvSpPr>
          <p:cNvPr id="6" name="TextBox 5"/>
          <p:cNvSpPr txBox="1"/>
          <p:nvPr/>
        </p:nvSpPr>
        <p:spPr>
          <a:xfrm>
            <a:off x="5638800" y="2436167"/>
            <a:ext cx="182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Envelope Size:</a:t>
            </a:r>
          </a:p>
          <a:p>
            <a:r>
              <a:rPr lang="en-US" dirty="0" smtClean="0"/>
              <a:t>714mm (L)</a:t>
            </a:r>
            <a:r>
              <a:rPr lang="en-SG" dirty="0" smtClean="0"/>
              <a:t> x</a:t>
            </a:r>
          </a:p>
          <a:p>
            <a:r>
              <a:rPr lang="en-US" dirty="0" smtClean="0"/>
              <a:t>192mm (D) x</a:t>
            </a:r>
          </a:p>
          <a:p>
            <a:r>
              <a:rPr lang="en-US" dirty="0" smtClean="0"/>
              <a:t>200mm (H)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1601214"/>
            <a:ext cx="4833658" cy="248183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5562600" y="3941296"/>
            <a:ext cx="2819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Screen L/R bend angle:    30º</a:t>
            </a:r>
          </a:p>
          <a:p>
            <a:endParaRPr lang="en-US" dirty="0"/>
          </a:p>
          <a:p>
            <a:r>
              <a:rPr lang="en-US" dirty="0" smtClean="0"/>
              <a:t>LCD Active Area:</a:t>
            </a:r>
          </a:p>
          <a:p>
            <a:r>
              <a:rPr lang="en-US" dirty="0" smtClean="0"/>
              <a:t>226mm(W) x 127mm (H)</a:t>
            </a:r>
          </a:p>
          <a:p>
            <a:r>
              <a:rPr lang="en-US" dirty="0" smtClean="0"/>
              <a:t>10.2” diagonal 16:9</a:t>
            </a:r>
          </a:p>
          <a:p>
            <a:r>
              <a:rPr lang="en-US" dirty="0" smtClean="0"/>
              <a:t>FHD display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6144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Connections and Interfaces </a:t>
            </a:r>
            <a:r>
              <a:rPr lang="en-US" sz="2800" dirty="0" smtClean="0"/>
              <a:t>(CFTC)</a:t>
            </a:r>
            <a:endParaRPr lang="en-SG" sz="2800" dirty="0" smtClean="0"/>
          </a:p>
        </p:txBody>
      </p:sp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Feb. 2023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zh-CN" altLang="en-US">
                <a:ea typeface="宋体" pitchFamily="2" charset="-122"/>
              </a:rPr>
              <a:t>Teamone Technologies</a:t>
            </a:r>
            <a:endParaRPr lang="en-US" altLang="zh-CN">
              <a:ea typeface="宋体" pitchFamily="2" charset="-122"/>
            </a:endParaRP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C4FB65-D818-43BA-9045-F3B19ED2C43F}" type="slidenum">
              <a:rPr lang="zh-CN" altLang="en-US">
                <a:ea typeface="宋体" pitchFamily="2" charset="-122"/>
              </a:rPr>
              <a:pPr/>
              <a:t>3</a:t>
            </a:fld>
            <a:endParaRPr lang="en-US" altLang="zh-CN">
              <a:ea typeface="宋体" pitchFamily="2" charset="-122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10" name="TextBox 9"/>
          <p:cNvSpPr txBox="1"/>
          <p:nvPr/>
        </p:nvSpPr>
        <p:spPr>
          <a:xfrm>
            <a:off x="5897880" y="1820723"/>
            <a:ext cx="2720340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9875" indent="-269875">
              <a:buFont typeface="Arial" pitchFamily="34" charset="0"/>
              <a:buChar char="•"/>
              <a:defRPr/>
            </a:pPr>
            <a:r>
              <a:rPr lang="en-US" sz="1400" b="1" dirty="0" smtClean="0"/>
              <a:t>Power supply</a:t>
            </a:r>
          </a:p>
          <a:p>
            <a:pPr marL="541338" lvl="1" indent="-274638">
              <a:buFont typeface="Arial" pitchFamily="34" charset="0"/>
              <a:buChar char="•"/>
              <a:defRPr/>
            </a:pPr>
            <a:r>
              <a:rPr lang="en-US" sz="1400" dirty="0" smtClean="0"/>
              <a:t>24VDC</a:t>
            </a:r>
          </a:p>
          <a:p>
            <a:pPr marL="269875" indent="-269875">
              <a:buFont typeface="Arial" pitchFamily="34" charset="0"/>
              <a:buChar char="•"/>
              <a:defRPr/>
            </a:pPr>
            <a:r>
              <a:rPr lang="en-US" sz="1400" b="1" dirty="0" smtClean="0"/>
              <a:t>Video </a:t>
            </a:r>
            <a:r>
              <a:rPr lang="en-US" sz="1400" b="1" dirty="0"/>
              <a:t>Input</a:t>
            </a:r>
          </a:p>
          <a:p>
            <a:pPr marL="539750" lvl="1" indent="-269875">
              <a:buFont typeface="Arial" pitchFamily="34" charset="0"/>
              <a:buChar char="•"/>
              <a:defRPr/>
            </a:pPr>
            <a:r>
              <a:rPr lang="en-US" sz="1400" dirty="0"/>
              <a:t>4</a:t>
            </a:r>
            <a:r>
              <a:rPr lang="en-US" sz="1400" dirty="0" smtClean="0"/>
              <a:t>x HD-SDI</a:t>
            </a:r>
            <a:endParaRPr lang="en-US" sz="1200" b="1" dirty="0" smtClean="0"/>
          </a:p>
          <a:p>
            <a:pPr marL="82550" indent="-269875">
              <a:buFont typeface="Arial" pitchFamily="34" charset="0"/>
              <a:buChar char="•"/>
              <a:defRPr/>
            </a:pPr>
            <a:r>
              <a:rPr lang="en-US" sz="1400" b="1" dirty="0" smtClean="0"/>
              <a:t>Video </a:t>
            </a:r>
            <a:r>
              <a:rPr lang="en-US" sz="1400" b="1" dirty="0" smtClean="0"/>
              <a:t>Display TFT LCD</a:t>
            </a:r>
            <a:endParaRPr lang="en-US" sz="1400" b="1" dirty="0" smtClean="0"/>
          </a:p>
          <a:p>
            <a:pPr marL="539750" lvl="1" indent="-269875">
              <a:buFont typeface="Arial" pitchFamily="34" charset="0"/>
              <a:buChar char="•"/>
              <a:defRPr/>
            </a:pPr>
            <a:r>
              <a:rPr lang="en-US" sz="1400" dirty="0" smtClean="0"/>
              <a:t>3x FHD 16:9 10.2” </a:t>
            </a:r>
            <a:endParaRPr lang="en-US" sz="1100" dirty="0" smtClean="0"/>
          </a:p>
          <a:p>
            <a:pPr marL="82550" indent="-269875">
              <a:buFont typeface="Arial" pitchFamily="34" charset="0"/>
              <a:buChar char="•"/>
              <a:defRPr/>
            </a:pPr>
            <a:r>
              <a:rPr lang="en-US" sz="1400" b="1" dirty="0" smtClean="0"/>
              <a:t>Ethernet ports</a:t>
            </a:r>
            <a:endParaRPr lang="en-US" sz="1400" b="1" dirty="0"/>
          </a:p>
          <a:p>
            <a:pPr marL="539750" lvl="1" indent="-269875">
              <a:buFont typeface="Arial" pitchFamily="34" charset="0"/>
              <a:buChar char="•"/>
              <a:defRPr/>
            </a:pPr>
            <a:r>
              <a:rPr lang="en-US" sz="1400" dirty="0" smtClean="0"/>
              <a:t>1x </a:t>
            </a:r>
            <a:r>
              <a:rPr lang="en-US" sz="1400" dirty="0" err="1" smtClean="0"/>
              <a:t>GbE</a:t>
            </a:r>
            <a:r>
              <a:rPr lang="en-US" sz="1400" dirty="0" smtClean="0"/>
              <a:t> LAN</a:t>
            </a:r>
          </a:p>
          <a:p>
            <a:pPr marL="82550" indent="-269875">
              <a:buFont typeface="Arial" pitchFamily="34" charset="0"/>
              <a:buChar char="•"/>
              <a:defRPr/>
            </a:pPr>
            <a:r>
              <a:rPr lang="en-US" sz="1400" b="1" dirty="0" smtClean="0"/>
              <a:t>H.264 CODEC</a:t>
            </a:r>
            <a:endParaRPr lang="en-US" sz="1400" b="1" dirty="0"/>
          </a:p>
          <a:p>
            <a:pPr marL="539750" lvl="1" indent="-269875">
              <a:buFont typeface="Arial" pitchFamily="34" charset="0"/>
              <a:buChar char="•"/>
              <a:defRPr/>
            </a:pPr>
            <a:r>
              <a:rPr lang="en-US" sz="1400" dirty="0" smtClean="0"/>
              <a:t>2x Encoder</a:t>
            </a:r>
            <a:endParaRPr lang="en-US" sz="1400" dirty="0" smtClean="0"/>
          </a:p>
          <a:p>
            <a:pPr marL="539750" lvl="1" indent="-269875">
              <a:buFont typeface="Arial" pitchFamily="34" charset="0"/>
              <a:buChar char="•"/>
              <a:defRPr/>
            </a:pPr>
            <a:r>
              <a:rPr lang="en-US" sz="1400" dirty="0"/>
              <a:t>4</a:t>
            </a:r>
            <a:r>
              <a:rPr lang="en-US" sz="1400" dirty="0" smtClean="0"/>
              <a:t>x Decoder</a:t>
            </a:r>
            <a:endParaRPr lang="en-US" sz="1400" dirty="0" smtClean="0"/>
          </a:p>
          <a:p>
            <a:pPr marL="82550" indent="-269875">
              <a:buFont typeface="Arial" pitchFamily="34" charset="0"/>
              <a:buChar char="•"/>
              <a:defRPr/>
            </a:pPr>
            <a:r>
              <a:rPr lang="en-US" sz="1400" b="1" dirty="0" smtClean="0"/>
              <a:t>Engineering </a:t>
            </a:r>
            <a:r>
              <a:rPr lang="en-US" sz="1400" b="1" dirty="0"/>
              <a:t>Port</a:t>
            </a:r>
          </a:p>
          <a:p>
            <a:pPr marL="539750" lvl="1" indent="-269875">
              <a:buFont typeface="Arial" pitchFamily="34" charset="0"/>
              <a:buChar char="•"/>
              <a:defRPr/>
            </a:pPr>
            <a:r>
              <a:rPr lang="en-US" sz="1400" dirty="0" smtClean="0"/>
              <a:t>USB2.0 HS x1 port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b="1" dirty="0"/>
              <a:t>1</a:t>
            </a:r>
            <a:r>
              <a:rPr lang="en-US" sz="1400" b="1" dirty="0" smtClean="0"/>
              <a:t> x RS422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b="1" dirty="0" smtClean="0"/>
              <a:t>1x CANBUS (to Vehicle)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400" b="1" dirty="0"/>
              <a:t>9</a:t>
            </a:r>
            <a:r>
              <a:rPr lang="en-US" sz="1400" b="1" dirty="0" smtClean="0"/>
              <a:t>x press button on panel</a:t>
            </a:r>
            <a:endParaRPr lang="en-SG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" y="1448873"/>
            <a:ext cx="5501640" cy="40913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Electronics PCB Architecture</a:t>
            </a:r>
            <a:endParaRPr lang="en-SG" sz="2800" dirty="0" smtClean="0"/>
          </a:p>
        </p:txBody>
      </p:sp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Feb. 2023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zh-CN" altLang="en-US">
                <a:ea typeface="宋体" pitchFamily="2" charset="-122"/>
              </a:rPr>
              <a:t>Teamone Technologies</a:t>
            </a:r>
            <a:endParaRPr lang="en-US" altLang="zh-CN">
              <a:ea typeface="宋体" pitchFamily="2" charset="-122"/>
            </a:endParaRP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C4FB65-D818-43BA-9045-F3B19ED2C43F}" type="slidenum">
              <a:rPr lang="zh-CN" altLang="en-US">
                <a:ea typeface="宋体" pitchFamily="2" charset="-122"/>
              </a:rPr>
              <a:pPr/>
              <a:t>4</a:t>
            </a:fld>
            <a:endParaRPr lang="en-US" altLang="zh-CN" dirty="0">
              <a:ea typeface="宋体" pitchFamily="2" charset="-122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028549"/>
              </p:ext>
            </p:extLst>
          </p:nvPr>
        </p:nvGraphicFramePr>
        <p:xfrm>
          <a:off x="4084320" y="3347720"/>
          <a:ext cx="4564380" cy="111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">
                  <a:extLst>
                    <a:ext uri="{9D8B030D-6E8A-4147-A177-3AD203B41FA5}">
                      <a16:colId xmlns:a16="http://schemas.microsoft.com/office/drawing/2014/main" val="808382276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84738783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98891969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598600610"/>
                    </a:ext>
                  </a:extLst>
                </a:gridCol>
              </a:tblGrid>
              <a:tr h="278674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Item </a:t>
                      </a:r>
                      <a:endParaRPr lang="en-SG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QTY.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Model 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491957"/>
                  </a:ext>
                </a:extLst>
              </a:tr>
              <a:tr h="2786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Rigid-Flex-Cable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iDDP</a:t>
                      </a:r>
                      <a:r>
                        <a:rPr lang="en-US" sz="1100" dirty="0" smtClean="0"/>
                        <a:t>-</a:t>
                      </a:r>
                      <a:r>
                        <a:rPr lang="en-US" sz="1100" dirty="0" err="1" smtClean="0"/>
                        <a:t>Rflex</a:t>
                      </a:r>
                      <a:r>
                        <a:rPr lang="en-US" sz="1100" dirty="0" smtClean="0"/>
                        <a:t>-cable</a:t>
                      </a:r>
                      <a:endParaRPr lang="en-SG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625368"/>
                  </a:ext>
                </a:extLst>
              </a:tr>
              <a:tr h="2786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Ultra</a:t>
                      </a:r>
                      <a:r>
                        <a:rPr lang="en-US" sz="1200" baseline="0" dirty="0" smtClean="0"/>
                        <a:t> Scale </a:t>
                      </a:r>
                      <a:r>
                        <a:rPr lang="en-US" sz="1200" baseline="0" dirty="0" err="1" smtClean="0"/>
                        <a:t>MPSoC</a:t>
                      </a:r>
                      <a:r>
                        <a:rPr lang="en-US" sz="1200" baseline="0" dirty="0" smtClean="0"/>
                        <a:t> card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ACU5EV-PCB</a:t>
                      </a:r>
                      <a:endParaRPr lang="en-SG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630368"/>
                  </a:ext>
                </a:extLst>
              </a:tr>
              <a:tr h="278674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Interface PCB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IDDP-Interface</a:t>
                      </a:r>
                      <a:endParaRPr lang="en-SG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122939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371599"/>
            <a:ext cx="7315200" cy="152908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" y="3266585"/>
            <a:ext cx="3657600" cy="244826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57200" y="1532373"/>
            <a:ext cx="1905000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/>
              <a:t>1: Rigid-Flex Cable</a:t>
            </a:r>
            <a:endParaRPr lang="en-SG" sz="1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819400" y="2144483"/>
            <a:ext cx="2133600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dirty="0" smtClean="0"/>
              <a:t>2: </a:t>
            </a:r>
            <a:r>
              <a:rPr lang="en-US" sz="1400" dirty="0" err="1" smtClean="0"/>
              <a:t>SoC</a:t>
            </a:r>
            <a:r>
              <a:rPr lang="en-US" sz="1400" dirty="0" smtClean="0"/>
              <a:t> </a:t>
            </a:r>
            <a:r>
              <a:rPr lang="en-US" sz="1400" b="1" dirty="0" smtClean="0"/>
              <a:t>PCB</a:t>
            </a:r>
            <a:r>
              <a:rPr lang="en-US" sz="1400" dirty="0" smtClean="0"/>
              <a:t> ACU5EV</a:t>
            </a:r>
            <a:endParaRPr lang="en-SG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5486400" y="2554962"/>
            <a:ext cx="2133600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3: Interface PCB</a:t>
            </a:r>
            <a:endParaRPr lang="en-SG" dirty="0"/>
          </a:p>
        </p:txBody>
      </p:sp>
      <p:sp>
        <p:nvSpPr>
          <p:cNvPr id="26" name="TextBox 25"/>
          <p:cNvSpPr txBox="1"/>
          <p:nvPr/>
        </p:nvSpPr>
        <p:spPr>
          <a:xfrm>
            <a:off x="2819400" y="5409137"/>
            <a:ext cx="2133600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/>
              <a:t>3: Interface PCB</a:t>
            </a:r>
            <a:endParaRPr lang="en-SG" sz="1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13360" y="4724400"/>
            <a:ext cx="2133600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/>
              <a:t>2: </a:t>
            </a:r>
            <a:r>
              <a:rPr lang="en-US" sz="1400" b="1" dirty="0" err="1" smtClean="0"/>
              <a:t>SoC</a:t>
            </a:r>
            <a:r>
              <a:rPr lang="en-US" sz="1400" b="1" dirty="0" smtClean="0"/>
              <a:t> PCB ACU5EV</a:t>
            </a:r>
            <a:endParaRPr lang="en-SG" sz="1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80060" y="3417790"/>
            <a:ext cx="1905000" cy="30777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400" b="1" dirty="0" smtClean="0"/>
              <a:t>1: Rigid-Flex Cable</a:t>
            </a:r>
            <a:endParaRPr lang="en-SG" sz="1400" b="1" dirty="0"/>
          </a:p>
        </p:txBody>
      </p:sp>
    </p:spTree>
    <p:extLst>
      <p:ext uri="{BB962C8B-B14F-4D97-AF65-F5344CB8AC3E}">
        <p14:creationId xmlns:p14="http://schemas.microsoft.com/office/powerpoint/2010/main" val="375285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Interface Control Document</a:t>
            </a:r>
            <a:endParaRPr lang="en-SG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Feb. 2023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Teamone Technologies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D393FA-5186-4173-9EDA-647843942C75}" type="slidenum">
              <a:rPr lang="zh-CN" altLang="en-US" smtClean="0"/>
              <a:pPr>
                <a:defRPr/>
              </a:pPr>
              <a:t>5</a:t>
            </a:fld>
            <a:endParaRPr lang="en-US" altLang="zh-CN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5240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	External connector J1 ~ J2 pin assignment</a:t>
            </a:r>
            <a:endParaRPr lang="en-SG" dirty="0"/>
          </a:p>
        </p:txBody>
      </p:sp>
      <p:sp>
        <p:nvSpPr>
          <p:cNvPr id="8" name="TextBox 7">
            <a:hlinkClick r:id="rId2" action="ppaction://hlinkfile"/>
          </p:cNvPr>
          <p:cNvSpPr txBox="1"/>
          <p:nvPr/>
        </p:nvSpPr>
        <p:spPr>
          <a:xfrm>
            <a:off x="1524000" y="1785387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err="1" smtClean="0"/>
              <a:t>Connctor_pinout.xlxs</a:t>
            </a:r>
            <a:endParaRPr lang="en-SG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" y="2102138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.	</a:t>
            </a:r>
            <a:r>
              <a:rPr lang="en-US" dirty="0" err="1" smtClean="0"/>
              <a:t>iDDP</a:t>
            </a:r>
            <a:r>
              <a:rPr lang="en-US" dirty="0" smtClean="0"/>
              <a:t> mounting interface drawing</a:t>
            </a:r>
            <a:endParaRPr lang="en-SG" dirty="0"/>
          </a:p>
        </p:txBody>
      </p:sp>
      <p:sp>
        <p:nvSpPr>
          <p:cNvPr id="12" name="TextBox 11"/>
          <p:cNvSpPr txBox="1"/>
          <p:nvPr/>
        </p:nvSpPr>
        <p:spPr>
          <a:xfrm>
            <a:off x="601980" y="2762309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3.	Ethernet LAN connectivity setup and protocol definition</a:t>
            </a:r>
            <a:endParaRPr lang="en-SG" dirty="0"/>
          </a:p>
        </p:txBody>
      </p:sp>
      <p:sp>
        <p:nvSpPr>
          <p:cNvPr id="14" name="TextBox 13">
            <a:hlinkClick r:id="rId2" action="ppaction://hlinkfile"/>
          </p:cNvPr>
          <p:cNvSpPr txBox="1"/>
          <p:nvPr/>
        </p:nvSpPr>
        <p:spPr>
          <a:xfrm>
            <a:off x="1539240" y="3066574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Expected from STELS</a:t>
            </a:r>
            <a:endParaRPr lang="en-SG" dirty="0"/>
          </a:p>
        </p:txBody>
      </p:sp>
      <p:sp>
        <p:nvSpPr>
          <p:cNvPr id="15" name="TextBox 14"/>
          <p:cNvSpPr txBox="1"/>
          <p:nvPr/>
        </p:nvSpPr>
        <p:spPr>
          <a:xfrm>
            <a:off x="632460" y="3332945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.	RS422 connectivity and protocol definition</a:t>
            </a:r>
            <a:endParaRPr lang="en-SG" dirty="0"/>
          </a:p>
        </p:txBody>
      </p:sp>
      <p:sp>
        <p:nvSpPr>
          <p:cNvPr id="16" name="TextBox 15">
            <a:hlinkClick r:id="rId2" action="ppaction://hlinkfile"/>
          </p:cNvPr>
          <p:cNvSpPr txBox="1"/>
          <p:nvPr/>
        </p:nvSpPr>
        <p:spPr>
          <a:xfrm>
            <a:off x="1562100" y="3685727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Expected from STELS</a:t>
            </a:r>
            <a:endParaRPr lang="en-SG" dirty="0"/>
          </a:p>
        </p:txBody>
      </p:sp>
      <p:sp>
        <p:nvSpPr>
          <p:cNvPr id="19" name="TextBox 18"/>
          <p:cNvSpPr txBox="1"/>
          <p:nvPr/>
        </p:nvSpPr>
        <p:spPr>
          <a:xfrm>
            <a:off x="632460" y="4000618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	Panel buttons operational truth table definition</a:t>
            </a:r>
            <a:endParaRPr lang="en-SG" dirty="0"/>
          </a:p>
        </p:txBody>
      </p:sp>
      <p:sp>
        <p:nvSpPr>
          <p:cNvPr id="20" name="TextBox 19">
            <a:hlinkClick r:id="rId2" action="ppaction://hlinkfile"/>
          </p:cNvPr>
          <p:cNvSpPr txBox="1"/>
          <p:nvPr/>
        </p:nvSpPr>
        <p:spPr>
          <a:xfrm>
            <a:off x="1562100" y="435340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Expected from STELS</a:t>
            </a:r>
            <a:endParaRPr lang="en-SG" dirty="0"/>
          </a:p>
        </p:txBody>
      </p:sp>
      <p:sp>
        <p:nvSpPr>
          <p:cNvPr id="21" name="TextBox 20"/>
          <p:cNvSpPr txBox="1"/>
          <p:nvPr/>
        </p:nvSpPr>
        <p:spPr>
          <a:xfrm>
            <a:off x="632460" y="4612808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6.	CANBUS protocol definition</a:t>
            </a:r>
            <a:endParaRPr lang="en-SG" dirty="0"/>
          </a:p>
        </p:txBody>
      </p:sp>
      <p:sp>
        <p:nvSpPr>
          <p:cNvPr id="22" name="TextBox 21">
            <a:hlinkClick r:id="rId2" action="ppaction://hlinkfile"/>
          </p:cNvPr>
          <p:cNvSpPr txBox="1"/>
          <p:nvPr/>
        </p:nvSpPr>
        <p:spPr>
          <a:xfrm>
            <a:off x="1562100" y="4965590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Expected from STELS</a:t>
            </a:r>
            <a:endParaRPr lang="en-SG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6380" y="2462321"/>
            <a:ext cx="4833658" cy="24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61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Feb. 2023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zh-CN" altLang="en-US">
                <a:ea typeface="宋体" pitchFamily="2" charset="-122"/>
              </a:rPr>
              <a:t>Teamone Technologies</a:t>
            </a:r>
            <a:endParaRPr lang="en-US" altLang="zh-CN">
              <a:ea typeface="宋体" pitchFamily="2" charset="-122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A29F01-2DA5-400C-875E-388D96DE7B79}" type="slidenum">
              <a:rPr lang="zh-CN" altLang="en-US">
                <a:ea typeface="宋体" pitchFamily="2" charset="-122"/>
              </a:rPr>
              <a:pPr/>
              <a:t>6</a:t>
            </a:fld>
            <a:endParaRPr lang="en-US" altLang="zh-CN">
              <a:ea typeface="宋体" pitchFamily="2" charset="-122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Schematic Design &amp; PCB routine</a:t>
            </a:r>
            <a:endParaRPr lang="en-US" altLang="zh-CN" sz="2800" dirty="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SG"/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1828799" y="2103121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3683215"/>
              </p:ext>
            </p:extLst>
          </p:nvPr>
        </p:nvGraphicFramePr>
        <p:xfrm>
          <a:off x="533401" y="1447802"/>
          <a:ext cx="7848600" cy="2514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99">
                  <a:extLst>
                    <a:ext uri="{9D8B030D-6E8A-4147-A177-3AD203B41FA5}">
                      <a16:colId xmlns:a16="http://schemas.microsoft.com/office/drawing/2014/main" val="80838227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8473878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8891969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9860061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5410738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226410346"/>
                    </a:ext>
                  </a:extLst>
                </a:gridCol>
                <a:gridCol w="2057401">
                  <a:extLst>
                    <a:ext uri="{9D8B030D-6E8A-4147-A177-3AD203B41FA5}">
                      <a16:colId xmlns:a16="http://schemas.microsoft.com/office/drawing/2014/main" val="2111612449"/>
                    </a:ext>
                  </a:extLst>
                </a:gridCol>
              </a:tblGrid>
              <a:tr h="617621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Layer </a:t>
                      </a:r>
                      <a:endParaRPr lang="en-SG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QTY.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Model 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Schematic design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PCB Routine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Expected completion date of PCBA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491957"/>
                  </a:ext>
                </a:extLst>
              </a:tr>
              <a:tr h="61762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Rigid-Flex-Cable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iDDP</a:t>
                      </a:r>
                      <a:r>
                        <a:rPr lang="en-US" sz="1100" dirty="0" smtClean="0"/>
                        <a:t>-</a:t>
                      </a:r>
                      <a:r>
                        <a:rPr lang="en-US" sz="1100" dirty="0" err="1" smtClean="0"/>
                        <a:t>Rflex</a:t>
                      </a:r>
                      <a:r>
                        <a:rPr lang="en-US" sz="1100" dirty="0" smtClean="0"/>
                        <a:t>-cable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Ready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In progress</a:t>
                      </a:r>
                      <a:endParaRPr lang="en-SG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 May 2023</a:t>
                      </a:r>
                      <a:endParaRPr lang="en-SG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176088"/>
                  </a:ext>
                </a:extLst>
              </a:tr>
              <a:tr h="661736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Ultra</a:t>
                      </a:r>
                      <a:r>
                        <a:rPr lang="en-US" sz="1200" baseline="0" dirty="0" smtClean="0"/>
                        <a:t> Scale </a:t>
                      </a:r>
                      <a:r>
                        <a:rPr lang="en-US" sz="1200" baseline="0" dirty="0" err="1" smtClean="0"/>
                        <a:t>MPSoC</a:t>
                      </a:r>
                      <a:r>
                        <a:rPr lang="en-US" sz="1200" baseline="0" dirty="0" smtClean="0"/>
                        <a:t> card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ACU5EV-PCB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Ready</a:t>
                      </a:r>
                      <a:endParaRPr lang="en-SG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Ready</a:t>
                      </a:r>
                      <a:endParaRPr lang="en-S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Stock</a:t>
                      </a:r>
                      <a:endParaRPr lang="en-SG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625368"/>
                  </a:ext>
                </a:extLst>
              </a:tr>
              <a:tr h="617621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3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Interface PCB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IDDP-Interface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Ready</a:t>
                      </a:r>
                      <a:endParaRPr lang="en-SG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In progress</a:t>
                      </a:r>
                      <a:endParaRPr lang="en-SG" sz="11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FF0000"/>
                          </a:solidFill>
                        </a:rPr>
                        <a:t>1 May 2023</a:t>
                      </a:r>
                      <a:endParaRPr lang="en-SG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282356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4617720"/>
            <a:ext cx="74485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Hardware Test &amp; Integration:</a:t>
            </a:r>
          </a:p>
          <a:p>
            <a:pPr lvl="1"/>
            <a:r>
              <a:rPr lang="en-US" sz="1600" dirty="0" smtClean="0"/>
              <a:t>From 1 April   ------to------    30 May </a:t>
            </a:r>
          </a:p>
          <a:p>
            <a:pPr lvl="1"/>
            <a:r>
              <a:rPr lang="en-US" sz="1600" dirty="0" smtClean="0"/>
              <a:t>If there is no critical fault on design.     </a:t>
            </a:r>
            <a:endParaRPr lang="en-SG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Feb. 2023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zh-CN" altLang="en-US">
                <a:ea typeface="宋体" pitchFamily="2" charset="-122"/>
              </a:rPr>
              <a:t>Teamone Technologies</a:t>
            </a:r>
            <a:endParaRPr lang="en-US" altLang="zh-CN">
              <a:ea typeface="宋体" pitchFamily="2" charset="-122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A29F01-2DA5-400C-875E-388D96DE7B79}" type="slidenum">
              <a:rPr lang="zh-CN" altLang="en-US">
                <a:ea typeface="宋体" pitchFamily="2" charset="-122"/>
              </a:rPr>
              <a:pPr/>
              <a:t>7</a:t>
            </a:fld>
            <a:endParaRPr lang="en-US" altLang="zh-CN">
              <a:ea typeface="宋体" pitchFamily="2" charset="-122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ea typeface="宋体" pitchFamily="2" charset="-122"/>
              </a:rPr>
              <a:t>Mechanical design &amp; status</a:t>
            </a:r>
            <a:endParaRPr lang="en-US" altLang="zh-CN" sz="2800" dirty="0" smtClean="0">
              <a:ea typeface="宋体" pitchFamily="2" charset="-122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SG"/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1828799" y="2103121"/>
            <a:ext cx="1524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931723"/>
              </p:ext>
            </p:extLst>
          </p:nvPr>
        </p:nvGraphicFramePr>
        <p:xfrm>
          <a:off x="533401" y="1447802"/>
          <a:ext cx="7848600" cy="312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399">
                  <a:extLst>
                    <a:ext uri="{9D8B030D-6E8A-4147-A177-3AD203B41FA5}">
                      <a16:colId xmlns:a16="http://schemas.microsoft.com/office/drawing/2014/main" val="808382276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8473878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8891969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59860061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5410738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226410346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2111612449"/>
                    </a:ext>
                  </a:extLst>
                </a:gridCol>
              </a:tblGrid>
              <a:tr h="671429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Layer </a:t>
                      </a:r>
                      <a:endParaRPr lang="en-SG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QTY.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Model 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Mechanical design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Fabrication drawing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Expected Date of completion</a:t>
                      </a: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2491957"/>
                  </a:ext>
                </a:extLst>
              </a:tr>
              <a:tr h="67142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Front cover</a:t>
                      </a:r>
                      <a:r>
                        <a:rPr lang="en-US" sz="1100" baseline="0" dirty="0" smtClean="0"/>
                        <a:t> and housing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Front-ASSY-</a:t>
                      </a:r>
                      <a:r>
                        <a:rPr lang="en-US" sz="1100" dirty="0" err="1" smtClean="0"/>
                        <a:t>iDDP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Ready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Ready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20 April 2023</a:t>
                      </a:r>
                      <a:endParaRPr lang="en-SG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176088"/>
                  </a:ext>
                </a:extLst>
              </a:tr>
              <a:tr h="67142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Rear cover and housing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Rear-ASSY-</a:t>
                      </a:r>
                      <a:r>
                        <a:rPr lang="en-US" sz="1100" dirty="0" err="1" smtClean="0"/>
                        <a:t>iDDP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Ready</a:t>
                      </a:r>
                      <a:endParaRPr lang="en-SG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Ready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1 May 2023</a:t>
                      </a:r>
                      <a:endParaRPr lang="en-SG" sz="11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SG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625368"/>
                  </a:ext>
                </a:extLst>
              </a:tr>
              <a:tr h="67142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LCD bonding</a:t>
                      </a:r>
                      <a:r>
                        <a:rPr lang="en-US" sz="1100" baseline="0" dirty="0" smtClean="0"/>
                        <a:t> bracket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LCD-ASSY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Ready</a:t>
                      </a:r>
                      <a:endParaRPr lang="en-SG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Ready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 May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2023</a:t>
                      </a:r>
                      <a:endParaRPr lang="en-SG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0282356"/>
                  </a:ext>
                </a:extLst>
              </a:tr>
              <a:tr h="43848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Internal</a:t>
                      </a:r>
                      <a:r>
                        <a:rPr lang="en-US" sz="1100" baseline="0" dirty="0" smtClean="0"/>
                        <a:t> accessories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N.A.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Ready</a:t>
                      </a:r>
                      <a:endParaRPr lang="en-SG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Ready</a:t>
                      </a:r>
                      <a:endParaRPr lang="en-S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15</a:t>
                      </a:r>
                      <a:r>
                        <a:rPr lang="en-US" sz="1100" baseline="0" dirty="0" smtClean="0"/>
                        <a:t> May 2023</a:t>
                      </a:r>
                      <a:endParaRPr lang="en-SG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93768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4648200"/>
            <a:ext cx="74485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Integration:</a:t>
            </a:r>
          </a:p>
          <a:p>
            <a:pPr lvl="1"/>
            <a:r>
              <a:rPr lang="en-US" sz="1600" dirty="0" smtClean="0"/>
              <a:t>From 1 April   ------to------    30 May </a:t>
            </a:r>
          </a:p>
          <a:p>
            <a:pPr lvl="1"/>
            <a:r>
              <a:rPr lang="en-US" sz="1600" dirty="0" smtClean="0"/>
              <a:t>If there is no critical fault on design.     </a:t>
            </a:r>
            <a:endParaRPr lang="en-SG" sz="1600" dirty="0"/>
          </a:p>
        </p:txBody>
      </p:sp>
    </p:spTree>
    <p:extLst>
      <p:ext uri="{BB962C8B-B14F-4D97-AF65-F5344CB8AC3E}">
        <p14:creationId xmlns:p14="http://schemas.microsoft.com/office/powerpoint/2010/main" val="388344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dirty="0" smtClean="0">
                <a:ea typeface="宋体" pitchFamily="2" charset="-122"/>
              </a:rPr>
              <a:t>Feb. 2023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zh-CN" altLang="en-US" dirty="0">
                <a:ea typeface="宋体" pitchFamily="2" charset="-122"/>
              </a:rPr>
              <a:t>Teamone Technologies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D4B971-9889-491E-B54D-270EF13BC1D7}" type="slidenum">
              <a:rPr lang="zh-CN" altLang="en-US">
                <a:ea typeface="宋体" pitchFamily="2" charset="-122"/>
              </a:rPr>
              <a:pPr/>
              <a:t>8</a:t>
            </a:fld>
            <a:endParaRPr lang="en-US" altLang="zh-CN" dirty="0">
              <a:ea typeface="宋体" pitchFamily="2" charset="-122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28600"/>
            <a:ext cx="8339137" cy="914400"/>
          </a:xfrm>
        </p:spPr>
        <p:txBody>
          <a:bodyPr/>
          <a:lstStyle/>
          <a:p>
            <a:pPr eaLnBrk="1" hangingPunct="1"/>
            <a:r>
              <a:rPr lang="en-US" altLang="zh-CN" sz="3800" dirty="0" smtClean="0">
                <a:ea typeface="宋体" pitchFamily="2" charset="-122"/>
              </a:rPr>
              <a:t>Major Functions and Performances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4267200"/>
            <a:ext cx="7543800" cy="6226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b="1" dirty="0" smtClean="0">
                <a:solidFill>
                  <a:schemeClr val="tx1"/>
                </a:solidFill>
              </a:rPr>
              <a:t>Hardware</a:t>
            </a:r>
            <a:r>
              <a:rPr lang="en-SG" sz="2400" dirty="0" smtClean="0">
                <a:solidFill>
                  <a:schemeClr val="tx1"/>
                </a:solidFill>
              </a:rPr>
              <a:t>:  </a:t>
            </a:r>
            <a:r>
              <a:rPr lang="en-SG" dirty="0" smtClean="0">
                <a:solidFill>
                  <a:schemeClr val="tx1"/>
                </a:solidFill>
              </a:rPr>
              <a:t>LCD display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3548880"/>
            <a:ext cx="7543800" cy="6226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b="1" dirty="0" smtClean="0">
                <a:solidFill>
                  <a:schemeClr val="tx1"/>
                </a:solidFill>
              </a:rPr>
              <a:t>Networking</a:t>
            </a:r>
            <a:r>
              <a:rPr lang="en-SG" sz="2400" dirty="0" smtClean="0">
                <a:solidFill>
                  <a:schemeClr val="tx1"/>
                </a:solidFill>
              </a:rPr>
              <a:t>:  </a:t>
            </a:r>
            <a:r>
              <a:rPr lang="en-SG" dirty="0" smtClean="0">
                <a:solidFill>
                  <a:schemeClr val="tx1"/>
                </a:solidFill>
              </a:rPr>
              <a:t>h.264 stream input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3400" y="2869584"/>
            <a:ext cx="7543800" cy="6226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b="1" dirty="0" smtClean="0">
                <a:solidFill>
                  <a:schemeClr val="tx1"/>
                </a:solidFill>
              </a:rPr>
              <a:t>Intelligent Processing</a:t>
            </a:r>
            <a:r>
              <a:rPr lang="en-SG" sz="2400" dirty="0" smtClean="0">
                <a:solidFill>
                  <a:schemeClr val="tx1"/>
                </a:solidFill>
              </a:rPr>
              <a:t>:  </a:t>
            </a:r>
            <a:r>
              <a:rPr lang="en-SG" dirty="0" smtClean="0">
                <a:solidFill>
                  <a:srgbClr val="00B050"/>
                </a:solidFill>
              </a:rPr>
              <a:t>N.A.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3400" y="2254596"/>
            <a:ext cx="7543800" cy="6226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b="1" dirty="0" smtClean="0">
                <a:solidFill>
                  <a:schemeClr val="tx1"/>
                </a:solidFill>
              </a:rPr>
              <a:t>Video component</a:t>
            </a:r>
            <a:r>
              <a:rPr lang="en-SG" sz="2400" dirty="0" smtClean="0">
                <a:solidFill>
                  <a:schemeClr val="tx1"/>
                </a:solidFill>
              </a:rPr>
              <a:t>: </a:t>
            </a:r>
            <a:r>
              <a:rPr lang="en-SG" dirty="0" smtClean="0">
                <a:solidFill>
                  <a:schemeClr val="tx1"/>
                </a:solidFill>
              </a:rPr>
              <a:t>Driver Aid / Anti Collision </a:t>
            </a:r>
            <a:r>
              <a:rPr lang="en-SG" dirty="0" smtClean="0">
                <a:solidFill>
                  <a:schemeClr val="tx1"/>
                </a:solidFill>
              </a:rPr>
              <a:t>/ </a:t>
            </a:r>
            <a:r>
              <a:rPr lang="en-SG" dirty="0" smtClean="0">
                <a:solidFill>
                  <a:schemeClr val="tx1"/>
                </a:solidFill>
              </a:rPr>
              <a:t>OSD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3400" y="1588308"/>
            <a:ext cx="7543800" cy="6226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SG" b="1" dirty="0" smtClean="0">
                <a:solidFill>
                  <a:schemeClr val="tx1"/>
                </a:solidFill>
              </a:rPr>
              <a:t>User application</a:t>
            </a:r>
            <a:r>
              <a:rPr lang="en-SG" sz="2400" dirty="0" smtClean="0">
                <a:solidFill>
                  <a:schemeClr val="tx1"/>
                </a:solidFill>
              </a:rPr>
              <a:t>: </a:t>
            </a:r>
            <a:r>
              <a:rPr lang="en-SG" dirty="0" smtClean="0">
                <a:solidFill>
                  <a:schemeClr val="tx1"/>
                </a:solidFill>
              </a:rPr>
              <a:t>Driver Display &amp; Safety 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439761"/>
              </p:ext>
            </p:extLst>
          </p:nvPr>
        </p:nvGraphicFramePr>
        <p:xfrm>
          <a:off x="838200" y="4955040"/>
          <a:ext cx="3200400" cy="957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37536501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258465113"/>
                    </a:ext>
                  </a:extLst>
                </a:gridCol>
              </a:tblGrid>
              <a:tr h="287070"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Glass-to-Glass Latency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93036"/>
                  </a:ext>
                </a:extLst>
              </a:tr>
              <a:tr h="2870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HD-SDI</a:t>
                      </a:r>
                      <a:r>
                        <a:rPr lang="en-US" sz="1600" baseline="0" dirty="0" smtClean="0"/>
                        <a:t> input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Network input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664749"/>
                  </a:ext>
                </a:extLst>
              </a:tr>
              <a:tr h="2870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&lt;50ms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&lt;200ms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117570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797044"/>
              </p:ext>
            </p:extLst>
          </p:nvPr>
        </p:nvGraphicFramePr>
        <p:xfrm>
          <a:off x="4191000" y="4965816"/>
          <a:ext cx="3886200" cy="957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37536501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258465113"/>
                    </a:ext>
                  </a:extLst>
                </a:gridCol>
              </a:tblGrid>
              <a:tr h="287070"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Power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consumption (excluding camera power)</a:t>
                      </a:r>
                      <a:endParaRPr lang="en-SG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93036"/>
                  </a:ext>
                </a:extLst>
              </a:tr>
              <a:tr h="2870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Peak</a:t>
                      </a:r>
                      <a:r>
                        <a:rPr lang="en-US" sz="1600" baseline="0" dirty="0" smtClean="0"/>
                        <a:t> power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Continuous</a:t>
                      </a:r>
                      <a:r>
                        <a:rPr lang="en-US" sz="1600" baseline="0" dirty="0" smtClean="0"/>
                        <a:t> power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664749"/>
                  </a:ext>
                </a:extLst>
              </a:tr>
              <a:tr h="30078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 100 watt</a:t>
                      </a:r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 60</a:t>
                      </a:r>
                      <a:r>
                        <a:rPr lang="en-US" sz="1600" baseline="0" dirty="0" smtClean="0"/>
                        <a:t> watt</a:t>
                      </a:r>
                      <a:endParaRPr lang="en-SG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11757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update</a:t>
            </a:r>
            <a:endParaRPr lang="en-S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Feb. 2023</a:t>
            </a: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smtClean="0"/>
              <a:t>Teamone Technologies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D393FA-5186-4173-9EDA-647843942C75}" type="slidenum">
              <a:rPr lang="zh-CN" altLang="en-US" smtClean="0"/>
              <a:pPr>
                <a:defRPr/>
              </a:pPr>
              <a:t>9</a:t>
            </a:fld>
            <a:endParaRPr lang="en-US" altLang="zh-CN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9386" y="1600200"/>
            <a:ext cx="7445227" cy="4419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638800" y="2310705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Prototype basic version ready: 30 July 2023</a:t>
            </a:r>
            <a:endParaRPr lang="en-SG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696200" y="3048000"/>
            <a:ext cx="76200" cy="16764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7200" y="1447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Start Date: 1 Dec. 2022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03551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22306</TotalTime>
  <Words>651</Words>
  <Application>Microsoft Office PowerPoint</Application>
  <PresentationFormat>On-screen Show (4:3)</PresentationFormat>
  <Paragraphs>189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宋体</vt:lpstr>
      <vt:lpstr>Arial</vt:lpstr>
      <vt:lpstr>Arial Black</vt:lpstr>
      <vt:lpstr>Times New Roman</vt:lpstr>
      <vt:lpstr>Wingdings</vt:lpstr>
      <vt:lpstr>Radial</vt:lpstr>
      <vt:lpstr>PDR on iDDP--- (Terrex Gen5)</vt:lpstr>
      <vt:lpstr>System Physical Structure &amp; Out Dimensions</vt:lpstr>
      <vt:lpstr>Connections and Interfaces (CFTC)</vt:lpstr>
      <vt:lpstr>Electronics PCB Architecture</vt:lpstr>
      <vt:lpstr>Interface Control Document</vt:lpstr>
      <vt:lpstr>Schematic Design &amp; PCB routine</vt:lpstr>
      <vt:lpstr>Mechanical design &amp; status</vt:lpstr>
      <vt:lpstr>Major Functions and Performances</vt:lpstr>
      <vt:lpstr>Schedule update</vt:lpstr>
    </vt:vector>
  </TitlesOfParts>
  <Company>Teamone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Design Review</dc:title>
  <dc:subject>VCU</dc:subject>
  <dc:creator>ZaiHang Ma</dc:creator>
  <cp:lastModifiedBy>Ma Zai Hang</cp:lastModifiedBy>
  <cp:revision>992</cp:revision>
  <dcterms:created xsi:type="dcterms:W3CDTF">2006-01-24T03:16:05Z</dcterms:created>
  <dcterms:modified xsi:type="dcterms:W3CDTF">2023-02-17T09:35:05Z</dcterms:modified>
</cp:coreProperties>
</file>