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9" r:id="rId3"/>
    <p:sldId id="323" r:id="rId4"/>
    <p:sldId id="341" r:id="rId5"/>
    <p:sldId id="351" r:id="rId6"/>
    <p:sldId id="342" r:id="rId7"/>
    <p:sldId id="322" r:id="rId8"/>
    <p:sldId id="352" r:id="rId9"/>
    <p:sldId id="301" r:id="rId10"/>
    <p:sldId id="338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F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97" autoAdjust="0"/>
  </p:normalViewPr>
  <p:slideViewPr>
    <p:cSldViewPr>
      <p:cViewPr varScale="1">
        <p:scale>
          <a:sx n="90" d="100"/>
          <a:sy n="90" d="100"/>
        </p:scale>
        <p:origin x="1162" y="53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17D751B-764A-45D8-9C54-255ED38CE71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677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A9C6188D-3439-47F6-B494-8379189D66F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6594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B98-F39F-41A6-B0DB-F32AE78C7052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02545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FEF6C2-63D5-4706-B58B-CB698F582A02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64187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6188D-3439-47F6-B494-8379189D66F9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410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6188D-3439-47F6-B494-8379189D66F9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16027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C6188D-3439-47F6-B494-8379189D66F9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4332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84206E-5963-4AB8-B5F5-1B41EE0D5C66}" type="slidenum">
              <a:rPr lang="zh-CN" altLang="en-US"/>
              <a:pPr/>
              <a:t>9</a:t>
            </a:fld>
            <a:endParaRPr lang="en-US" altLang="zh-CN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16093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849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850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46399B-A47D-4895-836F-8A151C7517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B06F5-37E9-4110-9EF6-3DF114B73A1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71724-42F8-41E7-B1E8-911F3160F6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F342-CB04-4BD6-8AA2-59B6B9AA6F2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393FA-5186-4173-9EDA-647843942C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F2D3-EEE6-4AE3-960B-CB33CA2CEB7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E5F4-C0DA-427C-B1FD-C7AFC3FD371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BCDC7-CA90-4567-A07B-65FBE96AF1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510C7-5F93-4A13-BAAE-759382D20B9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4041-AB28-4B0D-BB77-C69E76D8FD8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4A008-A6B3-47A0-9CA9-AACE98ECE72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78834-B96B-4C5A-B0B6-F253ED92982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83971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zh-CN" altLang="en-US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3972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83973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SG"/>
            </a:p>
          </p:txBody>
        </p:sp>
      </p:grpSp>
      <p:sp>
        <p:nvSpPr>
          <p:cNvPr id="409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839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/>
              <a:t>18 June 2010</a:t>
            </a:r>
            <a:endParaRPr lang="en-US" altLang="zh-CN"/>
          </a:p>
        </p:txBody>
      </p:sp>
      <p:sp>
        <p:nvSpPr>
          <p:cNvPr id="839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a typeface="宋体" charset="-122"/>
              </a:defRPr>
            </a:lvl1pPr>
          </a:lstStyle>
          <a:p>
            <a:pPr>
              <a:defRPr/>
            </a:pPr>
            <a:r>
              <a:rPr lang="zh-CN" altLang="en-US"/>
              <a:t>Teamone Technologies</a:t>
            </a:r>
            <a:endParaRPr lang="en-US" altLang="zh-CN"/>
          </a:p>
        </p:txBody>
      </p:sp>
      <p:sp>
        <p:nvSpPr>
          <p:cNvPr id="839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 Black" pitchFamily="34" charset="0"/>
                <a:ea typeface="宋体" charset="-122"/>
              </a:defRPr>
            </a:lvl1pPr>
          </a:lstStyle>
          <a:p>
            <a:pPr>
              <a:defRPr/>
            </a:pPr>
            <a:fld id="{C2D656EE-209F-4168-81CC-DA9C7B77E3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PDR%20design/VSR%20mechanical/to%20ma/CONTROL%20BOX%20NEW-04112022.PDF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PDR%20design/Connctor_pinout.xls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6147" name="Rectangle 10"/>
          <p:cNvSpPr>
            <a:spLocks noGrp="1" noChangeArrowheads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614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2165" y="6338887"/>
            <a:ext cx="2133600" cy="471488"/>
          </a:xfrm>
          <a:noFill/>
        </p:spPr>
        <p:txBody>
          <a:bodyPr/>
          <a:lstStyle/>
          <a:p>
            <a:fld id="{034DDDA3-9AB5-4666-9328-7088A476A7B6}" type="slidenum">
              <a:rPr lang="zh-CN" altLang="en-US">
                <a:ea typeface="宋体" pitchFamily="2" charset="-122"/>
              </a:rPr>
              <a:pPr/>
              <a:t>1</a:t>
            </a:fld>
            <a:endParaRPr lang="en-US" altLang="zh-CN" dirty="0">
              <a:ea typeface="宋体" pitchFamily="2" charset="-122"/>
            </a:endParaRPr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" y="1545431"/>
            <a:ext cx="8382000" cy="1470025"/>
          </a:xfrm>
        </p:spPr>
        <p:txBody>
          <a:bodyPr/>
          <a:lstStyle/>
          <a:p>
            <a:pPr algn="ctr" eaLnBrk="1" hangingPunct="1"/>
            <a:r>
              <a:rPr lang="en-US" altLang="zh-CN" sz="4000" dirty="0" smtClean="0">
                <a:ea typeface="宋体" pitchFamily="2" charset="-122"/>
              </a:rPr>
              <a:t>Video Server I--- </a:t>
            </a:r>
            <a:r>
              <a:rPr lang="en-US" altLang="zh-CN" sz="2400" dirty="0" smtClean="0">
                <a:ea typeface="宋体" pitchFamily="2" charset="-122"/>
              </a:rPr>
              <a:t>(Terrex Gen5)</a:t>
            </a:r>
            <a:endParaRPr lang="en-US" altLang="zh-CN" sz="4000" dirty="0" smtClean="0">
              <a:ea typeface="宋体" pitchFamily="2" charset="-122"/>
            </a:endParaRP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5826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CN" sz="1800" dirty="0" smtClean="0">
                <a:ea typeface="宋体" pitchFamily="2" charset="-122"/>
              </a:rPr>
              <a:t>Preliminary Design Review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CN" sz="1800" dirty="0" smtClean="0">
                <a:ea typeface="宋体" pitchFamily="2" charset="-122"/>
              </a:rPr>
              <a:t>Feb. 2023</a:t>
            </a:r>
          </a:p>
          <a:p>
            <a:pPr eaLnBrk="1" hangingPunct="1">
              <a:lnSpc>
                <a:spcPct val="80000"/>
              </a:lnSpc>
            </a:pPr>
            <a:endParaRPr lang="zh-CN" altLang="en-US" sz="1800" b="1" dirty="0" smtClean="0">
              <a:ea typeface="宋体" pitchFamily="2" charset="-122"/>
            </a:endParaRP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1143000" y="48768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endParaRPr lang="en-US" altLang="zh-CN" dirty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24518"/>
            <a:ext cx="2514601" cy="1299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 update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Feb. 2023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Teamone Technologies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393FA-5186-4173-9EDA-647843942C75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9386" y="1600200"/>
            <a:ext cx="7445227" cy="441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8800" y="231070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Prototype basic version ready: 30 July 2023</a:t>
            </a:r>
            <a:endParaRPr lang="en-SG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696200" y="3048000"/>
            <a:ext cx="76200" cy="1676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1447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 Date: 1 Dec. 2022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3551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宋体" pitchFamily="2" charset="-122"/>
              </a:rPr>
              <a:t>Teamone Technologies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B39CF8-2230-476F-8766-7814A6911F1F}" type="slidenum">
              <a:rPr lang="zh-CN" altLang="en-US">
                <a:ea typeface="宋体" pitchFamily="2" charset="-122"/>
              </a:rPr>
              <a:pPr/>
              <a:t>2</a:t>
            </a:fld>
            <a:endParaRPr lang="en-US" altLang="zh-CN" dirty="0">
              <a:ea typeface="宋体" pitchFamily="2" charset="-122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110537" cy="914400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System Physical Structure &amp; Out Dimensions</a:t>
            </a:r>
            <a:endParaRPr lang="en-US" altLang="zh-CN" sz="2000" dirty="0" smtClean="0">
              <a:ea typeface="宋体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29" y="1371600"/>
            <a:ext cx="7924799" cy="38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19050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Draft Version has been sent to STELS on 2 Dec. 2022.</a:t>
            </a:r>
            <a:endParaRPr lang="en-S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274331"/>
            <a:ext cx="5867400" cy="3669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22098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Envelope Size:</a:t>
            </a:r>
          </a:p>
          <a:p>
            <a:r>
              <a:rPr lang="en-US" dirty="0" smtClean="0"/>
              <a:t>388mm (L)</a:t>
            </a:r>
            <a:r>
              <a:rPr lang="en-SG" dirty="0" smtClean="0"/>
              <a:t> x</a:t>
            </a:r>
          </a:p>
          <a:p>
            <a:r>
              <a:rPr lang="en-US" dirty="0" smtClean="0"/>
              <a:t>270mm (W) x</a:t>
            </a:r>
          </a:p>
          <a:p>
            <a:r>
              <a:rPr lang="en-US" dirty="0" smtClean="0"/>
              <a:t>142mm (H)</a:t>
            </a:r>
          </a:p>
        </p:txBody>
      </p:sp>
      <p:pic>
        <p:nvPicPr>
          <p:cNvPr id="9" name="Picture 8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7960" y="4876800"/>
            <a:ext cx="1743403" cy="10287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14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Connections and Interfaces </a:t>
            </a:r>
            <a:r>
              <a:rPr lang="en-US" sz="2800" dirty="0" smtClean="0"/>
              <a:t>(CFTC)</a:t>
            </a:r>
            <a:endParaRPr lang="en-SG" sz="2800" dirty="0" smtClean="0"/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C4FB65-D818-43BA-9045-F3B19ED2C43F}" type="slidenum">
              <a:rPr lang="zh-CN" altLang="en-US">
                <a:ea typeface="宋体" pitchFamily="2" charset="-122"/>
              </a:rPr>
              <a:pPr/>
              <a:t>3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10" name="TextBox 9"/>
          <p:cNvSpPr txBox="1"/>
          <p:nvPr/>
        </p:nvSpPr>
        <p:spPr>
          <a:xfrm>
            <a:off x="5882640" y="1348739"/>
            <a:ext cx="272034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9875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Power supply</a:t>
            </a:r>
          </a:p>
          <a:p>
            <a:pPr marL="541338" lvl="1" indent="-274638">
              <a:buFont typeface="Arial" pitchFamily="34" charset="0"/>
              <a:buChar char="•"/>
              <a:defRPr/>
            </a:pPr>
            <a:r>
              <a:rPr lang="en-US" sz="1400" dirty="0" smtClean="0"/>
              <a:t>24VDC</a:t>
            </a:r>
          </a:p>
          <a:p>
            <a:pPr marL="269875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Video </a:t>
            </a:r>
            <a:r>
              <a:rPr lang="en-US" sz="1400" b="1" dirty="0"/>
              <a:t>Input</a:t>
            </a:r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20x HD-SDI</a:t>
            </a:r>
            <a:endParaRPr lang="en-US" sz="1200" b="1" dirty="0" smtClean="0"/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Video Output</a:t>
            </a:r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8x HD-SDI</a:t>
            </a:r>
            <a:endParaRPr lang="en-US" sz="1100" dirty="0" smtClean="0"/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Ethernet ports</a:t>
            </a:r>
            <a:endParaRPr lang="en-US" sz="1400" b="1" dirty="0"/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/>
              <a:t>8x </a:t>
            </a:r>
            <a:r>
              <a:rPr lang="en-US" sz="1400" dirty="0" err="1" smtClean="0"/>
              <a:t>GbE</a:t>
            </a:r>
            <a:r>
              <a:rPr lang="en-US" sz="1400" dirty="0" smtClean="0"/>
              <a:t> LAN</a:t>
            </a:r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1x 10GbE Fiber LAN</a:t>
            </a:r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H.264 CODEC</a:t>
            </a:r>
            <a:endParaRPr lang="en-US" sz="1400" b="1" dirty="0"/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16x Encoder</a:t>
            </a:r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16x Decoder</a:t>
            </a:r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Engineering </a:t>
            </a:r>
            <a:r>
              <a:rPr lang="en-US" sz="1400" b="1" dirty="0"/>
              <a:t>Port</a:t>
            </a:r>
          </a:p>
          <a:p>
            <a:pPr marL="539750" lvl="1" indent="-269875">
              <a:buFont typeface="Arial" pitchFamily="34" charset="0"/>
              <a:buChar char="•"/>
              <a:defRPr/>
            </a:pPr>
            <a:r>
              <a:rPr lang="en-US" sz="1400" dirty="0" smtClean="0"/>
              <a:t>USB2.0 HS x1 port</a:t>
            </a:r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No built-in camera +12VDC output</a:t>
            </a:r>
          </a:p>
          <a:p>
            <a:pPr marL="82550" indent="-269875">
              <a:buFont typeface="Arial" pitchFamily="34" charset="0"/>
              <a:buChar char="•"/>
              <a:defRPr/>
            </a:pPr>
            <a:r>
              <a:rPr lang="en-US" sz="1400" b="1" dirty="0" smtClean="0"/>
              <a:t>4x RS232 + 1x audio</a:t>
            </a:r>
          </a:p>
          <a:p>
            <a:pPr marL="369888" indent="-557213">
              <a:buFont typeface="Arial" pitchFamily="34" charset="0"/>
              <a:buChar char="•"/>
              <a:defRPr/>
            </a:pPr>
            <a:r>
              <a:rPr lang="en-US" sz="1400" b="1" dirty="0" smtClean="0"/>
              <a:t>4 x RS422  + 1x RS422 (to </a:t>
            </a:r>
            <a:r>
              <a:rPr lang="en-US" sz="1400" b="1" dirty="0" err="1" smtClean="0"/>
              <a:t>iDDP</a:t>
            </a:r>
            <a:r>
              <a:rPr lang="en-US" sz="1400" b="1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b="1" dirty="0" smtClean="0"/>
              <a:t>Optional 2x USB3.0 SSD for recording</a:t>
            </a:r>
            <a:endParaRPr lang="en-SG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99" y="1371599"/>
            <a:ext cx="5155801" cy="4876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Electronics PCB Architecture</a:t>
            </a:r>
            <a:endParaRPr lang="en-SG" sz="2800" dirty="0" smtClean="0"/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C4FB65-D818-43BA-9045-F3B19ED2C43F}" type="slidenum">
              <a:rPr lang="zh-CN" altLang="en-US">
                <a:ea typeface="宋体" pitchFamily="2" charset="-122"/>
              </a:rPr>
              <a:pPr/>
              <a:t>4</a:t>
            </a:fld>
            <a:endParaRPr lang="en-US" altLang="zh-CN" dirty="0">
              <a:ea typeface="宋体" pitchFamily="2" charset="-12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2719"/>
            <a:ext cx="2948431" cy="1986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" y="3581400"/>
            <a:ext cx="2971291" cy="19862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2400" y="1409699"/>
            <a:ext cx="4572000" cy="24817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5621"/>
              </p:ext>
            </p:extLst>
          </p:nvPr>
        </p:nvGraphicFramePr>
        <p:xfrm>
          <a:off x="3970020" y="3916680"/>
          <a:ext cx="4564380" cy="1950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">
                  <a:extLst>
                    <a:ext uri="{9D8B030D-6E8A-4147-A177-3AD203B41FA5}">
                      <a16:colId xmlns:a16="http://schemas.microsoft.com/office/drawing/2014/main" val="808382276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847387836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98891969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598600610"/>
                    </a:ext>
                  </a:extLst>
                </a:gridCol>
              </a:tblGrid>
              <a:tr h="27867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Layer </a:t>
                      </a:r>
                      <a:endParaRPr lang="en-SG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QTY.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91957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LAN switch PCBA Module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EPSM-10GX (COTS)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7608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Panel Interface PCBA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Gen5-Panel</a:t>
                      </a:r>
                      <a:r>
                        <a:rPr lang="en-US" sz="1100" baseline="0" dirty="0" smtClean="0"/>
                        <a:t>-PCB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2536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Interface-2</a:t>
                      </a:r>
                      <a:r>
                        <a:rPr lang="en-US" sz="1100" baseline="0" dirty="0" smtClean="0"/>
                        <a:t> PCBA (to SOC)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Interface-2-PCB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82356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Flex-PCB-Cable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Flex-PCB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37689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Ultra</a:t>
                      </a:r>
                      <a:r>
                        <a:rPr lang="en-US" sz="1200" baseline="0" dirty="0" smtClean="0"/>
                        <a:t> Scale </a:t>
                      </a:r>
                      <a:r>
                        <a:rPr lang="en-US" sz="1200" baseline="0" dirty="0" err="1" smtClean="0"/>
                        <a:t>MPSoC</a:t>
                      </a:r>
                      <a:r>
                        <a:rPr lang="en-US" sz="1200" baseline="0" dirty="0" smtClean="0"/>
                        <a:t> card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ACU7EV-PCB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3036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MXM3.1</a:t>
                      </a:r>
                      <a:r>
                        <a:rPr lang="en-US" sz="1100" baseline="0" dirty="0" smtClean="0"/>
                        <a:t> GPU card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RTX3000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22939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5999" y="2743200"/>
            <a:ext cx="136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 Layer 1</a:t>
            </a:r>
            <a:endParaRPr lang="en-SG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524000" y="3916680"/>
            <a:ext cx="136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Top Layer 4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37528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Modular thermal design</a:t>
            </a:r>
            <a:endParaRPr lang="en-SG" sz="2800" dirty="0" smtClean="0"/>
          </a:p>
        </p:txBody>
      </p:sp>
      <p:sp>
        <p:nvSpPr>
          <p:cNvPr id="819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C4FB65-D818-43BA-9045-F3B19ED2C43F}" type="slidenum">
              <a:rPr lang="zh-CN" altLang="en-US">
                <a:ea typeface="宋体" pitchFamily="2" charset="-122"/>
              </a:rPr>
              <a:pPr/>
              <a:t>5</a:t>
            </a:fld>
            <a:endParaRPr lang="en-US" altLang="zh-CN" dirty="0">
              <a:ea typeface="宋体" pitchFamily="2" charset="-122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2743200"/>
            <a:ext cx="3810000" cy="129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524000"/>
            <a:ext cx="4571999" cy="121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041" y="4038600"/>
            <a:ext cx="4175760" cy="16622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102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Cover</a:t>
            </a:r>
            <a:endParaRPr lang="en-SG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2971800"/>
            <a:ext cx="295275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Thermal Heatsink module</a:t>
            </a:r>
          </a:p>
          <a:p>
            <a:r>
              <a:rPr lang="en-US" sz="900" dirty="0" smtClean="0"/>
              <a:t>(Flexible to optimize the heat dissipation performance)</a:t>
            </a:r>
            <a:endParaRPr lang="en-SG" sz="900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4425434"/>
            <a:ext cx="3200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Electronic Assembly Module</a:t>
            </a:r>
          </a:p>
          <a:p>
            <a:r>
              <a:rPr lang="en-US" sz="1200" dirty="0" smtClean="0"/>
              <a:t>(IP66, EMI/EMC, MIL-STD-810 Complied) </a:t>
            </a:r>
            <a:endParaRPr lang="en-SG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5371237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Design Target: (on casing)</a:t>
            </a:r>
          </a:p>
          <a:p>
            <a:r>
              <a:rPr lang="en-US" dirty="0" smtClean="0"/>
              <a:t>20ºC temperature rise over ambient @ full loading.</a:t>
            </a:r>
          </a:p>
        </p:txBody>
      </p:sp>
    </p:spTree>
    <p:extLst>
      <p:ext uri="{BB962C8B-B14F-4D97-AF65-F5344CB8AC3E}">
        <p14:creationId xmlns:p14="http://schemas.microsoft.com/office/powerpoint/2010/main" val="39706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Interface Control Document</a:t>
            </a:r>
            <a:endParaRPr lang="en-SG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Feb. 2023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zh-CN" altLang="en-US" smtClean="0"/>
              <a:t>Teamone Technologies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D393FA-5186-4173-9EDA-647843942C75}" type="slidenum">
              <a:rPr lang="zh-CN" altLang="en-US" smtClean="0"/>
              <a:pPr>
                <a:defRPr/>
              </a:pPr>
              <a:t>6</a:t>
            </a:fld>
            <a:endParaRPr lang="en-US" altLang="zh-CN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	External connector J1 ~ J9 pin assignment</a:t>
            </a:r>
            <a:endParaRPr lang="en-SG" dirty="0"/>
          </a:p>
        </p:txBody>
      </p:sp>
      <p:sp>
        <p:nvSpPr>
          <p:cNvPr id="8" name="TextBox 7">
            <a:hlinkClick r:id="rId2" action="ppaction://hlinkfile"/>
          </p:cNvPr>
          <p:cNvSpPr txBox="1"/>
          <p:nvPr/>
        </p:nvSpPr>
        <p:spPr>
          <a:xfrm>
            <a:off x="1524000" y="178538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 err="1" smtClean="0"/>
              <a:t>Connctor_pinout.xlxs</a:t>
            </a:r>
            <a:endParaRPr lang="en-SG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" y="210213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.	Video Server E-Box mounting interface drawing</a:t>
            </a:r>
            <a:endParaRPr lang="en-SG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2393156"/>
            <a:ext cx="6610350" cy="313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1980" y="2762309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	Ethernet LAN connectivity setup and protocol definition</a:t>
            </a:r>
            <a:endParaRPr lang="en-SG" dirty="0"/>
          </a:p>
        </p:txBody>
      </p:sp>
      <p:sp>
        <p:nvSpPr>
          <p:cNvPr id="14" name="TextBox 13">
            <a:hlinkClick r:id="rId2" action="ppaction://hlinkfile"/>
          </p:cNvPr>
          <p:cNvSpPr txBox="1"/>
          <p:nvPr/>
        </p:nvSpPr>
        <p:spPr>
          <a:xfrm>
            <a:off x="1539240" y="306657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from STELS</a:t>
            </a:r>
            <a:endParaRPr lang="en-SG" dirty="0"/>
          </a:p>
        </p:txBody>
      </p:sp>
      <p:sp>
        <p:nvSpPr>
          <p:cNvPr id="15" name="TextBox 14"/>
          <p:cNvSpPr txBox="1"/>
          <p:nvPr/>
        </p:nvSpPr>
        <p:spPr>
          <a:xfrm>
            <a:off x="632460" y="3332945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.	RS422 connectivity and protocol definition</a:t>
            </a:r>
            <a:endParaRPr lang="en-SG" dirty="0"/>
          </a:p>
        </p:txBody>
      </p:sp>
      <p:sp>
        <p:nvSpPr>
          <p:cNvPr id="16" name="TextBox 15">
            <a:hlinkClick r:id="rId2" action="ppaction://hlinkfile"/>
          </p:cNvPr>
          <p:cNvSpPr txBox="1"/>
          <p:nvPr/>
        </p:nvSpPr>
        <p:spPr>
          <a:xfrm>
            <a:off x="1562100" y="368572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from STELS</a:t>
            </a:r>
            <a:endParaRPr lang="en-SG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" y="399654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  <a:r>
              <a:rPr lang="en-US" dirty="0" smtClean="0"/>
              <a:t>.	RS232 setup and protocol definition</a:t>
            </a:r>
            <a:endParaRPr lang="en-SG" dirty="0"/>
          </a:p>
        </p:txBody>
      </p:sp>
      <p:sp>
        <p:nvSpPr>
          <p:cNvPr id="18" name="TextBox 17">
            <a:hlinkClick r:id="rId2" action="ppaction://hlinkfile"/>
          </p:cNvPr>
          <p:cNvSpPr txBox="1"/>
          <p:nvPr/>
        </p:nvSpPr>
        <p:spPr>
          <a:xfrm>
            <a:off x="1562100" y="434932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from STELS</a:t>
            </a:r>
            <a:endParaRPr lang="en-SG" dirty="0"/>
          </a:p>
        </p:txBody>
      </p:sp>
      <p:sp>
        <p:nvSpPr>
          <p:cNvPr id="19" name="TextBox 18"/>
          <p:cNvSpPr txBox="1"/>
          <p:nvPr/>
        </p:nvSpPr>
        <p:spPr>
          <a:xfrm>
            <a:off x="640080" y="467123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.	Discrete I/O functional truth table definition</a:t>
            </a:r>
            <a:endParaRPr lang="en-SG" dirty="0"/>
          </a:p>
        </p:txBody>
      </p:sp>
      <p:sp>
        <p:nvSpPr>
          <p:cNvPr id="20" name="TextBox 19">
            <a:hlinkClick r:id="rId2" action="ppaction://hlinkfile"/>
          </p:cNvPr>
          <p:cNvSpPr txBox="1"/>
          <p:nvPr/>
        </p:nvSpPr>
        <p:spPr>
          <a:xfrm>
            <a:off x="1569720" y="502402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from STELS</a:t>
            </a:r>
            <a:endParaRPr lang="en-SG" dirty="0"/>
          </a:p>
        </p:txBody>
      </p:sp>
      <p:sp>
        <p:nvSpPr>
          <p:cNvPr id="21" name="TextBox 20"/>
          <p:cNvSpPr txBox="1"/>
          <p:nvPr/>
        </p:nvSpPr>
        <p:spPr>
          <a:xfrm>
            <a:off x="640080" y="5283428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.	CANBUS protocol definition</a:t>
            </a:r>
            <a:endParaRPr lang="en-SG" dirty="0"/>
          </a:p>
        </p:txBody>
      </p:sp>
      <p:sp>
        <p:nvSpPr>
          <p:cNvPr id="22" name="TextBox 21">
            <a:hlinkClick r:id="rId2" action="ppaction://hlinkfile"/>
          </p:cNvPr>
          <p:cNvSpPr txBox="1"/>
          <p:nvPr/>
        </p:nvSpPr>
        <p:spPr>
          <a:xfrm>
            <a:off x="1569720" y="563621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Expected from STELS</a:t>
            </a: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309061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29F01-2DA5-400C-875E-388D96DE7B79}" type="slidenum">
              <a:rPr lang="zh-CN" altLang="en-US">
                <a:ea typeface="宋体" pitchFamily="2" charset="-122"/>
              </a:rPr>
              <a:pPr/>
              <a:t>7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Schematic Design &amp; PCB routine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SG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28799" y="2103121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59829"/>
              </p:ext>
            </p:extLst>
          </p:nvPr>
        </p:nvGraphicFramePr>
        <p:xfrm>
          <a:off x="533401" y="1447802"/>
          <a:ext cx="7848600" cy="301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80838227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473878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891969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59860061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5410738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226410346"/>
                    </a:ext>
                  </a:extLst>
                </a:gridCol>
                <a:gridCol w="2057401">
                  <a:extLst>
                    <a:ext uri="{9D8B030D-6E8A-4147-A177-3AD203B41FA5}">
                      <a16:colId xmlns:a16="http://schemas.microsoft.com/office/drawing/2014/main" val="2111612449"/>
                    </a:ext>
                  </a:extLst>
                </a:gridCol>
              </a:tblGrid>
              <a:tr h="278674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Layer </a:t>
                      </a:r>
                      <a:endParaRPr lang="en-SG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QTY.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Schematic design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PCB Routine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Expected completion date of PCBA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91957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LAN switch PCBA Module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EPSM-10GX (COTS)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N.A.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N.A.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</a:t>
                      </a:r>
                      <a:r>
                        <a:rPr lang="en-US" sz="1100" baseline="0" dirty="0" smtClean="0"/>
                        <a:t> stock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7608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Panel Interface PCBA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Gen5-Panel</a:t>
                      </a:r>
                      <a:r>
                        <a:rPr lang="en-US" sz="1100" baseline="0" dirty="0" smtClean="0"/>
                        <a:t>-PCB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In progress</a:t>
                      </a:r>
                      <a:endParaRPr lang="en-SG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1 May 2023</a:t>
                      </a:r>
                      <a:endParaRPr lang="en-SG" sz="11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2536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Interface-2</a:t>
                      </a:r>
                      <a:r>
                        <a:rPr lang="en-US" sz="1100" baseline="0" dirty="0" smtClean="0"/>
                        <a:t> PCBA (to SOC)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Interface-2-PCB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April 2023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82356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Flex-PCB-Cable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Flex-PCB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rgbClr val="FF0000"/>
                          </a:solidFill>
                        </a:rPr>
                        <a:t>In Progress</a:t>
                      </a:r>
                      <a:endParaRPr lang="en-SG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r>
                        <a:rPr lang="en-US" sz="1100" baseline="0" dirty="0" smtClean="0"/>
                        <a:t> April 2023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37689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3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Ultra</a:t>
                      </a:r>
                      <a:r>
                        <a:rPr lang="en-US" sz="1200" baseline="0" dirty="0" smtClean="0"/>
                        <a:t> Scale </a:t>
                      </a:r>
                      <a:r>
                        <a:rPr lang="en-US" sz="1200" baseline="0" dirty="0" err="1" smtClean="0"/>
                        <a:t>MPSoC</a:t>
                      </a:r>
                      <a:r>
                        <a:rPr lang="en-US" sz="1200" baseline="0" dirty="0" smtClean="0"/>
                        <a:t> card</a:t>
                      </a:r>
                      <a:endParaRPr lang="en-SG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ACU7EV-PCB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</a:t>
                      </a:r>
                      <a:r>
                        <a:rPr lang="en-US" sz="1100" baseline="0" dirty="0" smtClean="0"/>
                        <a:t> stock</a:t>
                      </a:r>
                      <a:endParaRPr lang="en-SG" sz="1100" dirty="0" smtClean="0"/>
                    </a:p>
                    <a:p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630368"/>
                  </a:ext>
                </a:extLst>
              </a:tr>
              <a:tr h="27867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4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MXM3.1</a:t>
                      </a:r>
                      <a:r>
                        <a:rPr lang="en-US" sz="1100" baseline="0" dirty="0" smtClean="0"/>
                        <a:t> GPU card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RTX3000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N.A.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N.A.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In</a:t>
                      </a:r>
                      <a:r>
                        <a:rPr lang="en-US" sz="1100" baseline="0" dirty="0" smtClean="0"/>
                        <a:t> stock</a:t>
                      </a:r>
                      <a:endParaRPr lang="en-SG" sz="1100" dirty="0" smtClean="0"/>
                    </a:p>
                    <a:p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612293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4648200"/>
            <a:ext cx="7448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Hardware Test &amp; Integration:</a:t>
            </a:r>
          </a:p>
          <a:p>
            <a:pPr lvl="1"/>
            <a:r>
              <a:rPr lang="en-US" sz="1600" dirty="0" smtClean="0"/>
              <a:t>From 1 April   ------to------    30 May </a:t>
            </a:r>
          </a:p>
          <a:p>
            <a:pPr lvl="1"/>
            <a:r>
              <a:rPr lang="en-US" sz="1600" dirty="0" smtClean="0"/>
              <a:t>If there is no critical fault on design.     </a:t>
            </a:r>
            <a:endParaRPr lang="en-SG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>
                <a:ea typeface="宋体" pitchFamily="2" charset="-122"/>
              </a:rPr>
              <a:t>Teamone Technologies</a:t>
            </a:r>
            <a:endParaRPr lang="en-US" altLang="zh-CN">
              <a:ea typeface="宋体" pitchFamily="2" charset="-122"/>
            </a:endParaRPr>
          </a:p>
        </p:txBody>
      </p:sp>
      <p:sp>
        <p:nvSpPr>
          <p:cNvPr id="1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A29F01-2DA5-400C-875E-388D96DE7B79}" type="slidenum">
              <a:rPr lang="zh-CN" altLang="en-US">
                <a:ea typeface="宋体" pitchFamily="2" charset="-122"/>
              </a:rPr>
              <a:pPr/>
              <a:t>8</a:t>
            </a:fld>
            <a:endParaRPr lang="en-US" altLang="zh-CN">
              <a:ea typeface="宋体" pitchFamily="2" charset="-122"/>
            </a:endParaRP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dirty="0" smtClean="0">
                <a:ea typeface="宋体" pitchFamily="2" charset="-122"/>
              </a:rPr>
              <a:t>Mechanical design &amp; status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SG"/>
          </a:p>
        </p:txBody>
      </p:sp>
      <p:sp>
        <p:nvSpPr>
          <p:cNvPr id="10" name="Rectangle 28"/>
          <p:cNvSpPr>
            <a:spLocks noChangeArrowheads="1"/>
          </p:cNvSpPr>
          <p:nvPr/>
        </p:nvSpPr>
        <p:spPr bwMode="auto">
          <a:xfrm>
            <a:off x="1828799" y="2103121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001393"/>
              </p:ext>
            </p:extLst>
          </p:nvPr>
        </p:nvGraphicFramePr>
        <p:xfrm>
          <a:off x="533401" y="1447802"/>
          <a:ext cx="7848600" cy="3124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399">
                  <a:extLst>
                    <a:ext uri="{9D8B030D-6E8A-4147-A177-3AD203B41FA5}">
                      <a16:colId xmlns:a16="http://schemas.microsoft.com/office/drawing/2014/main" val="80838227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84738783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98891969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9860061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35410738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26410346"/>
                    </a:ext>
                  </a:extLst>
                </a:gridCol>
                <a:gridCol w="1524001">
                  <a:extLst>
                    <a:ext uri="{9D8B030D-6E8A-4147-A177-3AD203B41FA5}">
                      <a16:colId xmlns:a16="http://schemas.microsoft.com/office/drawing/2014/main" val="2111612449"/>
                    </a:ext>
                  </a:extLst>
                </a:gridCol>
              </a:tblGrid>
              <a:tr h="6714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Layer </a:t>
                      </a:r>
                      <a:endParaRPr lang="en-SG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QTY.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Mechanical design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Fabrication drawing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Expected Date of completion</a:t>
                      </a:r>
                      <a:endParaRPr lang="en-SG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2491957"/>
                  </a:ext>
                </a:extLst>
              </a:tr>
              <a:tr h="67142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Top cover</a:t>
                      </a:r>
                      <a:r>
                        <a:rPr lang="en-US" sz="1100" baseline="0" dirty="0" smtClean="0"/>
                        <a:t> and housing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TOP-ASSY-Gen5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20 April 2023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76088"/>
                  </a:ext>
                </a:extLst>
              </a:tr>
              <a:tr h="67142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Heatsink module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Heat-sink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</a:rPr>
                        <a:t>1 May 2023</a:t>
                      </a:r>
                      <a:endParaRPr lang="en-SG" sz="11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625368"/>
                  </a:ext>
                </a:extLst>
              </a:tr>
              <a:tr h="67142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Bottom cover and housing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Bottom_ASSY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 May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2023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282356"/>
                  </a:ext>
                </a:extLst>
              </a:tr>
              <a:tr h="438483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Internal</a:t>
                      </a:r>
                      <a:r>
                        <a:rPr lang="en-US" sz="1100" baseline="0" dirty="0" smtClean="0"/>
                        <a:t> accessories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N.A.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Ready</a:t>
                      </a:r>
                      <a:endParaRPr lang="en-SG" sz="11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Ready</a:t>
                      </a:r>
                      <a:endParaRPr lang="en-SG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15</a:t>
                      </a:r>
                      <a:r>
                        <a:rPr lang="en-US" sz="1100" baseline="0" dirty="0" smtClean="0"/>
                        <a:t> May 2023</a:t>
                      </a:r>
                      <a:endParaRPr lang="en-SG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937689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62000" y="4648200"/>
            <a:ext cx="7448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Integration:</a:t>
            </a:r>
          </a:p>
          <a:p>
            <a:pPr lvl="1"/>
            <a:r>
              <a:rPr lang="en-US" sz="1600" dirty="0" smtClean="0"/>
              <a:t>From 1 April   ------to------    30 May </a:t>
            </a:r>
          </a:p>
          <a:p>
            <a:pPr lvl="1"/>
            <a:r>
              <a:rPr lang="en-US" sz="1600" dirty="0" smtClean="0"/>
              <a:t>If there is no critical fault on design.     </a:t>
            </a:r>
            <a:endParaRPr lang="en-SG" sz="1600" dirty="0"/>
          </a:p>
        </p:txBody>
      </p:sp>
    </p:spTree>
    <p:extLst>
      <p:ext uri="{BB962C8B-B14F-4D97-AF65-F5344CB8AC3E}">
        <p14:creationId xmlns:p14="http://schemas.microsoft.com/office/powerpoint/2010/main" val="38834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Feb. 2023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zh-CN" altLang="en-US" dirty="0">
                <a:ea typeface="宋体" pitchFamily="2" charset="-122"/>
              </a:rPr>
              <a:t>Teamone Technologies</a:t>
            </a:r>
            <a:endParaRPr lang="en-US" altLang="zh-CN" dirty="0">
              <a:ea typeface="宋体" pitchFamily="2" charset="-122"/>
            </a:endParaRP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D4B971-9889-491E-B54D-270EF13BC1D7}" type="slidenum">
              <a:rPr lang="zh-CN" altLang="en-US">
                <a:ea typeface="宋体" pitchFamily="2" charset="-122"/>
              </a:rPr>
              <a:pPr/>
              <a:t>9</a:t>
            </a:fld>
            <a:endParaRPr lang="en-US" altLang="zh-CN" dirty="0">
              <a:ea typeface="宋体" pitchFamily="2" charset="-122"/>
            </a:endParaRPr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339137" cy="914400"/>
          </a:xfrm>
        </p:spPr>
        <p:txBody>
          <a:bodyPr/>
          <a:lstStyle/>
          <a:p>
            <a:pPr eaLnBrk="1" hangingPunct="1"/>
            <a:r>
              <a:rPr lang="en-US" altLang="zh-CN" sz="3800" dirty="0" smtClean="0">
                <a:ea typeface="宋体" pitchFamily="2" charset="-122"/>
              </a:rPr>
              <a:t>Major Functions and Performances</a:t>
            </a:r>
          </a:p>
        </p:txBody>
      </p:sp>
      <p:sp>
        <p:nvSpPr>
          <p:cNvPr id="8" name="Rectangle 7"/>
          <p:cNvSpPr/>
          <p:nvPr/>
        </p:nvSpPr>
        <p:spPr>
          <a:xfrm>
            <a:off x="533400" y="4267200"/>
            <a:ext cx="4793721" cy="622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 smtClean="0">
                <a:solidFill>
                  <a:schemeClr val="tx1"/>
                </a:solidFill>
              </a:rPr>
              <a:t>Hardware</a:t>
            </a:r>
            <a:r>
              <a:rPr lang="en-SG" sz="2400" dirty="0" smtClean="0">
                <a:solidFill>
                  <a:schemeClr val="tx1"/>
                </a:solidFill>
              </a:rPr>
              <a:t>:  </a:t>
            </a:r>
            <a:r>
              <a:rPr lang="en-SG" dirty="0" smtClean="0">
                <a:solidFill>
                  <a:schemeClr val="tx1"/>
                </a:solidFill>
              </a:rPr>
              <a:t>Interfaces to Camera </a:t>
            </a:r>
            <a:r>
              <a:rPr lang="en-SG" dirty="0" smtClean="0">
                <a:solidFill>
                  <a:schemeClr val="tx1"/>
                </a:solidFill>
              </a:rPr>
              <a:t>/ Computer / Display / </a:t>
            </a:r>
            <a:r>
              <a:rPr lang="en-SG" dirty="0" smtClean="0">
                <a:solidFill>
                  <a:srgbClr val="FF0000"/>
                </a:solidFill>
              </a:rPr>
              <a:t>SS Recorder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548880"/>
            <a:ext cx="4793721" cy="6226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 smtClean="0">
                <a:solidFill>
                  <a:schemeClr val="tx1"/>
                </a:solidFill>
              </a:rPr>
              <a:t>Distribution</a:t>
            </a:r>
            <a:r>
              <a:rPr lang="en-SG" sz="2400" dirty="0" smtClean="0">
                <a:solidFill>
                  <a:schemeClr val="tx1"/>
                </a:solidFill>
              </a:rPr>
              <a:t>:  </a:t>
            </a:r>
            <a:r>
              <a:rPr lang="en-SG" dirty="0" smtClean="0">
                <a:solidFill>
                  <a:schemeClr val="tx1"/>
                </a:solidFill>
              </a:rPr>
              <a:t>Network topology / Encoding / Switch </a:t>
            </a:r>
            <a:r>
              <a:rPr lang="en-SG" dirty="0">
                <a:solidFill>
                  <a:schemeClr val="tx1"/>
                </a:solidFill>
              </a:rPr>
              <a:t>/ Cable </a:t>
            </a:r>
            <a:r>
              <a:rPr lang="en-SG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2869584"/>
            <a:ext cx="4793721" cy="6226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 smtClean="0">
                <a:solidFill>
                  <a:schemeClr val="tx1"/>
                </a:solidFill>
              </a:rPr>
              <a:t>Intelligent Processing</a:t>
            </a:r>
            <a:r>
              <a:rPr lang="en-SG" sz="2400" dirty="0" smtClean="0">
                <a:solidFill>
                  <a:schemeClr val="tx1"/>
                </a:solidFill>
              </a:rPr>
              <a:t>:  </a:t>
            </a:r>
            <a:r>
              <a:rPr lang="en-SG" dirty="0" smtClean="0">
                <a:solidFill>
                  <a:srgbClr val="00B050"/>
                </a:solidFill>
              </a:rPr>
              <a:t>Classification / Stereo ranging</a:t>
            </a:r>
            <a:r>
              <a:rPr lang="en-S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SG" dirty="0" smtClean="0">
                <a:solidFill>
                  <a:schemeClr val="tx1"/>
                </a:solidFill>
              </a:rPr>
              <a:t>/ stitching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2190288"/>
            <a:ext cx="4793721" cy="62260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 smtClean="0">
                <a:solidFill>
                  <a:schemeClr val="tx1"/>
                </a:solidFill>
              </a:rPr>
              <a:t>Video component</a:t>
            </a:r>
            <a:r>
              <a:rPr lang="en-SG" sz="2400" dirty="0" smtClean="0">
                <a:solidFill>
                  <a:schemeClr val="tx1"/>
                </a:solidFill>
              </a:rPr>
              <a:t>: </a:t>
            </a:r>
            <a:r>
              <a:rPr lang="en-SG" dirty="0" smtClean="0">
                <a:solidFill>
                  <a:schemeClr val="tx1"/>
                </a:solidFill>
              </a:rPr>
              <a:t>Driver Aid / Anti Collision / </a:t>
            </a:r>
            <a:r>
              <a:rPr lang="en-SG" dirty="0" smtClean="0">
                <a:solidFill>
                  <a:srgbClr val="FF0000"/>
                </a:solidFill>
              </a:rPr>
              <a:t>3D Driving / Fatigue detect </a:t>
            </a:r>
            <a:r>
              <a:rPr lang="en-SG" dirty="0" smtClean="0">
                <a:solidFill>
                  <a:schemeClr val="tx1"/>
                </a:solidFill>
              </a:rPr>
              <a:t>/ 360 view / OSD 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524000"/>
            <a:ext cx="4793721" cy="6226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SG" b="1" dirty="0" smtClean="0">
                <a:solidFill>
                  <a:schemeClr val="tx1"/>
                </a:solidFill>
              </a:rPr>
              <a:t>User application</a:t>
            </a:r>
            <a:r>
              <a:rPr lang="en-SG" sz="2400" dirty="0" smtClean="0">
                <a:solidFill>
                  <a:schemeClr val="tx1"/>
                </a:solidFill>
              </a:rPr>
              <a:t>: </a:t>
            </a:r>
            <a:r>
              <a:rPr lang="en-SG" dirty="0" smtClean="0">
                <a:solidFill>
                  <a:schemeClr val="tx1"/>
                </a:solidFill>
              </a:rPr>
              <a:t>Driver Display &amp; Safety / UIT SA / </a:t>
            </a:r>
            <a:r>
              <a:rPr lang="en-SG" dirty="0" smtClean="0">
                <a:solidFill>
                  <a:srgbClr val="FF0000"/>
                </a:solidFill>
              </a:rPr>
              <a:t>Event Recorder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1447800"/>
            <a:ext cx="2667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Functions in Black:</a:t>
            </a:r>
          </a:p>
          <a:p>
            <a:r>
              <a:rPr lang="en-US" dirty="0" smtClean="0"/>
              <a:t>Basic version completed by 30 July.</a:t>
            </a:r>
          </a:p>
          <a:p>
            <a:endParaRPr lang="en-US" dirty="0"/>
          </a:p>
          <a:p>
            <a:r>
              <a:rPr lang="en-US" dirty="0"/>
              <a:t>Functions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Advanced </a:t>
            </a:r>
            <a:r>
              <a:rPr lang="en-US" dirty="0"/>
              <a:t>version completed by 30 </a:t>
            </a:r>
            <a:r>
              <a:rPr lang="en-US" dirty="0" smtClean="0"/>
              <a:t>September 2023.</a:t>
            </a:r>
          </a:p>
          <a:p>
            <a:endParaRPr lang="en-US" dirty="0"/>
          </a:p>
          <a:p>
            <a:r>
              <a:rPr lang="en-US" dirty="0"/>
              <a:t>Functions in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 smtClean="0"/>
              <a:t>Final </a:t>
            </a:r>
            <a:r>
              <a:rPr lang="en-US" dirty="0"/>
              <a:t>version completed by 30 </a:t>
            </a:r>
            <a:r>
              <a:rPr lang="en-US" dirty="0" smtClean="0"/>
              <a:t>December 2023.</a:t>
            </a:r>
            <a:endParaRPr lang="en-US" dirty="0"/>
          </a:p>
          <a:p>
            <a:endParaRPr lang="en-SG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115288"/>
              </p:ext>
            </p:extLst>
          </p:nvPr>
        </p:nvGraphicFramePr>
        <p:xfrm>
          <a:off x="838200" y="4955040"/>
          <a:ext cx="3200400" cy="95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7536501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258465113"/>
                    </a:ext>
                  </a:extLst>
                </a:gridCol>
              </a:tblGrid>
              <a:tr h="287070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Glass-to-Glass Latency</a:t>
                      </a:r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93036"/>
                  </a:ext>
                </a:extLst>
              </a:tr>
              <a:tr h="2870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With </a:t>
                      </a:r>
                      <a:r>
                        <a:rPr lang="en-US" sz="1600" dirty="0" err="1" smtClean="0"/>
                        <a:t>iDDP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On Networking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64749"/>
                  </a:ext>
                </a:extLst>
              </a:tr>
              <a:tr h="2870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&lt;120ms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&lt;300ms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1757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9323"/>
              </p:ext>
            </p:extLst>
          </p:nvPr>
        </p:nvGraphicFramePr>
        <p:xfrm>
          <a:off x="4191000" y="4965816"/>
          <a:ext cx="3886200" cy="957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237536501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258465113"/>
                    </a:ext>
                  </a:extLst>
                </a:gridCol>
              </a:tblGrid>
              <a:tr h="287070"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Power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consumption (excluding camera power)</a:t>
                      </a:r>
                      <a:endParaRPr lang="en-SG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993036"/>
                  </a:ext>
                </a:extLst>
              </a:tr>
              <a:tr h="28707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Peak</a:t>
                      </a:r>
                      <a:r>
                        <a:rPr lang="en-US" sz="1600" baseline="0" dirty="0" smtClean="0"/>
                        <a:t> power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Continuous</a:t>
                      </a:r>
                      <a:r>
                        <a:rPr lang="en-US" sz="1600" baseline="0" dirty="0" smtClean="0"/>
                        <a:t> power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664749"/>
                  </a:ext>
                </a:extLst>
              </a:tr>
              <a:tr h="30078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</a:t>
                      </a:r>
                      <a:r>
                        <a:rPr lang="en-US" sz="1600" dirty="0" smtClean="0"/>
                        <a:t>450 </a:t>
                      </a:r>
                      <a:r>
                        <a:rPr lang="en-US" sz="1600" dirty="0" smtClean="0"/>
                        <a:t>watt</a:t>
                      </a:r>
                      <a:endParaRPr lang="en-SG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&lt; 300</a:t>
                      </a:r>
                      <a:r>
                        <a:rPr lang="en-US" sz="1600" baseline="0" dirty="0" smtClean="0"/>
                        <a:t> watt</a:t>
                      </a:r>
                      <a:endParaRPr lang="en-SG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11757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22236</TotalTime>
  <Words>828</Words>
  <Application>Microsoft Office PowerPoint</Application>
  <PresentationFormat>On-screen Show (4:3)</PresentationFormat>
  <Paragraphs>236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宋体</vt:lpstr>
      <vt:lpstr>Arial</vt:lpstr>
      <vt:lpstr>Arial Black</vt:lpstr>
      <vt:lpstr>Times New Roman</vt:lpstr>
      <vt:lpstr>Wingdings</vt:lpstr>
      <vt:lpstr>Radial</vt:lpstr>
      <vt:lpstr>Video Server I--- (Terrex Gen5)</vt:lpstr>
      <vt:lpstr>System Physical Structure &amp; Out Dimensions</vt:lpstr>
      <vt:lpstr>Connections and Interfaces (CFTC)</vt:lpstr>
      <vt:lpstr>Electronics PCB Architecture</vt:lpstr>
      <vt:lpstr>Modular thermal design</vt:lpstr>
      <vt:lpstr>Interface Control Document</vt:lpstr>
      <vt:lpstr>Schematic Design &amp; PCB routine</vt:lpstr>
      <vt:lpstr>Mechanical design &amp; status</vt:lpstr>
      <vt:lpstr>Major Functions and Performances</vt:lpstr>
      <vt:lpstr>Schedule update</vt:lpstr>
    </vt:vector>
  </TitlesOfParts>
  <Company>Teamone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Design Review</dc:title>
  <dc:subject>VCU</dc:subject>
  <dc:creator>ZaiHang Ma</dc:creator>
  <cp:lastModifiedBy>Ma Zai Hang</cp:lastModifiedBy>
  <cp:revision>981</cp:revision>
  <dcterms:created xsi:type="dcterms:W3CDTF">2006-01-24T03:16:05Z</dcterms:created>
  <dcterms:modified xsi:type="dcterms:W3CDTF">2023-02-17T09:35:25Z</dcterms:modified>
</cp:coreProperties>
</file>